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72" r:id="rId2"/>
    <p:sldId id="264" r:id="rId3"/>
    <p:sldId id="265" r:id="rId4"/>
    <p:sldId id="380" r:id="rId5"/>
    <p:sldId id="359" r:id="rId6"/>
    <p:sldId id="381" r:id="rId7"/>
    <p:sldId id="382" r:id="rId8"/>
    <p:sldId id="366" r:id="rId9"/>
    <p:sldId id="383" r:id="rId10"/>
    <p:sldId id="384" r:id="rId11"/>
    <p:sldId id="275" r:id="rId12"/>
    <p:sldId id="385" r:id="rId13"/>
    <p:sldId id="386" r:id="rId14"/>
    <p:sldId id="387" r:id="rId15"/>
    <p:sldId id="379" r:id="rId16"/>
    <p:sldId id="388" r:id="rId17"/>
    <p:sldId id="389" r:id="rId18"/>
    <p:sldId id="390" r:id="rId19"/>
    <p:sldId id="391" r:id="rId20"/>
    <p:sldId id="392" r:id="rId21"/>
    <p:sldId id="393" r:id="rId22"/>
    <p:sldId id="394" r:id="rId23"/>
    <p:sldId id="395" r:id="rId24"/>
    <p:sldId id="396" r:id="rId25"/>
    <p:sldId id="397" r:id="rId26"/>
    <p:sldId id="398" r:id="rId27"/>
    <p:sldId id="39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14</a:t>
            </a:r>
            <a:r>
              <a:rPr lang="zh-CN" altLang="zh-CN" sz="1600" b="1" dirty="0" smtClean="0"/>
              <a:t>课</a:t>
            </a:r>
            <a:r>
              <a:rPr lang="zh-CN" altLang="zh-CN" sz="1600" dirty="0" smtClean="0"/>
              <a:t>　</a:t>
            </a:r>
            <a:r>
              <a:rPr lang="zh-CN" altLang="zh-CN" sz="1600" b="1" dirty="0" smtClean="0"/>
              <a:t>社会主义经济体制的建立</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package" Target="../embeddings/Microsoft_Word___2.docx"/><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14</a:t>
            </a:r>
            <a:r>
              <a:rPr lang="zh-CN" altLang="zh-CN" b="1" dirty="0"/>
              <a:t>课</a:t>
            </a:r>
            <a:r>
              <a:rPr lang="zh-CN" altLang="zh-CN" dirty="0"/>
              <a:t>　</a:t>
            </a:r>
            <a:r>
              <a:rPr lang="zh-CN" altLang="zh-CN" b="1" dirty="0"/>
              <a:t>社会主义经济体制的建立</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8445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图说历史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瘸子巨人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形象地描绘了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年代的苏联经济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Z29.eps" descr="id:2147490613;FounderCES"/>
          <p:cNvPicPr/>
          <p:nvPr/>
        </p:nvPicPr>
        <p:blipFill>
          <a:blip r:embed="rId5"/>
          <a:stretch>
            <a:fillRect/>
          </a:stretch>
        </p:blipFill>
        <p:spPr>
          <a:xfrm>
            <a:off x="2843808" y="2047544"/>
            <a:ext cx="2088232" cy="3004897"/>
          </a:xfrm>
          <a:prstGeom prst="rect">
            <a:avLst/>
          </a:prstGeom>
        </p:spPr>
      </p:pic>
      <p:sp>
        <p:nvSpPr>
          <p:cNvPr id="8" name="矩形 7"/>
          <p:cNvSpPr>
            <a:spLocks noChangeAspect="1"/>
          </p:cNvSpPr>
          <p:nvPr/>
        </p:nvSpPr>
        <p:spPr>
          <a:xfrm>
            <a:off x="508000" y="506440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苏联片面地优先发展重工业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造成农业和轻工业长期落后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从而形成一条腿粗、一条腿细的畸形形象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导致国民经济比例严重失调。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2953056"/>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4655"/>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新经济政策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列宁设法使国家控制了土地所有权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控制了他所称的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银行业、对外贸易、重工业和运输业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。对列宁来说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新经济政策并不意味着社会主义在俄国的结束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而是暂时的退却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后退一步为的是前进两步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斯塔夫里阿诺斯《全球通史》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互动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根据材料概括苏联实行新经济政策的前提。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后退一步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前进两步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国家控制国民经济发展的命脉。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后退一步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利用商品货币关系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在一定程度上恢复资本主义。前进两步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巩固苏维埃政权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发展社会主义经济基础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并最终过渡到社会主义。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wipe(down)">
                                      <p:cBhvr>
                                        <p:cTn id="1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69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新经济政策的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所有制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允许私有制的存在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出现了多种所有制形式。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实行按劳分配。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流通领域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允许自由贸易。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过渡方式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按经济规律办事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从直接过渡转变为逐步过渡。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利用市场和商品货币关系来促进生产发展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向社会主义过渡。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图示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30.eps" descr="id:2147490649;FounderCES"/>
          <p:cNvPicPr/>
          <p:nvPr/>
        </p:nvPicPr>
        <p:blipFill>
          <a:blip r:embed="rId4"/>
          <a:stretch>
            <a:fillRect/>
          </a:stretch>
        </p:blipFill>
        <p:spPr>
          <a:xfrm>
            <a:off x="1331640" y="4874368"/>
            <a:ext cx="6048672" cy="1424561"/>
          </a:xfrm>
          <a:prstGeom prst="rect">
            <a:avLst/>
          </a:prstGeom>
        </p:spPr>
      </p:pic>
    </p:spTree>
    <p:extLst>
      <p:ext uri="{BB962C8B-B14F-4D97-AF65-F5344CB8AC3E}">
        <p14:creationId xmlns:p14="http://schemas.microsoft.com/office/powerpoint/2010/main" val="1061841351"/>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列宁在十月革命后提出过一个著名的公式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苏维埃政权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普鲁士的铁路管理秩序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美国的技术和托拉斯组织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美国的国民教育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社会主义。这表明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列宁突破了马克思关于社会主义建设的传统理论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列宁主张利用资本主义国家的进步因素建设社会主义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列宁已经认识到计划和市场的本质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列宁意识到战时共产主义政策的错误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7483559"/>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8884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本题考查苏联社会主义建设的探索。材料信息表明列宁对社会主义的认识是苏维埃政权与资本主义的进步因素相结合</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材料中没有涉及马克思关于社会主义建设的理论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且当时苏维埃政权仍坚持公有制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并未突破传统的社会主义建设理论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材料没有涉及计划与市场的关系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材料内容没有涉及战时共产主义政策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8386778"/>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十月革命后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苏维埃俄国曾尝试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直接过渡到纯社会主义的经济形式和纯社会主义的分配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造成了严重的经济政治危机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有效巩固了工农联盟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导致了新经济政策被废止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迅速完成了社会主义工业化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指战时共产主义政策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这一尝试导致严重的经济政治危机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巩固工农联盟是指新经济政策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新经济政策是战时共产主义政策之后的尝试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迅速完成社会主义工业化的是斯大林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列宁认为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这种政策基本上是正确的。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除了余粮征集制之外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当时我们是没有别的办法。列宁评价的这一政策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是俄国向社会主义过渡的唯一正确途径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是符合经济发展规律和得到苏俄人民热烈拥护的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在特定环境下对苏维埃政权巩固发挥了重要作用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使苏俄的国民经济和工业生产迅速恢复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结合材料内容特别是关键词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余粮征集制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列宁评价的是战时共产主义政策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它有利于苏俄在极端困难的条件下集中全国的人力、物力、财力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保障军事上的胜利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巩固新生的苏维埃政权。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550074"/>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共产党员科尔恰什金给俄共中央的信中写道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政府与农民的关系融洽了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主要在乌克兰进行的内战才能结束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。这一建议提出的背景是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余粮征集制引发严重危机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新经济政策改善了农民处境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农业集体化政策遭到质疑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指令性计划模式的弊端显现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根据时间</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当时苏维埃政权实行余粮征集制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规定农民除保留口粮、种子粮和饲料粮外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全部余粮按国家的规定价格交售给国家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农民实际上是将粮食无偿地借给国家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三项与材料时间不符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6295861"/>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打开军事共产主义时期所堵塞的东西。于是就有了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这里省略的是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战时共产主义政策</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新经济政策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斯大林体制</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新经济体制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军事共产主义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指的是战时共产主义政策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材料中反映出对战时共产主义政策的否定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才有了新经济政策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6857928"/>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9933"/>
            <a:ext cx="4698722"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5</a:t>
            </a:r>
            <a:r>
              <a:rPr lang="en-US" altLang="zh-CN" sz="2200" dirty="0">
                <a:solidFill>
                  <a:srgbClr val="000000"/>
                </a:solidFill>
                <a:latin typeface="Times New Roman" panose="02020603050405020304" pitchFamily="18" charset="0"/>
              </a:rPr>
              <a:t>.1913—1928</a:t>
            </a:r>
            <a:r>
              <a:rPr lang="zh-CN" altLang="zh-CN" sz="2200" dirty="0">
                <a:solidFill>
                  <a:srgbClr val="000000"/>
                </a:solidFill>
                <a:latin typeface="Times New Roman" panose="02020603050405020304" pitchFamily="18" charset="0"/>
                <a:cs typeface="Times New Roman" panose="02020603050405020304" pitchFamily="18" charset="0"/>
              </a:rPr>
              <a:t>年苏联农业生产对比</a:t>
            </a:r>
            <a:r>
              <a:rPr lang="zh-CN" altLang="zh-CN" sz="2200" dirty="0" smtClean="0">
                <a:solidFill>
                  <a:srgbClr val="000000"/>
                </a:solidFill>
                <a:latin typeface="Times New Roman" panose="02020603050405020304" pitchFamily="18" charset="0"/>
                <a:cs typeface="Times New Roman" panose="02020603050405020304" pitchFamily="18" charset="0"/>
              </a:rPr>
              <a:t>表</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573492150"/>
              </p:ext>
            </p:extLst>
          </p:nvPr>
        </p:nvGraphicFramePr>
        <p:xfrm>
          <a:off x="508000" y="1773545"/>
          <a:ext cx="8128000" cy="2516758"/>
        </p:xfrm>
        <a:graphic>
          <a:graphicData uri="http://schemas.openxmlformats.org/presentationml/2006/ole">
            <mc:AlternateContent xmlns:mc="http://schemas.openxmlformats.org/markup-compatibility/2006">
              <mc:Choice xmlns:v="urn:schemas-microsoft-com:vml" Requires="v">
                <p:oleObj spid="_x0000_s2052" name="文档" r:id="rId5" imgW="3886046" imgH="1202842" progId="Word.Document.12">
                  <p:embed/>
                </p:oleObj>
              </mc:Choice>
              <mc:Fallback>
                <p:oleObj name="文档" r:id="rId5" imgW="3886046" imgH="1202842" progId="Word.Document.12">
                  <p:embed/>
                  <p:pic>
                    <p:nvPicPr>
                      <p:cNvPr id="0" name=""/>
                      <p:cNvPicPr/>
                      <p:nvPr/>
                    </p:nvPicPr>
                    <p:blipFill>
                      <a:blip r:embed="rId6"/>
                      <a:stretch>
                        <a:fillRect/>
                      </a:stretch>
                    </p:blipFill>
                    <p:spPr>
                      <a:xfrm>
                        <a:off x="508000" y="1773545"/>
                        <a:ext cx="8128000" cy="2516758"/>
                      </a:xfrm>
                      <a:prstGeom prst="rect">
                        <a:avLst/>
                      </a:prstGeom>
                    </p:spPr>
                  </p:pic>
                </p:oleObj>
              </mc:Fallback>
            </mc:AlternateContent>
          </a:graphicData>
        </a:graphic>
      </p:graphicFrame>
      <p:sp>
        <p:nvSpPr>
          <p:cNvPr id="5" name="矩形 4"/>
          <p:cNvSpPr>
            <a:spLocks noChangeAspect="1"/>
          </p:cNvSpPr>
          <p:nvPr/>
        </p:nvSpPr>
        <p:spPr>
          <a:xfrm>
            <a:off x="508000" y="382364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对表格中数据变化原因的分析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A.1928</a:t>
            </a:r>
            <a:r>
              <a:rPr lang="zh-CN" altLang="zh-CN" sz="2200" dirty="0">
                <a:solidFill>
                  <a:srgbClr val="000000"/>
                </a:solidFill>
                <a:latin typeface="Times New Roman" panose="02020603050405020304" pitchFamily="18" charset="0"/>
                <a:cs typeface="Times New Roman" panose="02020603050405020304" pitchFamily="18" charset="0"/>
              </a:rPr>
              <a:t>年谷物收获量低于</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cs typeface="Times New Roman" panose="02020603050405020304" pitchFamily="18" charset="0"/>
              </a:rPr>
              <a:t>年收获量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战时共产主义政策满足了农民对土地的需求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新经济政策促进了农业生产的发展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集体农庄的建立发挥了社会主义优越性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6082789"/>
      </p:ext>
    </p:extLst>
  </p:cSld>
  <p:clrMapOvr>
    <a:masterClrMapping/>
  </p:clrMapOvr>
  <mc:AlternateContent xmlns:mc="http://schemas.openxmlformats.org/markup-compatibility/2006" xmlns:p14="http://schemas.microsoft.com/office/powerpoint/2010/main">
    <mc:Choice Requires="p14">
      <p:transition spd="slow" p14:dur="1300">
        <p:wipe/>
      </p:transition>
    </mc:Choice>
    <mc:Fallback xmlns="">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53038086"/>
              </p:ext>
            </p:extLst>
          </p:nvPr>
        </p:nvGraphicFramePr>
        <p:xfrm>
          <a:off x="508000" y="1123436"/>
          <a:ext cx="8128000" cy="5185884"/>
        </p:xfrm>
        <a:graphic>
          <a:graphicData uri="http://schemas.openxmlformats.org/presentationml/2006/ole">
            <mc:AlternateContent xmlns:mc="http://schemas.openxmlformats.org/markup-compatibility/2006">
              <mc:Choice xmlns:v="urn:schemas-microsoft-com:vml" Requires="v">
                <p:oleObj spid="_x0000_s1028" name="文档" r:id="rId4" imgW="3990909" imgH="2545843" progId="Word.Document.12">
                  <p:embed/>
                </p:oleObj>
              </mc:Choice>
              <mc:Fallback>
                <p:oleObj name="文档" r:id="rId4" imgW="3990909" imgH="2545843" progId="Word.Document.12">
                  <p:embed/>
                  <p:pic>
                    <p:nvPicPr>
                      <p:cNvPr id="0" name=""/>
                      <p:cNvPicPr/>
                      <p:nvPr/>
                    </p:nvPicPr>
                    <p:blipFill>
                      <a:blip r:embed="rId5"/>
                      <a:stretch>
                        <a:fillRect/>
                      </a:stretch>
                    </p:blipFill>
                    <p:spPr>
                      <a:xfrm>
                        <a:off x="508000" y="1123436"/>
                        <a:ext cx="8128000" cy="518588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683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项是对图表内容的直接表述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而没有体现出变化的原因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战时共产主义政策在农业方面实行余粮征集制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没有涉及分配土地的内容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;1921—1928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年苏俄实行了新经济政策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用粮食税取代余粮征集制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调动了农民的生产积极性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促进了农业生产的发展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苏联全盘推行集体农庄是在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与图表时间不符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4922193"/>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625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.1929—1931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美、德两国的工业生产额均跌落约三分之一。而苏联在</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年的总生产量占全球</a:t>
            </a:r>
            <a:r>
              <a:rPr lang="en-US" altLang="zh-CN" sz="2200" dirty="0">
                <a:solidFill>
                  <a:srgbClr val="000000"/>
                </a:solidFill>
                <a:latin typeface="Times New Roman" panose="02020603050405020304" pitchFamily="18" charset="0"/>
                <a:cs typeface="Times New Roman" panose="02020603050405020304" pitchFamily="18" charset="0"/>
              </a:rPr>
              <a:t>5%;1938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总生产量占全球</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。苏联的表现不同于其他国家的主要原因是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列宁发动十月革命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列宁实行新经济政策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斯大林推行计划经济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战时共产主义政策的实施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切入点是通过时间信息把握苏联历史发展脉络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题干提供的数据反映当时苏联的工业获得发展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主要原因是苏联在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下重点发展工业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特别是重工业。</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三项时间上均与题意不符合。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2859910"/>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苏联的粮食收购率</a:t>
            </a:r>
            <a:r>
              <a:rPr lang="en-US" altLang="zh-CN" sz="2200" dirty="0">
                <a:solidFill>
                  <a:srgbClr val="000000"/>
                </a:solidFill>
                <a:latin typeface="Times New Roman" panose="02020603050405020304" pitchFamily="18" charset="0"/>
                <a:cs typeface="Times New Roman" panose="02020603050405020304" pitchFamily="18" charset="0"/>
              </a:rPr>
              <a:t>1927—1928</a:t>
            </a:r>
            <a:r>
              <a:rPr lang="zh-CN" altLang="zh-CN" sz="2200" dirty="0">
                <a:solidFill>
                  <a:srgbClr val="000000"/>
                </a:solidFill>
                <a:latin typeface="Times New Roman" panose="02020603050405020304" pitchFamily="18" charset="0"/>
                <a:cs typeface="Times New Roman" panose="02020603050405020304" pitchFamily="18" charset="0"/>
              </a:rPr>
              <a:t>年是</a:t>
            </a:r>
            <a:r>
              <a:rPr lang="en-US" altLang="zh-CN" sz="2200" dirty="0">
                <a:solidFill>
                  <a:srgbClr val="000000"/>
                </a:solidFill>
                <a:latin typeface="Times New Roman" panose="02020603050405020304" pitchFamily="18" charset="0"/>
                <a:cs typeface="Times New Roman" panose="02020603050405020304" pitchFamily="18" charset="0"/>
              </a:rPr>
              <a:t>14.7%,</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1938—1940</a:t>
            </a:r>
            <a:r>
              <a:rPr lang="zh-CN" altLang="zh-CN" sz="2200" dirty="0">
                <a:solidFill>
                  <a:srgbClr val="000000"/>
                </a:solidFill>
                <a:latin typeface="Times New Roman" panose="02020603050405020304" pitchFamily="18" charset="0"/>
                <a:cs typeface="Times New Roman" panose="02020603050405020304" pitchFamily="18" charset="0"/>
              </a:rPr>
              <a:t>年达到</a:t>
            </a:r>
            <a:r>
              <a:rPr lang="en-US" altLang="zh-CN" sz="2200" dirty="0">
                <a:solidFill>
                  <a:srgbClr val="000000"/>
                </a:solidFill>
                <a:latin typeface="Times New Roman" panose="02020603050405020304" pitchFamily="18" charset="0"/>
                <a:cs typeface="Times New Roman" panose="02020603050405020304" pitchFamily="18" charset="0"/>
              </a:rPr>
              <a:t>41.2%</a:t>
            </a:r>
            <a:r>
              <a:rPr lang="zh-CN" altLang="zh-CN" sz="2200" dirty="0">
                <a:solidFill>
                  <a:srgbClr val="000000"/>
                </a:solidFill>
                <a:latin typeface="Times New Roman" panose="02020603050405020304" pitchFamily="18" charset="0"/>
                <a:cs typeface="Times New Roman" panose="02020603050405020304" pitchFamily="18" charset="0"/>
              </a:rPr>
              <a:t>。对这一变化解读正确的是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农民的全部余粮收归国家所有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新经济政策促进了农业发展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苏联牺牲农民利益推进工业化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农民的生产积极性大为提高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苏联经济发展上逐步形成了高度集中的计划经济体制、优先发展重工业的模式。农村推行农业集体化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对农民粮食实行收购政策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以保障工业化的原料供应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项不符合事实</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项与材料信息无关</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项与材料信息相反。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4095588"/>
      </p:ext>
    </p:extLst>
  </p:cSld>
  <p:clrMapOvr>
    <a:masterClrMapping/>
  </p:clrMapOvr>
  <mc:AlternateContent xmlns:mc="http://schemas.openxmlformats.org/markup-compatibility/2006" xmlns:p14="http://schemas.microsoft.com/office/powerpoint/2010/main">
    <mc:Choice Requires="p14">
      <p:transition spd="slow" p14:dur="13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在斯大林模式下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全国是一个统一的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而企业只是这座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生产车间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每一双皮鞋或每一件内衣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都要由中央调配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。这表明斯大林模式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实行指导性的计划管理</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完全排斥市场调节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优先发展重工业</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导致生活物资短缺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苏联实行的是指令性的计划管理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完全排斥市场调节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项正确。苏联实行的是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指令性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指导性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两项从材料中体现不出来。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7480045"/>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91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年春天已很清楚了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即用最简单、迅速、直接的办法来实行社会主义的生产和分配原则的尝试已告失败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政治形势向我们表明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在许多经济问题上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必须退到国家资本主义的阵地上去。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必须再退、再后退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从国家资本主义转到由国家调节买卖和货币流通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商品交换没有得到丝毫结果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私人市场比我们强大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通常的买卖、贸易代替了商品交换。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《列宁全集》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回答为什么列宁说它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已告失败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分析苏俄实施的新经济政策有何特点。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从苏俄经济政策的调整和变化中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我们能得出什么有益的启示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6177468"/>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(1)1921</a:t>
            </a:r>
            <a:r>
              <a:rPr lang="zh-CN" altLang="zh-CN" sz="2200" dirty="0">
                <a:solidFill>
                  <a:srgbClr val="000000"/>
                </a:solidFill>
                <a:latin typeface="Times New Roman" panose="02020603050405020304" pitchFamily="18" charset="0"/>
                <a:cs typeface="Times New Roman" panose="02020603050405020304" pitchFamily="18" charset="0"/>
              </a:rPr>
              <a:t>年苏俄出现了农民和水兵的暴动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苏维埃政权面临着严峻的政治形势。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在发展经济的过程中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充分利用市场和商品货币关系。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在进行社会主义经济建设的过程中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要从本国的国情出发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充分利用商品价值规律来加快经济发展的进程。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2226279"/>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关于俄罗斯的工业化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有观点认为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自上而下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是其实现农业大国向工业国转型的重要手段。阅读材料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列宁和他的支持者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不得不为保卫政权抵御敌人进行了快速的国有化进程。</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列宁表明了他的实用主义的倾向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他决定实行与激进的经济手段相反的政策。随后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斯大林及苏联共产党实现了史无前例的苏联资源与劳动力的最大限度的集中。当世界其他地区在经济崩溃边缘蹒跚行进的时候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外部世界的人们怀着恐惧和羡慕的复杂心情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注视着苏联的变化。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本特利《新全球史》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国家与工业化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为主题解读上述材料。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003470"/>
      </p:ext>
    </p:extLst>
  </p:cSld>
  <p:clrMapOvr>
    <a:masterClrMapping/>
  </p:clrMapOvr>
  <mc:AlternateContent xmlns:mc="http://schemas.openxmlformats.org/markup-compatibility/2006" xmlns:p14="http://schemas.microsoft.com/office/powerpoint/2010/main">
    <mc:Choice Requires="p14">
      <p:transition spd="slow" p14:dur="1300">
        <p:blinds/>
      </p:transition>
    </mc:Choice>
    <mc:Fallback xmlns="">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十月革命后社会主义制度的建立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为把苏俄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改造成社会主义工业强国创造了重要的政治前提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战时共产主义政策以激进手段实行工业国有化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新经济政策规定大企业国有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其他企业多种方式经营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工业生产日益好转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斯大林时期确立高度集中的计划经济体制、优先发展重工业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苏联短期内实现了工业化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增强了国防力量和经济实力。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苏俄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的工业化起步较晚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政府发挥重要推动作用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短期成效显著但也存在着国民经济比例不平衡的问题。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5143739"/>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一、战时共产主义政策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俄国十月革命后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英、法、美、日等资本主义国家对苏俄进行了武装干涉。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国内战争</a:t>
            </a:r>
            <a:r>
              <a:rPr lang="zh-CN" altLang="zh-CN" sz="2200" dirty="0">
                <a:solidFill>
                  <a:srgbClr val="000000"/>
                </a:solidFill>
                <a:latin typeface="Times New Roman" panose="02020603050405020304" pitchFamily="18" charset="0"/>
                <a:cs typeface="Times New Roman" panose="02020603050405020304" pitchFamily="18" charset="0"/>
              </a:rPr>
              <a:t>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苏俄形势严峻。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余粮征集制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农民除保留口粮、种子粮和饲料粮外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其余粮食以极低的价格交售国家。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普遍实行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工业国有化</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取消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商品贸易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一切生活必需品都由国家集中分配。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强制劳动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不劳动者不得食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83231" y="2735607"/>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74079" y="357678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2334336" y="437416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753297" y="477985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积极方面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最大限度地集中了全国的人力、物力、财力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军事斗争</a:t>
            </a:r>
            <a:r>
              <a:rPr lang="zh-CN" altLang="zh-CN" sz="2200" dirty="0">
                <a:solidFill>
                  <a:srgbClr val="000000"/>
                </a:solidFill>
                <a:latin typeface="Times New Roman" panose="02020603050405020304" pitchFamily="18" charset="0"/>
                <a:cs typeface="Times New Roman" panose="02020603050405020304" pitchFamily="18" charset="0"/>
              </a:rPr>
              <a:t>的胜利。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消极方面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许多措施超出了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战时需要</a:t>
            </a:r>
            <a:r>
              <a:rPr lang="zh-CN" altLang="zh-CN" sz="2200" dirty="0">
                <a:solidFill>
                  <a:srgbClr val="000000"/>
                </a:solidFill>
                <a:latin typeface="Times New Roman" panose="02020603050405020304" pitchFamily="18" charset="0"/>
                <a:cs typeface="Times New Roman" panose="02020603050405020304" pitchFamily="18" charset="0"/>
              </a:rPr>
              <a:t>的限度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引起农民不满。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为什么说战时共产主义政策兼有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从背景看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它是在面临国内叛乱和国外干涉的严峻形势下采取的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从目的看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它主要是为了集中全国的物力、财力战胜敌人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取消商品贸易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一切生活必需品由国家集中分配。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89201" y="2529245"/>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45585" y="296664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2995497"/>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二、新经济政策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苏维埃政府亟须恢复经济。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农民</a:t>
            </a:r>
            <a:r>
              <a:rPr lang="zh-CN" altLang="zh-CN" sz="2200" dirty="0">
                <a:solidFill>
                  <a:srgbClr val="000000"/>
                </a:solidFill>
                <a:latin typeface="Times New Roman" panose="02020603050405020304" pitchFamily="18" charset="0"/>
                <a:cs typeface="Times New Roman" panose="02020603050405020304" pitchFamily="18" charset="0"/>
              </a:rPr>
              <a:t>对战时共产主义政策不满。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国家没有能力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直接领导</a:t>
            </a:r>
            <a:r>
              <a:rPr lang="zh-CN" altLang="zh-CN" sz="2200" dirty="0">
                <a:solidFill>
                  <a:srgbClr val="000000"/>
                </a:solidFill>
                <a:latin typeface="Times New Roman" panose="02020603050405020304" pitchFamily="18" charset="0"/>
                <a:cs typeface="Times New Roman" panose="02020603050405020304" pitchFamily="18" charset="0"/>
              </a:rPr>
              <a:t>和组织所有企业的生产。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苏俄农民喊出了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打倒列宁和马肉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恢复沙皇统治和猪肉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的口号。这说明了什么问题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战时共产主义政策引发了严重的经济危机和政治危机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人民群众的不满促使政府实行新的经济政策。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召开了第十次代表大会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会上决定以粮食税代替余粮征集制。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213791" y="251367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63861" y="291455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37975" y="532126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924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农业方面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以固定的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粮食税</a:t>
            </a:r>
            <a:r>
              <a:rPr lang="zh-CN" altLang="zh-CN" sz="2200" dirty="0">
                <a:solidFill>
                  <a:srgbClr val="000000"/>
                </a:solidFill>
                <a:latin typeface="Times New Roman" panose="02020603050405020304" pitchFamily="18" charset="0"/>
                <a:cs typeface="Times New Roman" panose="02020603050405020304" pitchFamily="18" charset="0"/>
              </a:rPr>
              <a:t>代替余粮征集制。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工业方面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关系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国家经济命脉</a:t>
            </a:r>
            <a:r>
              <a:rPr lang="zh-CN" altLang="zh-CN" sz="2200" dirty="0">
                <a:solidFill>
                  <a:srgbClr val="000000"/>
                </a:solidFill>
                <a:latin typeface="Times New Roman" panose="02020603050405020304" pitchFamily="18" charset="0"/>
                <a:cs typeface="Times New Roman" panose="02020603050405020304" pitchFamily="18" charset="0"/>
              </a:rPr>
              <a:t>的企业仍归国家所有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由国家经营。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中小企业</a:t>
            </a:r>
            <a:r>
              <a:rPr lang="zh-CN" altLang="zh-CN" sz="2200" dirty="0">
                <a:solidFill>
                  <a:srgbClr val="000000"/>
                </a:solidFill>
                <a:latin typeface="Times New Roman" panose="02020603050405020304" pitchFamily="18" charset="0"/>
                <a:cs typeface="Times New Roman" panose="02020603050405020304" pitchFamily="18" charset="0"/>
              </a:rPr>
              <a:t>和国家暂时无力经营的企业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允许本国和外国资本家经营。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恢复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私人小企业</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流通方面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由产品交换转为允许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自由贸易</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页新经济政策的内容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新经济政策实施的依据是什么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苏俄仍是一个小农经济占优势的落后的农业国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国内战争胜利后农民强烈反对以余粮征集制为核心的战时共产主义政策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暴动频发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苏维埃政权的处境十分危急。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520427" y="1583619"/>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20946" y="242088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156668" y="28246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10555" y="362511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901596" y="4000578"/>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1833415"/>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wipe(down)">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24265"/>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找到了一条使落后的俄国过渡到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社会主义</a:t>
            </a:r>
            <a:r>
              <a:rPr lang="zh-CN" altLang="zh-CN" sz="2200" dirty="0">
                <a:solidFill>
                  <a:srgbClr val="000000"/>
                </a:solidFill>
                <a:latin typeface="Times New Roman" panose="02020603050405020304" pitchFamily="18" charset="0"/>
                <a:cs typeface="Times New Roman" panose="02020603050405020304" pitchFamily="18" charset="0"/>
              </a:rPr>
              <a:t>的途径。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受到广大工人和农民的支持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国民经济</a:t>
            </a:r>
            <a:r>
              <a:rPr lang="zh-CN" altLang="zh-CN" sz="2200" dirty="0">
                <a:solidFill>
                  <a:srgbClr val="000000"/>
                </a:solidFill>
                <a:latin typeface="Times New Roman" panose="02020603050405020304" pitchFamily="18" charset="0"/>
                <a:cs typeface="Times New Roman" panose="02020603050405020304" pitchFamily="18" charset="0"/>
              </a:rPr>
              <a:t>得到恢复和发展</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苏维埃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政权</a:t>
            </a:r>
            <a:r>
              <a:rPr lang="zh-CN" altLang="zh-CN" sz="2200" dirty="0">
                <a:solidFill>
                  <a:srgbClr val="000000"/>
                </a:solidFill>
                <a:latin typeface="Times New Roman" panose="02020603050405020304" pitchFamily="18" charset="0"/>
                <a:cs typeface="Times New Roman" panose="02020603050405020304" pitchFamily="18" charset="0"/>
              </a:rPr>
              <a:t>得到巩固。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116891" y="31818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00867" y="355915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1951" y="399467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79767942"/>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三、斯大林时期的经济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斯大林体制的建立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经过工业化和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农业集体化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逐步取消了新经济政策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确立了新的经济体制。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实行单一的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包括全民所有制和集体所有制。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高度集中</a:t>
            </a:r>
            <a:r>
              <a:rPr lang="zh-CN" altLang="zh-CN" sz="2200" dirty="0">
                <a:solidFill>
                  <a:srgbClr val="000000"/>
                </a:solidFill>
                <a:latin typeface="Times New Roman" panose="02020603050405020304" pitchFamily="18" charset="0"/>
                <a:cs typeface="Times New Roman" panose="02020603050405020304" pitchFamily="18" charset="0"/>
              </a:rPr>
              <a:t>的经济管理体制。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实行排斥市场的指令性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计划经济</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主要以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行政手段</a:t>
            </a:r>
            <a:r>
              <a:rPr lang="zh-CN" altLang="zh-CN" sz="2200" dirty="0">
                <a:solidFill>
                  <a:srgbClr val="000000"/>
                </a:solidFill>
                <a:latin typeface="Times New Roman" panose="02020603050405020304" pitchFamily="18" charset="0"/>
                <a:cs typeface="Times New Roman" panose="02020603050405020304" pitchFamily="18" charset="0"/>
              </a:rPr>
              <a:t>管理经济。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552737" y="2530114"/>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2596729" y="377427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74079" y="417073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457160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48044" y="497829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72816"/>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积极方面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国家能够按照计划调配和使用全部资源进行经济建设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使苏联形成了比较齐全的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基本上实现了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工业化</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苏联的工业生产总值跃居欧洲第一位、世界第二位。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消极方面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超越了苏联生产力的水平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造成苏联农、轻、重经济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发展比例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严重失调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农民生产积极性受到挫伤。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第二次世界大战后诞生的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社会主义国家</a:t>
            </a:r>
            <a:r>
              <a:rPr lang="zh-CN" altLang="zh-CN" sz="2200" dirty="0">
                <a:solidFill>
                  <a:srgbClr val="000000"/>
                </a:solidFill>
                <a:latin typeface="Times New Roman" panose="02020603050405020304" pitchFamily="18" charset="0"/>
                <a:cs typeface="Times New Roman" panose="02020603050405020304" pitchFamily="18" charset="0"/>
              </a:rPr>
              <a:t>大都照搬这种体制。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018113" y="263778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904074" y="2605764"/>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69321" y="424187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23483" y="4617477"/>
            <a:ext cx="16465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11907866"/>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337</TotalTime>
  <Words>1867</Words>
  <Application>Microsoft Office PowerPoint</Application>
  <PresentationFormat>全屏显示(4:3)</PresentationFormat>
  <Paragraphs>203</Paragraphs>
  <Slides>27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27</vt:i4>
      </vt:variant>
    </vt:vector>
  </HeadingPairs>
  <TitlesOfParts>
    <vt:vector size="41"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第14课　社会主义经济体制的建立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94</cp:revision>
  <dcterms:created xsi:type="dcterms:W3CDTF">2014-04-23T05:53:17Z</dcterms:created>
  <dcterms:modified xsi:type="dcterms:W3CDTF">2017-08-29T06:10:12Z</dcterms:modified>
</cp:coreProperties>
</file>