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72" r:id="rId2"/>
    <p:sldId id="264" r:id="rId3"/>
    <p:sldId id="265" r:id="rId4"/>
    <p:sldId id="380" r:id="rId5"/>
    <p:sldId id="381" r:id="rId6"/>
    <p:sldId id="359" r:id="rId7"/>
    <p:sldId id="382" r:id="rId8"/>
    <p:sldId id="366" r:id="rId9"/>
    <p:sldId id="383" r:id="rId10"/>
    <p:sldId id="384" r:id="rId11"/>
    <p:sldId id="275" r:id="rId12"/>
    <p:sldId id="385" r:id="rId13"/>
    <p:sldId id="386" r:id="rId14"/>
    <p:sldId id="387" r:id="rId15"/>
    <p:sldId id="379" r:id="rId16"/>
    <p:sldId id="388" r:id="rId17"/>
    <p:sldId id="389" r:id="rId18"/>
    <p:sldId id="390" r:id="rId19"/>
    <p:sldId id="391" r:id="rId20"/>
    <p:sldId id="392" r:id="rId21"/>
    <p:sldId id="393" r:id="rId22"/>
    <p:sldId id="394" r:id="rId23"/>
    <p:sldId id="395" r:id="rId24"/>
    <p:sldId id="396" r:id="rId25"/>
    <p:sldId id="397" r:id="rId26"/>
    <p:sldId id="398" r:id="rId27"/>
    <p:sldId id="399"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2" name="组合 1"/>
          <p:cNvGrpSpPr/>
          <p:nvPr userDrawn="1"/>
        </p:nvGrpSpPr>
        <p:grpSpPr>
          <a:xfrm>
            <a:off x="5415270" y="-1"/>
            <a:ext cx="1183228" cy="841477"/>
            <a:chOff x="4191706" y="-1"/>
            <a:chExt cx="1319428" cy="841477"/>
          </a:xfrm>
        </p:grpSpPr>
        <p:pic>
          <p:nvPicPr>
            <p:cNvPr id="53" name="图片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3"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课前篇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自主预习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78"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课堂篇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合作学习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slide" Target="../slides/slide1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2.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09154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72464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a:t>
            </a:r>
            <a:r>
              <a:rPr lang="en-US" altLang="zh-CN" sz="1600" b="1" dirty="0" smtClean="0"/>
              <a:t>25</a:t>
            </a:r>
            <a:r>
              <a:rPr lang="zh-CN" altLang="zh-CN" sz="1600" b="1" dirty="0" smtClean="0"/>
              <a:t>课</a:t>
            </a:r>
            <a:r>
              <a:rPr lang="zh-CN" altLang="zh-CN" sz="1600" dirty="0" smtClean="0"/>
              <a:t>　</a:t>
            </a:r>
            <a:r>
              <a:rPr lang="zh-CN" altLang="zh-CN" sz="1600" b="1" dirty="0" smtClean="0"/>
              <a:t>亚洲和美洲的经济区域集团化</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grpSp>
        <p:nvGrpSpPr>
          <p:cNvPr id="10" name="组合 9"/>
          <p:cNvGrpSpPr/>
          <p:nvPr userDrawn="1"/>
        </p:nvGrpSpPr>
        <p:grpSpPr>
          <a:xfrm>
            <a:off x="5674081" y="139154"/>
            <a:ext cx="543739" cy="481534"/>
            <a:chOff x="4532317" y="111757"/>
            <a:chExt cx="543739" cy="481534"/>
          </a:xfrm>
        </p:grpSpPr>
        <p:pic>
          <p:nvPicPr>
            <p:cNvPr id="11" name="图片 10"/>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2" name="TextBox 16">
              <a:hlinkClick r:id="rId11"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
        <p:nvSpPr>
          <p:cNvPr id="15" name="TextBox 35">
            <a:hlinkClick r:id="rId12"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课前篇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自主预习</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4" name="TextBox 41">
            <a:hlinkClick r:id="rId13" action="ppaction://hlinksldjump"/>
          </p:cNvPr>
          <p:cNvSpPr txBox="1"/>
          <p:nvPr userDrawn="1"/>
        </p:nvSpPr>
        <p:spPr>
          <a:xfrm>
            <a:off x="8050226"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课堂篇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合作学习</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15.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2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160333" y="2924944"/>
            <a:ext cx="6823335" cy="576064"/>
          </a:xfrm>
        </p:spPr>
        <p:txBody>
          <a:bodyPr/>
          <a:lstStyle/>
          <a:p>
            <a:r>
              <a:rPr lang="zh-CN" altLang="zh-CN" b="1" dirty="0"/>
              <a:t>第</a:t>
            </a:r>
            <a:r>
              <a:rPr lang="en-US" altLang="zh-CN" b="1" dirty="0"/>
              <a:t>25</a:t>
            </a:r>
            <a:r>
              <a:rPr lang="zh-CN" altLang="zh-CN" b="1" dirty="0"/>
              <a:t>课</a:t>
            </a:r>
            <a:r>
              <a:rPr lang="zh-CN" altLang="zh-CN" dirty="0"/>
              <a:t>　</a:t>
            </a:r>
            <a:r>
              <a:rPr lang="zh-CN" altLang="zh-CN" b="1" dirty="0"/>
              <a:t>亚洲和美洲的经济区域集团化</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628800"/>
            <a:ext cx="413446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巧思妙记</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世界经济的区域</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集团化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L46.eps" descr="id:2147492305;FounderCES"/>
          <p:cNvPicPr/>
          <p:nvPr/>
        </p:nvPicPr>
        <p:blipFill>
          <a:blip r:embed="rId5"/>
          <a:stretch>
            <a:fillRect/>
          </a:stretch>
        </p:blipFill>
        <p:spPr>
          <a:xfrm>
            <a:off x="1549372" y="2171147"/>
            <a:ext cx="5326884" cy="2630128"/>
          </a:xfrm>
          <a:prstGeom prst="rect">
            <a:avLst/>
          </a:prstGeom>
        </p:spPr>
      </p:pic>
    </p:spTree>
    <p:extLst>
      <p:ext uri="{BB962C8B-B14F-4D97-AF65-F5344CB8AC3E}">
        <p14:creationId xmlns:p14="http://schemas.microsoft.com/office/powerpoint/2010/main" val="2037243447"/>
      </p:ext>
    </p:extLst>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
      <p:transition spd="slow">
        <p:pull dir="l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39196"/>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世界经济区域集团化的影响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材料导入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《北美自由贸易协定》的总则规定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除墨西哥的石油业、加拿大的文化产业以及美国的航空与无线电通信外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取消绝大多数产业部门的投资限制。还规定各成员国政府的采购将在</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年内实现全面开放。在产业方面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该协定规定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美墨之间大部分农产品的关税将立即取消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的产品包括玉米、糖、某些水果和蔬菜的关税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将在</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年后全部取消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进口配额在</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年内取消。对于加拿大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现有的与美国签订的协议全部适用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汽车工业</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年后将取消关税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美国、加拿大在</a:t>
            </a:r>
            <a:r>
              <a:rPr lang="en-US" altLang="zh-CN" sz="2200" dirty="0">
                <a:solidFill>
                  <a:srgbClr val="000000"/>
                </a:solidFill>
                <a:latin typeface="Times New Roman" panose="02020603050405020304" pitchFamily="18" charset="0"/>
                <a:cs typeface="Times New Roman" panose="02020603050405020304" pitchFamily="18" charset="0"/>
              </a:rPr>
              <a:t>1998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年之前取消相互间的全部关税。在能源方面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墨西哥方面对私营部门进行勘探的限制继续有效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但国营石油公司的采购将向美国与加拿大开放。在金融服务方面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墨西哥将逐步对美国与加拿大投资开放其金融部门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最终到</a:t>
            </a:r>
            <a:r>
              <a:rPr lang="en-US" altLang="zh-CN" sz="2200" dirty="0">
                <a:solidFill>
                  <a:srgbClr val="000000"/>
                </a:solidFill>
                <a:latin typeface="Times New Roman" panose="02020603050405020304" pitchFamily="18" charset="0"/>
                <a:cs typeface="Times New Roman" panose="02020603050405020304" pitchFamily="18" charset="0"/>
              </a:rPr>
              <a:t>2007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年取消壁垒。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fade thruBlk="1"/>
      </p:transition>
    </mc:Choice>
    <mc:Fallback xmlns="">
      <p:transition spd="slow">
        <p:fade thruBlk="1"/>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74393"/>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说明北美自由贸易区成立的主要宗旨。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探究北美自由贸易区的建立对于美国、加拿大和墨西哥的经济发展会产生什么影响。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取消贸易壁垒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实现商品自由流通。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促进各成员贸易额的迅速增加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刺激经济增长。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有利于发达国家扩大投资。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有利于解决发展中国家的劳动力就业问题。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农产品取消进口关税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这就为美国、加拿大农产品更多地进入墨西哥市场打开了方便之门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使缺乏竞争力的墨西哥农业处境更加艰难。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2234699"/>
      </p:ext>
    </p:extLst>
  </p:cSld>
  <p:clrMapOvr>
    <a:masterClrMapping/>
  </p:clrMapOvr>
  <mc:AlternateContent xmlns:mc="http://schemas.openxmlformats.org/markup-compatibility/2006" xmlns:p14="http://schemas.microsoft.com/office/powerpoint/2010/main">
    <mc:Choice Requires="p14">
      <p:transition spd="slow" p14:dur="1300">
        <p:cover dir="ld"/>
      </p:transition>
    </mc:Choice>
    <mc:Fallback xmlns="">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down)">
                                      <p:cBhvr>
                                        <p:cTn id="13" dur="500"/>
                                        <p:tgtEl>
                                          <p:spTgt spid="3">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wipe(down)">
                                      <p:cBhvr>
                                        <p:cTn id="16" dur="500"/>
                                        <p:tgtEl>
                                          <p:spTgt spid="3">
                                            <p:txEl>
                                              <p:pRg st="5" end="5"/>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down)">
                                      <p:cBhvr>
                                        <p:cTn id="1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世界经济区域集团化的影响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积极影响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有利于成员经济的发展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缩小成员之间的经济差距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对国际资本、技术、人才和商品的流向产生了重要的影响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有利于世界经济的增长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各个区域的和平与稳定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进一步增强了世界多极化趋势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有利于世界的和平与稳定。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消极影响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由于经济区域集团的排他性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贸易保护主义再度抬头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导致国际竞争加剧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经济区域集团以发达国家为主导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因此使南北差距、南南差距加大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国家间的不平衡加剧。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0815292"/>
      </p:ext>
    </p:extLst>
  </p:cSld>
  <p:clrMapOvr>
    <a:masterClrMapping/>
  </p:clrMapOvr>
  <mc:AlternateContent xmlns:mc="http://schemas.openxmlformats.org/markup-compatibility/2006" xmlns:p14="http://schemas.microsoft.com/office/powerpoint/2010/main">
    <mc:Choice Requires="p14">
      <p:transition spd="slow" p14:dur="1300">
        <p:cover dir="r"/>
      </p:transition>
    </mc:Choice>
    <mc:Fallback xmlns="">
      <p:transition spd="slow">
        <p:cover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02633"/>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它是第一个由发展中国家与发达国家所组成的非多边自由贸易协定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十多年来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已发展成为囊括了</a:t>
            </a:r>
            <a:r>
              <a:rPr lang="en-US" altLang="zh-CN" sz="2200" dirty="0">
                <a:solidFill>
                  <a:srgbClr val="000000"/>
                </a:solidFill>
                <a:latin typeface="Times New Roman" panose="02020603050405020304" pitchFamily="18" charset="0"/>
                <a:cs typeface="Times New Roman" panose="02020603050405020304" pitchFamily="18" charset="0"/>
              </a:rPr>
              <a:t>4.2</a:t>
            </a:r>
            <a:r>
              <a:rPr lang="zh-CN" altLang="zh-CN" sz="2200" dirty="0">
                <a:solidFill>
                  <a:srgbClr val="000000"/>
                </a:solidFill>
                <a:latin typeface="Times New Roman" panose="02020603050405020304" pitchFamily="18" charset="0"/>
                <a:cs typeface="Times New Roman" panose="02020603050405020304" pitchFamily="18" charset="0"/>
              </a:rPr>
              <a:t>亿人口和</a:t>
            </a:r>
            <a:r>
              <a:rPr lang="en-US" altLang="zh-CN" sz="2200" dirty="0">
                <a:solidFill>
                  <a:srgbClr val="000000"/>
                </a:solidFill>
                <a:latin typeface="Times New Roman" panose="02020603050405020304" pitchFamily="18" charset="0"/>
                <a:cs typeface="Times New Roman" panose="02020603050405020304" pitchFamily="18" charset="0"/>
              </a:rPr>
              <a:t>11.4</a:t>
            </a:r>
            <a:r>
              <a:rPr lang="zh-CN" altLang="zh-CN" sz="2200" dirty="0">
                <a:solidFill>
                  <a:srgbClr val="000000"/>
                </a:solidFill>
                <a:latin typeface="Times New Roman" panose="02020603050405020304" pitchFamily="18" charset="0"/>
                <a:cs typeface="Times New Roman" panose="02020603050405020304" pitchFamily="18" charset="0"/>
              </a:rPr>
              <a:t>万亿美元的国民生产总值、当今世界上最大的自由贸易区。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为西欧主导的区域性经济体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无益于区域经济的繁荣发展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是成员国双赢的选择和结果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违背了经济全球化发展趋势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这一区域组织是由发达国家和发展中国家组成的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且人口有</a:t>
            </a:r>
            <a:r>
              <a:rPr lang="en-US" altLang="zh-CN" sz="2200" dirty="0">
                <a:solidFill>
                  <a:srgbClr val="000000"/>
                </a:solidFill>
                <a:latin typeface="Times New Roman" panose="02020603050405020304" pitchFamily="18" charset="0"/>
                <a:cs typeface="Times New Roman" panose="02020603050405020304" pitchFamily="18" charset="0"/>
              </a:rPr>
              <a:t>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根据所学知识判断该组织是北美自由贸易区。它是典型的南北双方为共同发展与繁荣而组建的区域经济一体化组织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同时也促进了经济全球化的趋势。故选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4905151"/>
      </p:ext>
    </p:extLst>
  </p:cSld>
  <p:clrMapOvr>
    <a:masterClrMapping/>
  </p:clrMapOvr>
  <mc:AlternateContent xmlns:mc="http://schemas.openxmlformats.org/markup-compatibility/2006" xmlns:p14="http://schemas.microsoft.com/office/powerpoint/2010/main">
    <mc:Choice Requires="p14">
      <p:transition spd="slow" p14:dur="1300">
        <p:zoom dir="in"/>
      </p:transition>
    </mc:Choice>
    <mc:Fallback xmlns="">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wipe(down)">
                                      <p:cBhvr>
                                        <p:cTn id="1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488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新航路开辟以来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以西方为主导的世界体系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既促进着全球联系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又造成了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全球分裂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。为加速本地区的经济增长、社会进步和文化发展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维护正义和法制以及遵守《联合国宪章》的原则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以促进区域和平与稳定</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年代发展中国家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召开亚非万隆会议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开展不结盟运动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成立亚太经济合作组织</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成立东盟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、成立组织的宗旨和</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发展中国家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即可判断选</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301091"/>
      </p:ext>
    </p:extLst>
  </p:cSld>
  <p:clrMapOvr>
    <a:masterClrMapping/>
  </p:clrMapOvr>
  <mc:AlternateContent xmlns:mc="http://schemas.openxmlformats.org/markup-compatibility/2006" xmlns:p14="http://schemas.microsoft.com/office/powerpoint/2010/main">
    <mc:Choice Requires="p14">
      <p:transition spd="slow" p14:dur="13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72816"/>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一些国家之间建立起较为稳定的经济联系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组成了区域性经济集团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这主要是因为各国</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经济发展水平趋于一致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经济相互依赖程度进一步加深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逐渐消除意识形态上的差异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政治经济利益逐渐趋于一致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注意材料中的关键信息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稳定的经济联系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即可知选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5802212"/>
      </p:ext>
    </p:extLst>
  </p:cSld>
  <p:clrMapOvr>
    <a:masterClrMapping/>
  </p:clrMapOvr>
  <mc:AlternateContent xmlns:mc="http://schemas.openxmlformats.org/markup-compatibility/2006" xmlns:p14="http://schemas.microsoft.com/office/powerpoint/2010/main">
    <mc:Choice Requires="p14">
      <p:transition spd="slow" p14:dur="13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一个大块头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带着两个小个子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来形容北美自由贸易区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北美自由贸易区是由美国主导的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加拿大和墨西哥都是发展中国家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美国对加拿大和墨西哥两国进行剥削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实现三国合作是美国的最终目标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加拿大是发达国家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在北美自由贸易区内三国间相互弥补了各自经济发展中的不足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美国的最终目标是在经济全球化大潮中取得世界经济的主导权</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1064703"/>
      </p:ext>
    </p:extLst>
  </p:cSld>
  <p:clrMapOvr>
    <a:masterClrMapping/>
  </p:clrMapOvr>
  <mc:AlternateContent xmlns:mc="http://schemas.openxmlformats.org/markup-compatibility/2006" xmlns:p14="http://schemas.microsoft.com/office/powerpoint/2010/main">
    <mc:Choice Requires="p14">
      <p:transition spd="slow" p14:dur="13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从贸易区内部的实力来看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美国占有</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的人口和</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的经济实力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加拿大则仅有</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的人口和</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的经济实力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墨西哥虽拥有近</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cs typeface="Times New Roman" panose="02020603050405020304" pitchFamily="18" charset="0"/>
              </a:rPr>
              <a:t>的人口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但经济实力则不到</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。材料可以体现出北美自由贸易区的特征是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货币一体化</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政治合作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大国主导</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军事合作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可知贸易区内各国实力不均衡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相应贸易区内事务由大国主导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北美自由贸易区未实现货币一体化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两项同题干内容不匹配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0153840"/>
      </p:ext>
    </p:extLst>
  </p:cSld>
  <p:clrMapOvr>
    <a:masterClrMapping/>
  </p:clrMapOvr>
  <mc:AlternateContent xmlns:mc="http://schemas.openxmlformats.org/markup-compatibility/2006" xmlns:p14="http://schemas.microsoft.com/office/powerpoint/2010/main">
    <mc:Choice Requires="p14">
      <p:transition spd="slow" p14:dur="1300">
        <p:wipe dir="d"/>
      </p:transition>
    </mc:Choice>
    <mc:Fallback xmlns="">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5865"/>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据记载</a:t>
            </a:r>
            <a:r>
              <a:rPr lang="en-US" altLang="zh-CN" sz="2200" dirty="0">
                <a:solidFill>
                  <a:srgbClr val="000000"/>
                </a:solidFill>
                <a:latin typeface="Times New Roman" panose="02020603050405020304" pitchFamily="18" charset="0"/>
                <a:cs typeface="Times New Roman" panose="02020603050405020304" pitchFamily="18" charset="0"/>
              </a:rPr>
              <a:t>,1993</a:t>
            </a:r>
            <a:r>
              <a:rPr lang="zh-CN" altLang="zh-CN" sz="2200" dirty="0">
                <a:solidFill>
                  <a:srgbClr val="000000"/>
                </a:solidFill>
                <a:latin typeface="Times New Roman" panose="02020603050405020304" pitchFamily="18" charset="0"/>
                <a:cs typeface="Times New Roman" panose="02020603050405020304" pitchFamily="18" charset="0"/>
              </a:rPr>
              <a:t>年至</a:t>
            </a:r>
            <a:r>
              <a:rPr lang="en-US" altLang="zh-CN" sz="2200" dirty="0">
                <a:solidFill>
                  <a:srgbClr val="000000"/>
                </a:solidFill>
                <a:latin typeface="Times New Roman" panose="02020603050405020304" pitchFamily="18" charset="0"/>
                <a:cs typeface="Times New Roman" panose="02020603050405020304" pitchFamily="18" charset="0"/>
              </a:rPr>
              <a:t>2002</a:t>
            </a:r>
            <a:r>
              <a:rPr lang="zh-CN" altLang="zh-CN" sz="2200" dirty="0">
                <a:solidFill>
                  <a:srgbClr val="000000"/>
                </a:solidFill>
                <a:latin typeface="Times New Roman" panose="02020603050405020304" pitchFamily="18" charset="0"/>
                <a:cs typeface="Times New Roman" panose="02020603050405020304" pitchFamily="18" charset="0"/>
              </a:rPr>
              <a:t>年墨西哥在对美国贸易中的比重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从出口占全部出口比重的</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上升到</a:t>
            </a:r>
            <a:r>
              <a:rPr lang="en-US" altLang="zh-CN" sz="2200" dirty="0">
                <a:solidFill>
                  <a:srgbClr val="000000"/>
                </a:solidFill>
                <a:latin typeface="Times New Roman" panose="02020603050405020304" pitchFamily="18" charset="0"/>
                <a:cs typeface="Times New Roman" panose="02020603050405020304" pitchFamily="18" charset="0"/>
              </a:rPr>
              <a:t>13.5%,</a:t>
            </a:r>
            <a:r>
              <a:rPr lang="zh-CN" altLang="zh-CN" sz="2200" dirty="0">
                <a:solidFill>
                  <a:srgbClr val="000000"/>
                </a:solidFill>
                <a:latin typeface="Times New Roman" panose="02020603050405020304" pitchFamily="18" charset="0"/>
                <a:cs typeface="Times New Roman" panose="02020603050405020304" pitchFamily="18" charset="0"/>
              </a:rPr>
              <a:t>进口从</a:t>
            </a:r>
            <a:r>
              <a:rPr lang="en-US" altLang="zh-CN" sz="2200" dirty="0">
                <a:solidFill>
                  <a:srgbClr val="000000"/>
                </a:solidFill>
                <a:latin typeface="Times New Roman" panose="02020603050405020304" pitchFamily="18" charset="0"/>
                <a:cs typeface="Times New Roman" panose="02020603050405020304" pitchFamily="18" charset="0"/>
              </a:rPr>
              <a:t>6.8%</a:t>
            </a:r>
            <a:r>
              <a:rPr lang="zh-CN" altLang="zh-CN" sz="2200" dirty="0">
                <a:solidFill>
                  <a:srgbClr val="000000"/>
                </a:solidFill>
                <a:latin typeface="Times New Roman" panose="02020603050405020304" pitchFamily="18" charset="0"/>
                <a:cs typeface="Times New Roman" panose="02020603050405020304" pitchFamily="18" charset="0"/>
              </a:rPr>
              <a:t>上升到</a:t>
            </a:r>
            <a:r>
              <a:rPr lang="en-US" altLang="zh-CN" sz="2200" dirty="0">
                <a:solidFill>
                  <a:srgbClr val="000000"/>
                </a:solidFill>
                <a:latin typeface="Times New Roman" panose="02020603050405020304" pitchFamily="18" charset="0"/>
                <a:cs typeface="Times New Roman" panose="02020603050405020304" pitchFamily="18" charset="0"/>
              </a:rPr>
              <a:t>11.6%</a:t>
            </a:r>
            <a:r>
              <a:rPr lang="zh-CN" altLang="zh-CN" sz="2200" dirty="0">
                <a:solidFill>
                  <a:srgbClr val="000000"/>
                </a:solidFill>
                <a:latin typeface="Times New Roman" panose="02020603050405020304" pitchFamily="18" charset="0"/>
                <a:cs typeface="Times New Roman" panose="02020603050405020304" pitchFamily="18" charset="0"/>
              </a:rPr>
              <a:t>。这说明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墨西哥</a:t>
            </a:r>
            <a:r>
              <a:rPr lang="zh-CN" altLang="zh-CN" sz="2200" smtClean="0">
                <a:solidFill>
                  <a:srgbClr val="000000"/>
                </a:solidFill>
                <a:latin typeface="Times New Roman" panose="02020603050405020304" pitchFamily="18" charset="0"/>
                <a:cs typeface="Times New Roman" panose="02020603050405020304" pitchFamily="18" charset="0"/>
              </a:rPr>
              <a:t>成为美国</a:t>
            </a:r>
            <a:r>
              <a:rPr lang="zh-CN" altLang="zh-CN" sz="2200" dirty="0">
                <a:solidFill>
                  <a:srgbClr val="000000"/>
                </a:solidFill>
                <a:latin typeface="Times New Roman" panose="02020603050405020304" pitchFamily="18" charset="0"/>
                <a:cs typeface="Times New Roman" panose="02020603050405020304" pitchFamily="18" charset="0"/>
              </a:rPr>
              <a:t>的经济附庸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美国在两国贸易中占主导地位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自由贸易不利于墨西哥的发展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美墨区域合作实现了经济互补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墨西哥在对美贸易中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进出口都有一定程度的上升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反映了两国经济有较好的互补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而非经济附庸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材料中墨西哥对美贸易的数值变化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不能反映谁占主导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材料体现了墨西哥对美贸易的增长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3441034"/>
      </p:ext>
    </p:extLst>
  </p:cSld>
  <p:clrMapOvr>
    <a:masterClrMapping/>
  </p:clrMapOvr>
  <mc:AlternateContent xmlns:mc="http://schemas.openxmlformats.org/markup-compatibility/2006" xmlns:p14="http://schemas.microsoft.com/office/powerpoint/2010/main">
    <mc:Choice Requires="p14">
      <p:transition spd="slow" p14:dur="13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49807693"/>
              </p:ext>
            </p:extLst>
          </p:nvPr>
        </p:nvGraphicFramePr>
        <p:xfrm>
          <a:off x="508000" y="1772816"/>
          <a:ext cx="8128000" cy="3074674"/>
        </p:xfrm>
        <a:graphic>
          <a:graphicData uri="http://schemas.openxmlformats.org/presentationml/2006/ole">
            <mc:AlternateContent xmlns:mc="http://schemas.openxmlformats.org/markup-compatibility/2006">
              <mc:Choice xmlns:v="urn:schemas-microsoft-com:vml" Requires="v">
                <p:oleObj spid="_x0000_s1028" name="文档" r:id="rId4" imgW="3990909" imgH="1510112" progId="Word.Document.12">
                  <p:embed/>
                </p:oleObj>
              </mc:Choice>
              <mc:Fallback>
                <p:oleObj name="文档" r:id="rId4" imgW="3990909" imgH="1510112" progId="Word.Document.12">
                  <p:embed/>
                  <p:pic>
                    <p:nvPicPr>
                      <p:cNvPr id="0" name=""/>
                      <p:cNvPicPr/>
                      <p:nvPr/>
                    </p:nvPicPr>
                    <p:blipFill>
                      <a:blip r:embed="rId5"/>
                      <a:stretch>
                        <a:fillRect/>
                      </a:stretch>
                    </p:blipFill>
                    <p:spPr>
                      <a:xfrm>
                        <a:off x="508000" y="1772816"/>
                        <a:ext cx="8128000" cy="3074674"/>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cover dir="l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276872"/>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成员差异大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论坛性质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单边行动和集体行动相结合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符合该特征的区域集团组织是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欧盟</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亚太经合组织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北美自由贸易区</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东南亚国家联盟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10238223"/>
      </p:ext>
    </p:extLst>
  </p:cSld>
  <p:clrMapOvr>
    <a:masterClrMapping/>
  </p:clrMapOvr>
  <mc:AlternateContent xmlns:mc="http://schemas.openxmlformats.org/markup-compatibility/2006" xmlns:p14="http://schemas.microsoft.com/office/powerpoint/2010/main">
    <mc:Choice Requires="p14">
      <p:transition spd="slow" p14:dur="13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19986"/>
            <a:ext cx="8128000" cy="872355"/>
          </a:xfrm>
          <a:prstGeom prst="rect">
            <a:avLst/>
          </a:prstGeom>
        </p:spPr>
        <p:txBody>
          <a:bodyPr>
            <a:spAutoFit/>
          </a:bodyPr>
          <a:lstStyle/>
          <a:p>
            <a:pPr>
              <a:lnSpc>
                <a:spcPct val="120000"/>
              </a:lnSpc>
            </a:pPr>
            <a:r>
              <a:rPr lang="en-US" altLang="zh-CN" sz="2200" b="1" dirty="0">
                <a:solidFill>
                  <a:srgbClr val="000000"/>
                </a:solidFill>
                <a:latin typeface="Times New Roman" panose="02020603050405020304" pitchFamily="18" charset="0"/>
              </a:rPr>
              <a:t>7</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有学者认为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区域性合作组织形式有三种模式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下列组织最能体现模式三特点的是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rPr>
              <a:t>)</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val="3371241149"/>
              </p:ext>
            </p:extLst>
          </p:nvPr>
        </p:nvGraphicFramePr>
        <p:xfrm>
          <a:off x="508000" y="2198545"/>
          <a:ext cx="8128000" cy="2073769"/>
        </p:xfrm>
        <a:graphic>
          <a:graphicData uri="http://schemas.openxmlformats.org/presentationml/2006/ole">
            <mc:AlternateContent xmlns:mc="http://schemas.openxmlformats.org/markup-compatibility/2006">
              <mc:Choice xmlns:v="urn:schemas-microsoft-com:vml" Requires="v">
                <p:oleObj spid="_x0000_s2052" name="文档" r:id="rId6" imgW="3938478" imgH="1004824" progId="Word.Document.12">
                  <p:embed/>
                </p:oleObj>
              </mc:Choice>
              <mc:Fallback>
                <p:oleObj name="文档" r:id="rId6" imgW="3938478" imgH="1004824" progId="Word.Document.12">
                  <p:embed/>
                  <p:pic>
                    <p:nvPicPr>
                      <p:cNvPr id="0" name=""/>
                      <p:cNvPicPr/>
                      <p:nvPr/>
                    </p:nvPicPr>
                    <p:blipFill>
                      <a:blip r:embed="rId7"/>
                      <a:stretch>
                        <a:fillRect/>
                      </a:stretch>
                    </p:blipFill>
                    <p:spPr>
                      <a:xfrm>
                        <a:off x="508000" y="2198545"/>
                        <a:ext cx="8128000" cy="2073769"/>
                      </a:xfrm>
                      <a:prstGeom prst="rect">
                        <a:avLst/>
                      </a:prstGeom>
                    </p:spPr>
                  </p:pic>
                </p:oleObj>
              </mc:Fallback>
            </mc:AlternateContent>
          </a:graphicData>
        </a:graphic>
      </p:graphicFrame>
      <p:sp>
        <p:nvSpPr>
          <p:cNvPr id="6" name="矩形 5"/>
          <p:cNvSpPr>
            <a:spLocks noChangeAspect="1"/>
          </p:cNvSpPr>
          <p:nvPr/>
        </p:nvSpPr>
        <p:spPr>
          <a:xfrm>
            <a:off x="508000" y="3802862"/>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欧洲联盟</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北美自由贸易区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亚太经济合作组织</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世界贸易组织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模式一符合欧盟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模式二符合北美自由贸易区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模式三符合亚太经济合作组织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三个模式都不符合世界贸易组织。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90836770"/>
      </p:ext>
    </p:extLst>
  </p:cSld>
  <p:clrMapOvr>
    <a:masterClrMapping/>
  </p:clrMapOvr>
  <mc:AlternateContent xmlns:mc="http://schemas.openxmlformats.org/markup-compatibility/2006" xmlns:p14="http://schemas.microsoft.com/office/powerpoint/2010/main">
    <mc:Choice Requires="p14">
      <p:transition spd="slow" p14:dur="13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56792"/>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1989—1996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亚太经合组织作为一个整体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其平均关税水平由</a:t>
            </a:r>
            <a:r>
              <a:rPr lang="en-US" altLang="zh-CN" sz="2200" dirty="0">
                <a:solidFill>
                  <a:srgbClr val="000000"/>
                </a:solidFill>
                <a:latin typeface="Times New Roman" panose="02020603050405020304" pitchFamily="18" charset="0"/>
                <a:cs typeface="Times New Roman" panose="02020603050405020304" pitchFamily="18" charset="0"/>
              </a:rPr>
              <a:t>15.4%</a:t>
            </a:r>
            <a:r>
              <a:rPr lang="zh-CN" altLang="zh-CN" sz="2200" dirty="0">
                <a:solidFill>
                  <a:srgbClr val="000000"/>
                </a:solidFill>
                <a:latin typeface="Times New Roman" panose="02020603050405020304" pitchFamily="18" charset="0"/>
                <a:cs typeface="Times New Roman" panose="02020603050405020304" pitchFamily="18" charset="0"/>
              </a:rPr>
              <a:t>下降到</a:t>
            </a:r>
            <a:r>
              <a:rPr lang="en-US" altLang="zh-CN" sz="2200" dirty="0">
                <a:solidFill>
                  <a:srgbClr val="000000"/>
                </a:solidFill>
                <a:latin typeface="Times New Roman" panose="02020603050405020304" pitchFamily="18" charset="0"/>
                <a:cs typeface="Times New Roman" panose="02020603050405020304" pitchFamily="18" charset="0"/>
              </a:rPr>
              <a:t>9.1%</a:t>
            </a:r>
            <a:r>
              <a:rPr lang="zh-CN" altLang="zh-CN" sz="2200" dirty="0">
                <a:solidFill>
                  <a:srgbClr val="000000"/>
                </a:solidFill>
                <a:latin typeface="Times New Roman" panose="02020603050405020304" pitchFamily="18" charset="0"/>
                <a:cs typeface="Times New Roman" panose="02020603050405020304" pitchFamily="18" charset="0"/>
              </a:rPr>
              <a:t>。这说明该组织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促进了经济合作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加强了对违规成员的制裁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形成了关税同盟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抵制了欧洲国家的资本扩张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从亚太经合组织平均关税水平的下降可以看出其促进了区域经济发展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有利于经济的合作共赢发展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37900276"/>
      </p:ext>
    </p:extLst>
  </p:cSld>
  <p:clrMapOvr>
    <a:masterClrMapping/>
  </p:clrMapOvr>
  <mc:AlternateContent xmlns:mc="http://schemas.openxmlformats.org/markup-compatibility/2006" xmlns:p14="http://schemas.microsoft.com/office/powerpoint/2010/main">
    <mc:Choice Requires="p14">
      <p:transition spd="slow" p14:dur="13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3167"/>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美国、加拿大、墨西哥三国政府首脑签署了《北美自由贸易协定》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从而形成了拥有</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年生产总值约</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万亿美元的北美自由贸易区。《北美自由贸易协定》规定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三国将在</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年内逐步取消各种关税和非关税的壁垒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实行零关税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允许资本、货物在三国间自由流通。该协定还就制成品、农产品、运输、环境、银行、保险、知识产权等问题作了详细规定。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新加坡贸易和工业部发表声明说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亚太经合组织一直为促进亚太地区贸易和投资发展不懈努力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在当前全球经济面临严峻挑战的环境下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保持经济增长、促进亚太地区合作显得更加重要。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20014279"/>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分析北美自由贸易区是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个什么性质的组织。建立北美自由贸易区的目的是什么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根据材料二并结合所学知识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谈谈应如何理解中国在亚太经济合作组织中的活动。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以上两则材料说明了什么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0987868"/>
      </p:ext>
    </p:extLst>
  </p:cSld>
  <p:clrMapOvr>
    <a:masterClrMapping/>
  </p:clrMapOvr>
  <mc:AlternateContent xmlns:mc="http://schemas.openxmlformats.org/markup-compatibility/2006" xmlns:p14="http://schemas.microsoft.com/office/powerpoint/2010/main">
    <mc:Choice Requires="p14">
      <p:transition spd="slow" p14:dur="1300">
        <p:split orient="vert"/>
      </p:transition>
    </mc:Choice>
    <mc:Fallback xmlns="">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区域性经济组织。目的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在成员国之间取消贸易壁垒和投资限制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增加相互贸易和投资机会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加强经济技术合作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促进就业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保护知识产权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解决贸易争端等。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中国是亚太地区最大的发展中国家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对外经济往来主要集中在亚太地区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中国引进的外资有很大一部分源于亚太地区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积极参加亚太区域合作是中国的既定方针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中国加入亚太经合组织以后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亚太地区的经济合作得到进一步加强和扩大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使这一地区的合作有了美好的前景。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世界经济的区域集团化。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231771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23513"/>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美国比以往更注重于自己在这一地区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亚太地区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这一地区的成功对整个世界而言至关重要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世纪是太平洋世纪。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美国总统布什</a:t>
            </a:r>
            <a:r>
              <a:rPr lang="en-US" altLang="zh-CN" sz="2200" dirty="0">
                <a:solidFill>
                  <a:srgbClr val="000000"/>
                </a:solidFill>
                <a:latin typeface="Times New Roman" panose="02020603050405020304" pitchFamily="18" charset="0"/>
                <a:cs typeface="Times New Roman" panose="02020603050405020304" pitchFamily="18" charset="0"/>
              </a:rPr>
              <a:t>(2002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APEC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部分成员组成及加入年代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Y07.eps" descr="id:2147492370;FounderCES"/>
          <p:cNvPicPr/>
          <p:nvPr/>
        </p:nvPicPr>
        <p:blipFill>
          <a:blip r:embed="rId4"/>
          <a:stretch>
            <a:fillRect/>
          </a:stretch>
        </p:blipFill>
        <p:spPr>
          <a:xfrm>
            <a:off x="1147585" y="3593798"/>
            <a:ext cx="6736783" cy="2802424"/>
          </a:xfrm>
          <a:prstGeom prst="rect">
            <a:avLst/>
          </a:prstGeom>
        </p:spPr>
      </p:pic>
    </p:spTree>
    <p:extLst>
      <p:ext uri="{BB962C8B-B14F-4D97-AF65-F5344CB8AC3E}">
        <p14:creationId xmlns:p14="http://schemas.microsoft.com/office/powerpoint/2010/main" val="1302812508"/>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3919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亚太经济合作组织</a:t>
            </a:r>
            <a:r>
              <a:rPr lang="en-US" altLang="zh-CN" sz="2200" dirty="0">
                <a:solidFill>
                  <a:srgbClr val="000000"/>
                </a:solidFill>
                <a:latin typeface="Times New Roman" panose="02020603050405020304" pitchFamily="18" charset="0"/>
                <a:cs typeface="Times New Roman" panose="02020603050405020304" pitchFamily="18" charset="0"/>
              </a:rPr>
              <a:t>(APEC)</a:t>
            </a:r>
            <a:r>
              <a:rPr lang="zh-CN" altLang="zh-CN" sz="2200" dirty="0">
                <a:solidFill>
                  <a:srgbClr val="000000"/>
                </a:solidFill>
                <a:latin typeface="Times New Roman" panose="02020603050405020304" pitchFamily="18" charset="0"/>
                <a:cs typeface="Times New Roman" panose="02020603050405020304" pitchFamily="18" charset="0"/>
              </a:rPr>
              <a:t>的建立与材料一中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太平洋世纪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的到来有什么联系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材料二中太平洋两岸各国在社会制度、经济发展水平、文化方面存在很大差异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但都陆续地加入了亚太经济合作组织并发挥了各自积极的作用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亚洲及太平洋地区是世界上经济增长最快、最有活力的地区。亚太经济合作组织</a:t>
            </a:r>
            <a:r>
              <a:rPr lang="en-US" altLang="zh-CN" sz="2200" dirty="0">
                <a:solidFill>
                  <a:srgbClr val="000000"/>
                </a:solidFill>
                <a:latin typeface="Times New Roman" panose="02020603050405020304" pitchFamily="18" charset="0"/>
                <a:cs typeface="Times New Roman" panose="02020603050405020304" pitchFamily="18" charset="0"/>
              </a:rPr>
              <a:t>(APEC)</a:t>
            </a:r>
            <a:r>
              <a:rPr lang="zh-CN" altLang="zh-CN" sz="2200" dirty="0">
                <a:solidFill>
                  <a:srgbClr val="000000"/>
                </a:solidFill>
                <a:latin typeface="Times New Roman" panose="02020603050405020304" pitchFamily="18" charset="0"/>
                <a:cs typeface="Times New Roman" panose="02020603050405020304" pitchFamily="18" charset="0"/>
              </a:rPr>
              <a:t>的建立是这一地区经济联系日益密切的历史形势的产物。它的建立使亚太地区在世界经济政治格局中的地位与作用大大提高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太平洋世纪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的到来。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亚太经济合作组织成员间政治、经济、文化的差异很大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但在经济发展中又有很强的互补性。亚太经济合作组织各成员相互尊重、地位平等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依据自主自愿、协商一致等原则进行合作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在区域经济合作和一体化发展中开辟出</a:t>
            </a:r>
            <a:r>
              <a:rPr lang="en-US" altLang="zh-CN" sz="2200" dirty="0">
                <a:solidFill>
                  <a:srgbClr val="000000"/>
                </a:solidFill>
                <a:latin typeface="Times New Roman" panose="02020603050405020304" pitchFamily="18" charset="0"/>
                <a:cs typeface="Times New Roman" panose="02020603050405020304" pitchFamily="18" charset="0"/>
              </a:rPr>
              <a:t>“APEC</a:t>
            </a:r>
            <a:r>
              <a:rPr lang="zh-CN" altLang="zh-CN" sz="2200" dirty="0">
                <a:solidFill>
                  <a:srgbClr val="000000"/>
                </a:solidFill>
                <a:latin typeface="Times New Roman" panose="02020603050405020304" pitchFamily="18" charset="0"/>
                <a:cs typeface="Times New Roman" panose="02020603050405020304" pitchFamily="18" charset="0"/>
              </a:rPr>
              <a:t>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7820290"/>
      </p:ext>
    </p:extLst>
  </p:cSld>
  <p:clrMapOvr>
    <a:masterClrMapping/>
  </p:clrMapOvr>
  <mc:AlternateContent xmlns:mc="http://schemas.openxmlformats.org/markup-compatibility/2006" xmlns:p14="http://schemas.microsoft.com/office/powerpoint/2010/main">
    <mc:Choice Requires="p14">
      <p:transition spd="slow" p14:dur="1300">
        <p:zoom dir="in"/>
      </p:transition>
    </mc:Choice>
    <mc:Fallback xmlns="">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一、东南亚国家联盟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建立联盟的原因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历史原因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东南亚地区国家众多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宗教</a:t>
            </a:r>
            <a:r>
              <a:rPr lang="zh-CN" altLang="zh-CN" sz="2200" dirty="0">
                <a:solidFill>
                  <a:srgbClr val="000000"/>
                </a:solidFill>
                <a:latin typeface="Times New Roman" panose="02020603050405020304" pitchFamily="18" charset="0"/>
                <a:cs typeface="Times New Roman" panose="02020603050405020304" pitchFamily="18" charset="0"/>
              </a:rPr>
              <a:t>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相互冲突时有发生。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直接原因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东南亚国家逐渐认识到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地区联合</a:t>
            </a:r>
            <a:r>
              <a:rPr lang="zh-CN" altLang="zh-CN" sz="2200" dirty="0">
                <a:solidFill>
                  <a:srgbClr val="000000"/>
                </a:solidFill>
                <a:latin typeface="Times New Roman" panose="02020603050405020304" pitchFamily="18" charset="0"/>
                <a:cs typeface="Times New Roman" panose="02020603050405020304" pitchFamily="18" charset="0"/>
              </a:rPr>
              <a:t>的重要性。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806527" y="337604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87180" y="418025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4552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建立与发展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建立</a:t>
            </a:r>
            <a:r>
              <a:rPr lang="en-US" altLang="zh-CN" sz="2200" dirty="0">
                <a:solidFill>
                  <a:srgbClr val="000000"/>
                </a:solidFill>
                <a:latin typeface="Times New Roman" panose="02020603050405020304" pitchFamily="18" charset="0"/>
                <a:cs typeface="Times New Roman" panose="02020603050405020304" pitchFamily="18" charset="0"/>
              </a:rPr>
              <a:t>:1967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印度尼西亚、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马来西亚</a:t>
            </a:r>
            <a:r>
              <a:rPr lang="zh-CN" altLang="zh-CN" sz="2200" dirty="0">
                <a:solidFill>
                  <a:srgbClr val="000000"/>
                </a:solidFill>
                <a:latin typeface="Times New Roman" panose="02020603050405020304" pitchFamily="18" charset="0"/>
                <a:cs typeface="Times New Roman" panose="02020603050405020304" pitchFamily="18" charset="0"/>
              </a:rPr>
              <a:t>等国在曼谷举行外长会议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发表了《东南亚国家联盟成立宣言》。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教材解读</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cs typeface="Times New Roman" panose="02020603050405020304" pitchFamily="18" charset="0"/>
              </a:rPr>
              <a:t>111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页文本框材料《东南亚国家联盟成立宣言》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从中我们可以得到哪些信息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这段材料反映了东南亚国家联盟的宗旨和目标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即促进东南亚地区经济发展和地区和平与稳定。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1976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东盟举行了第一次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首脑会议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正式将政治合作列入联盟合作范围。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1999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东南亚</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个国家全部加入了东盟。在成员国中逐渐培养起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东盟意识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2002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自由贸易区</a:t>
            </a:r>
            <a:r>
              <a:rPr lang="zh-CN" altLang="zh-CN" sz="2200" dirty="0">
                <a:solidFill>
                  <a:srgbClr val="000000"/>
                </a:solidFill>
                <a:latin typeface="Times New Roman" panose="02020603050405020304" pitchFamily="18" charset="0"/>
                <a:cs typeface="Times New Roman" panose="02020603050405020304" pitchFamily="18" charset="0"/>
              </a:rPr>
              <a:t>正式启动。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427984" y="159849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83968" y="441633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80414" y="562041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26299" y="5996020"/>
            <a:ext cx="13608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548409380"/>
      </p:ext>
    </p:extLst>
  </p:cSld>
  <p:clrMapOvr>
    <a:masterClrMapping/>
  </p:clrMapOvr>
  <mc:AlternateContent xmlns:mc="http://schemas.openxmlformats.org/markup-compatibility/2006" xmlns:p14="http://schemas.microsoft.com/office/powerpoint/2010/main">
    <mc:Choice Requires="p14">
      <p:transition spd="slow" p14:dur="20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27398"/>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促进了东盟各国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社会经济</a:t>
            </a:r>
            <a:r>
              <a:rPr lang="zh-CN" altLang="zh-CN" sz="2200" dirty="0">
                <a:solidFill>
                  <a:srgbClr val="000000"/>
                </a:solidFill>
                <a:latin typeface="Times New Roman" panose="02020603050405020304" pitchFamily="18" charset="0"/>
                <a:cs typeface="Times New Roman" panose="02020603050405020304" pitchFamily="18" charset="0"/>
              </a:rPr>
              <a:t>的发展和地区的稳定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扩大了东盟的影响。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833417" y="338644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64939861"/>
      </p:ext>
    </p:extLst>
  </p:cSld>
  <p:clrMapOvr>
    <a:masterClrMapping/>
  </p:clrMapOvr>
  <mc:AlternateContent xmlns:mc="http://schemas.openxmlformats.org/markup-compatibility/2006" xmlns:p14="http://schemas.microsoft.com/office/powerpoint/2010/main">
    <mc:Choice Requires="p14">
      <p:transition spd="slow" p14:dur="20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二、北美自由贸易区的出现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欧共体日益成熟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亚洲的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经济区域化</a:t>
            </a:r>
            <a:r>
              <a:rPr lang="zh-CN" altLang="zh-CN" sz="2200" dirty="0">
                <a:solidFill>
                  <a:srgbClr val="000000"/>
                </a:solidFill>
                <a:latin typeface="Times New Roman" panose="02020603050405020304" pitchFamily="18" charset="0"/>
                <a:cs typeface="Times New Roman" panose="02020603050405020304" pitchFamily="18" charset="0"/>
              </a:rPr>
              <a:t>也已起步。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1992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美国、加拿大和墨西哥签订了《北美自由贸易协定》。</a:t>
            </a:r>
            <a:r>
              <a:rPr lang="en-US" altLang="zh-CN" sz="2200" dirty="0">
                <a:solidFill>
                  <a:srgbClr val="000000"/>
                </a:solidFill>
                <a:latin typeface="Times New Roman" panose="02020603050405020304" pitchFamily="18" charset="0"/>
                <a:cs typeface="Times New Roman" panose="02020603050405020304" pitchFamily="18" charset="0"/>
              </a:rPr>
              <a:t>1994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北美自由贸易区</a:t>
            </a:r>
            <a:r>
              <a:rPr lang="zh-CN" altLang="zh-CN" sz="2200" dirty="0">
                <a:solidFill>
                  <a:srgbClr val="000000"/>
                </a:solidFill>
                <a:latin typeface="Times New Roman" panose="02020603050405020304" pitchFamily="18" charset="0"/>
                <a:cs typeface="Times New Roman" panose="02020603050405020304" pitchFamily="18" charset="0"/>
              </a:rPr>
              <a:t>正式成立。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易混易错</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自由贸易区和关税同盟的区别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自由贸易区内国家间取消商品关税和贸易限额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但对区域外国家保持各自关税和限额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关税同盟则是成员国之间贸易自由化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对外建立起共同的关税率。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772315" y="2529974"/>
            <a:ext cx="13608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1521744" y="3769127"/>
            <a:ext cx="189812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三国之间的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经济交流</a:t>
            </a:r>
            <a:r>
              <a:rPr lang="zh-CN" altLang="zh-CN" sz="2200" dirty="0">
                <a:solidFill>
                  <a:srgbClr val="000000"/>
                </a:solidFill>
                <a:latin typeface="Times New Roman" panose="02020603050405020304" pitchFamily="18" charset="0"/>
                <a:cs typeface="Times New Roman" panose="02020603050405020304" pitchFamily="18" charset="0"/>
              </a:rPr>
              <a:t>大大加强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它们在经济上形成互补。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较好地实现了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发达</a:t>
            </a:r>
            <a:r>
              <a:rPr lang="zh-CN" altLang="zh-CN" sz="2200" dirty="0">
                <a:solidFill>
                  <a:srgbClr val="000000"/>
                </a:solidFill>
                <a:latin typeface="Times New Roman" panose="02020603050405020304" pitchFamily="18" charset="0"/>
                <a:cs typeface="Times New Roman" panose="02020603050405020304" pitchFamily="18" charset="0"/>
              </a:rPr>
              <a:t>国家和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发展中</a:t>
            </a:r>
            <a:r>
              <a:rPr lang="zh-CN" altLang="zh-CN" sz="2200" dirty="0">
                <a:solidFill>
                  <a:srgbClr val="000000"/>
                </a:solidFill>
                <a:latin typeface="Times New Roman" panose="02020603050405020304" pitchFamily="18" charset="0"/>
                <a:cs typeface="Times New Roman" panose="02020603050405020304" pitchFamily="18" charset="0"/>
              </a:rPr>
              <a:t>国家的合作。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使墨西哥的民族经济受到一定冲击。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576971" y="3147742"/>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62714" y="358479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83968" y="3551514"/>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2356701"/>
      </p:ext>
    </p:extLst>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18414"/>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三、亚太经合组织的建立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世纪七八十年代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亚洲及太平洋地区</a:t>
            </a:r>
            <a:r>
              <a:rPr lang="zh-CN" altLang="zh-CN" sz="2200" dirty="0">
                <a:solidFill>
                  <a:srgbClr val="000000"/>
                </a:solidFill>
                <a:latin typeface="Times New Roman" panose="02020603050405020304" pitchFamily="18" charset="0"/>
                <a:cs typeface="Times New Roman" panose="02020603050405020304" pitchFamily="18" charset="0"/>
              </a:rPr>
              <a:t>是世界上经济增长最快的地区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区域内各国经济联系密切。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1989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在堪培拉举行了有澳大利亚、日本、韩国、美国等</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个国家的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外交</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a:t>
            </a:r>
            <a:r>
              <a:rPr lang="zh-CN" altLang="zh-CN" sz="2200" dirty="0">
                <a:solidFill>
                  <a:srgbClr val="000000"/>
                </a:solidFill>
                <a:latin typeface="Times New Roman" panose="02020603050405020304" pitchFamily="18" charset="0"/>
                <a:cs typeface="Times New Roman" panose="02020603050405020304" pitchFamily="18" charset="0"/>
              </a:rPr>
              <a:t>部长参加的第一届部长会议。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宗旨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保持经济的增长和发展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促进成员间经济的相互依存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加强开放的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多边贸易</a:t>
            </a:r>
            <a:r>
              <a:rPr lang="zh-CN" altLang="zh-CN" sz="2200" dirty="0">
                <a:solidFill>
                  <a:srgbClr val="000000"/>
                </a:solidFill>
                <a:latin typeface="Times New Roman" panose="02020603050405020304" pitchFamily="18" charset="0"/>
                <a:cs typeface="Times New Roman" panose="02020603050405020304" pitchFamily="18" charset="0"/>
              </a:rPr>
              <a:t>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区域贸易</a:t>
            </a:r>
            <a:r>
              <a:rPr lang="zh-CN" altLang="zh-CN" sz="2200" dirty="0">
                <a:solidFill>
                  <a:srgbClr val="000000"/>
                </a:solidFill>
                <a:latin typeface="Times New Roman" panose="02020603050405020304" pitchFamily="18" charset="0"/>
                <a:cs typeface="Times New Roman" panose="02020603050405020304" pitchFamily="18" charset="0"/>
              </a:rPr>
              <a:t>和投资壁垒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维护本地区人民的共同利益。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既包括世界最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发达</a:t>
            </a:r>
            <a:r>
              <a:rPr lang="zh-CN" altLang="zh-CN" sz="2200" dirty="0">
                <a:solidFill>
                  <a:srgbClr val="000000"/>
                </a:solidFill>
                <a:latin typeface="Times New Roman" panose="02020603050405020304" pitchFamily="18" charset="0"/>
                <a:cs typeface="Times New Roman" panose="02020603050405020304" pitchFamily="18" charset="0"/>
              </a:rPr>
              <a:t>的国家和地区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也包括大量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发展中</a:t>
            </a:r>
            <a:r>
              <a:rPr lang="zh-CN" altLang="zh-CN" sz="2200" dirty="0">
                <a:solidFill>
                  <a:srgbClr val="000000"/>
                </a:solidFill>
                <a:latin typeface="Times New Roman" panose="02020603050405020304" pitchFamily="18" charset="0"/>
                <a:cs typeface="Times New Roman" panose="02020603050405020304" pitchFamily="18" charset="0"/>
              </a:rPr>
              <a:t>国家和地区。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193456" y="1979318"/>
            <a:ext cx="21706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1429815" y="3559008"/>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67744" y="3559008"/>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85389" y="479802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06907" y="479802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42692" y="600271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248966" y="5973120"/>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9267866"/>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88840"/>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组织原则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相互尊重和平等的原则、开放的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地区主义</a:t>
            </a:r>
            <a:r>
              <a:rPr lang="zh-CN" altLang="zh-CN" sz="2200" dirty="0">
                <a:solidFill>
                  <a:srgbClr val="000000"/>
                </a:solidFill>
                <a:latin typeface="Times New Roman" panose="02020603050405020304" pitchFamily="18" charset="0"/>
                <a:cs typeface="Times New Roman" panose="02020603050405020304" pitchFamily="18" charset="0"/>
              </a:rPr>
              <a:t>原则、</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协商一致</a:t>
            </a:r>
            <a:r>
              <a:rPr lang="zh-CN" altLang="zh-CN" sz="2200" dirty="0">
                <a:solidFill>
                  <a:srgbClr val="000000"/>
                </a:solidFill>
                <a:latin typeface="Times New Roman" panose="02020603050405020304" pitchFamily="18" charset="0"/>
                <a:cs typeface="Times New Roman" panose="02020603050405020304" pitchFamily="18" charset="0"/>
              </a:rPr>
              <a:t>和自愿的原则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以及以渐进的方式实施目标的原则。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它的合作方式被看做是一种制度上的创新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APEC</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使亚太地区在世界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政治</a:t>
            </a:r>
            <a:r>
              <a:rPr lang="zh-CN" altLang="zh-CN" sz="2200" dirty="0">
                <a:solidFill>
                  <a:srgbClr val="000000"/>
                </a:solidFill>
                <a:latin typeface="Times New Roman" panose="02020603050405020304" pitchFamily="18" charset="0"/>
                <a:cs typeface="Times New Roman" panose="02020603050405020304" pitchFamily="18" charset="0"/>
              </a:rPr>
              <a:t>格局中的地位大大提高。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区域经济合作</a:t>
            </a:r>
            <a:r>
              <a:rPr lang="zh-CN" altLang="zh-CN" sz="2200" dirty="0">
                <a:solidFill>
                  <a:srgbClr val="000000"/>
                </a:solidFill>
                <a:latin typeface="Times New Roman" panose="02020603050405020304" pitchFamily="18" charset="0"/>
                <a:cs typeface="Times New Roman" panose="02020603050405020304" pitchFamily="18" charset="0"/>
              </a:rPr>
              <a:t>和一体化发展中创造了一个新的模式。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788024" y="2416402"/>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745517" y="244615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88456" y="3660502"/>
            <a:ext cx="125595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30578" y="4031891"/>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61241" y="406306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86046" y="4458763"/>
            <a:ext cx="164579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2476843"/>
      </p:ext>
    </p:extLst>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366</TotalTime>
  <Words>1874</Words>
  <Application>Microsoft Office PowerPoint</Application>
  <PresentationFormat>全屏显示(4:3)</PresentationFormat>
  <Paragraphs>187</Paragraphs>
  <Slides>27</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40"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第25课　亚洲和美洲的经济区域集团化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98</cp:revision>
  <dcterms:created xsi:type="dcterms:W3CDTF">2014-04-23T05:53:17Z</dcterms:created>
  <dcterms:modified xsi:type="dcterms:W3CDTF">2017-08-29T06:37:39Z</dcterms:modified>
</cp:coreProperties>
</file>