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372" r:id="rId2"/>
    <p:sldId id="264" r:id="rId3"/>
    <p:sldId id="265" r:id="rId4"/>
    <p:sldId id="384" r:id="rId5"/>
    <p:sldId id="359" r:id="rId6"/>
    <p:sldId id="385" r:id="rId7"/>
    <p:sldId id="366" r:id="rId8"/>
    <p:sldId id="386" r:id="rId9"/>
    <p:sldId id="387" r:id="rId10"/>
    <p:sldId id="388" r:id="rId11"/>
    <p:sldId id="275" r:id="rId12"/>
    <p:sldId id="389" r:id="rId13"/>
    <p:sldId id="390" r:id="rId14"/>
    <p:sldId id="391" r:id="rId15"/>
    <p:sldId id="379" r:id="rId16"/>
    <p:sldId id="392" r:id="rId17"/>
    <p:sldId id="393" r:id="rId18"/>
    <p:sldId id="394" r:id="rId19"/>
    <p:sldId id="395" r:id="rId20"/>
    <p:sldId id="396" r:id="rId21"/>
    <p:sldId id="397" r:id="rId22"/>
    <p:sldId id="398" r:id="rId23"/>
    <p:sldId id="399" r:id="rId24"/>
    <p:sldId id="400" r:id="rId25"/>
    <p:sldId id="401" r:id="rId26"/>
    <p:sldId id="402" r:id="rId27"/>
    <p:sldId id="403" r:id="rId28"/>
    <p:sldId id="404"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43" autoAdjust="0"/>
    <p:restoredTop sz="95488" autoAdjust="0"/>
  </p:normalViewPr>
  <p:slideViewPr>
    <p:cSldViewPr showGuides="1">
      <p:cViewPr varScale="1">
        <p:scale>
          <a:sx n="92" d="100"/>
          <a:sy n="92" d="100"/>
        </p:scale>
        <p:origin x="978" y="84"/>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2017-08-29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2" name="组合 1"/>
          <p:cNvGrpSpPr/>
          <p:nvPr userDrawn="1"/>
        </p:nvGrpSpPr>
        <p:grpSpPr>
          <a:xfrm>
            <a:off x="5415270" y="-1"/>
            <a:ext cx="1183228" cy="841477"/>
            <a:chOff x="4191706" y="-1"/>
            <a:chExt cx="1319428" cy="841477"/>
          </a:xfrm>
        </p:grpSpPr>
        <p:pic>
          <p:nvPicPr>
            <p:cNvPr id="53" name="图片 5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3"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6516218" y="1"/>
            <a:ext cx="1440160" cy="836712"/>
            <a:chOff x="5428356" y="1"/>
            <a:chExt cx="1274316"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3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课前篇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自主预习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5" name="组合 4"/>
          <p:cNvGrpSpPr/>
          <p:nvPr userDrawn="1"/>
        </p:nvGrpSpPr>
        <p:grpSpPr>
          <a:xfrm>
            <a:off x="7842074" y="-4216"/>
            <a:ext cx="1431084" cy="851494"/>
            <a:chOff x="6525292" y="-4216"/>
            <a:chExt cx="1431084" cy="851494"/>
          </a:xfrm>
        </p:grpSpPr>
        <p:pic>
          <p:nvPicPr>
            <p:cNvPr id="44" name="图片 4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sp>
          <p:nvSpPr>
            <p:cNvPr id="43" name="TextBox 42">
              <a:hlinkClick r:id="rId3" action="ppaction://hlinksldjump"/>
            </p:cNvPr>
            <p:cNvSpPr txBox="1"/>
            <p:nvPr userDrawn="1"/>
          </p:nvSpPr>
          <p:spPr>
            <a:xfrm>
              <a:off x="6725378" y="126906"/>
              <a:ext cx="902811" cy="523220"/>
            </a:xfrm>
            <a:prstGeom prst="rect">
              <a:avLst/>
            </a:prstGeom>
            <a:noFill/>
          </p:spPr>
          <p:txBody>
            <a:bodyPr wrap="non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课堂篇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合作学习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61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slide" Target="../slides/slide1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2.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091548"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2" y="169738"/>
            <a:ext cx="4132492"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a:t>
            </a:r>
            <a:r>
              <a:rPr lang="en-US" altLang="zh-CN" sz="1600" b="1" dirty="0" smtClean="0"/>
              <a:t>18</a:t>
            </a:r>
            <a:r>
              <a:rPr lang="zh-CN" altLang="zh-CN" sz="1600" b="1" dirty="0" smtClean="0"/>
              <a:t>课</a:t>
            </a:r>
            <a:r>
              <a:rPr lang="zh-CN" altLang="zh-CN" sz="1600" dirty="0" smtClean="0"/>
              <a:t>　</a:t>
            </a:r>
            <a:r>
              <a:rPr lang="zh-CN" altLang="zh-CN" sz="1600" b="1" dirty="0" smtClean="0"/>
              <a:t>中国社会主义经济建设的曲折发展</a:t>
            </a:r>
            <a:endParaRPr lang="zh-CN" altLang="zh-CN" sz="1600" b="0" kern="1200" dirty="0" smtClean="0">
              <a:solidFill>
                <a:schemeClr val="tx1"/>
              </a:solidFill>
              <a:effectLst/>
              <a:latin typeface="黑体" panose="02010600030101010101" pitchFamily="2" charset="-122"/>
              <a:ea typeface="黑体" panose="02010600030101010101" pitchFamily="2" charset="-122"/>
              <a:cs typeface="+mj-cs"/>
            </a:endParaRPr>
          </a:p>
        </p:txBody>
      </p:sp>
      <p:grpSp>
        <p:nvGrpSpPr>
          <p:cNvPr id="10" name="组合 9"/>
          <p:cNvGrpSpPr/>
          <p:nvPr userDrawn="1"/>
        </p:nvGrpSpPr>
        <p:grpSpPr>
          <a:xfrm>
            <a:off x="5674081" y="139154"/>
            <a:ext cx="543739" cy="481534"/>
            <a:chOff x="4532317" y="111757"/>
            <a:chExt cx="543739" cy="481534"/>
          </a:xfrm>
        </p:grpSpPr>
        <p:pic>
          <p:nvPicPr>
            <p:cNvPr id="11" name="图片 10"/>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2" name="TextBox 16">
              <a:hlinkClick r:id="rId11"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
        <p:nvSpPr>
          <p:cNvPr id="15" name="TextBox 35">
            <a:hlinkClick r:id="rId12" action="ppaction://hlinksldjump"/>
          </p:cNvPr>
          <p:cNvSpPr txBox="1"/>
          <p:nvPr userDrawn="1"/>
        </p:nvSpPr>
        <p:spPr>
          <a:xfrm>
            <a:off x="6642503" y="116632"/>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课前篇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自主预习</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4" name="TextBox 41">
            <a:hlinkClick r:id="rId13" action="ppaction://hlinksldjump"/>
          </p:cNvPr>
          <p:cNvSpPr txBox="1"/>
          <p:nvPr userDrawn="1"/>
        </p:nvSpPr>
        <p:spPr>
          <a:xfrm>
            <a:off x="8050226" y="115863"/>
            <a:ext cx="902811" cy="523220"/>
          </a:xfrm>
          <a:prstGeom prst="rect">
            <a:avLst/>
          </a:prstGeom>
          <a:noFill/>
        </p:spPr>
        <p:txBody>
          <a:bodyPr wrap="non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课堂篇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合作学习</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2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2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2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5.emf"/><Relationship Id="rId5" Type="http://schemas.openxmlformats.org/officeDocument/2006/relationships/package" Target="../embeddings/Microsoft_Word___3.docx"/><Relationship Id="rId4" Type="http://schemas.openxmlformats.org/officeDocument/2006/relationships/slide" Target="slide15.xml"/></Relationships>
</file>

<file path=ppt/slides/_rels/slide2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19166" y="2924944"/>
            <a:ext cx="7505669" cy="576064"/>
          </a:xfrm>
        </p:spPr>
        <p:txBody>
          <a:bodyPr/>
          <a:lstStyle/>
          <a:p>
            <a:r>
              <a:rPr lang="zh-CN" altLang="zh-CN" b="1" dirty="0"/>
              <a:t>第</a:t>
            </a:r>
            <a:r>
              <a:rPr lang="en-US" altLang="zh-CN" b="1" dirty="0"/>
              <a:t>18</a:t>
            </a:r>
            <a:r>
              <a:rPr lang="zh-CN" altLang="zh-CN" b="1" dirty="0"/>
              <a:t>课</a:t>
            </a:r>
            <a:r>
              <a:rPr lang="zh-CN" altLang="zh-CN" dirty="0"/>
              <a:t>　</a:t>
            </a:r>
            <a:r>
              <a:rPr lang="zh-CN" altLang="zh-CN" b="1" dirty="0"/>
              <a:t>中国社会主义经济建设的曲折发展</a:t>
            </a:r>
            <a:endParaRPr lang="zh-CN" altLang="zh-CN" dirty="0"/>
          </a:p>
        </p:txBody>
      </p:sp>
    </p:spTree>
    <p:extLst>
      <p:ext uri="{BB962C8B-B14F-4D97-AF65-F5344CB8AC3E}">
        <p14:creationId xmlns:p14="http://schemas.microsoft.com/office/powerpoint/2010/main" val="852171397"/>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(2)1966—1976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严重干扰和破坏了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国民经济</a:t>
            </a:r>
            <a:r>
              <a:rPr lang="zh-CN" altLang="zh-CN" sz="2200" dirty="0">
                <a:solidFill>
                  <a:srgbClr val="000000"/>
                </a:solidFill>
                <a:latin typeface="Times New Roman" panose="02020603050405020304" pitchFamily="18" charset="0"/>
                <a:cs typeface="Times New Roman" panose="02020603050405020304" pitchFamily="18" charset="0"/>
              </a:rPr>
              <a:t>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导致人民生活水平长期在低水平线上徘徊。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6886647" y="318267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5073878"/>
      </p:ext>
    </p:extLst>
  </p:cSld>
  <p:clrMapOvr>
    <a:masterClrMapping/>
  </p:clrMapOvr>
  <mc:AlternateContent xmlns:mc="http://schemas.openxmlformats.org/markup-compatibility/2006" xmlns:p14="http://schemas.microsoft.com/office/powerpoint/2010/main">
    <mc:Choice Requires="p14">
      <p:transition spd="slow" p14:dur="2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994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我国社会主义建设道路的探索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材料导入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披星戴月奔跑忙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滴滴汗珠变钢水。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冲天干劲就是诗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快马加鞭就是画。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中国民歌</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材料中的歌谣反映了一种什么样的民众心态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分析这种心态对当时中国社会产生的影响。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乐观自信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急于求成。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这种心态在一定程度上影响着领导人的决策和普通民众的情绪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它与当时的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倾错误都是推动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运动出现的因素。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wipe(down)">
                                      <p:cBhvr>
                                        <p:cTn id="7" dur="500"/>
                                        <p:tgtEl>
                                          <p:spTgt spid="2">
                                            <p:txEl>
                                              <p:pRg st="6" end="6"/>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7" end="7"/>
                                            </p:txEl>
                                          </p:spTgt>
                                        </p:tgtEl>
                                        <p:attrNameLst>
                                          <p:attrName>style.visibility</p:attrName>
                                        </p:attrNameLst>
                                      </p:cBhvr>
                                      <p:to>
                                        <p:strVal val="visible"/>
                                      </p:to>
                                    </p:set>
                                    <p:animEffect transition="in" filter="wipe(down)">
                                      <p:cBhvr>
                                        <p:cTn id="10"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6994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我国社会主义建设道路探索中的经验与教训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中国的社会主义经济建设必须从中国的国情出发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坚持实事求是的原则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不可照搬别国模式。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社会主义经济建设必须遵循经济发展的客观规律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处理好主观能动性与客观实际的关系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反对片面追求经济建设的高速度。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生产关系的变革一定要适应生产力的发展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不可以超越生产力发展的实际阶段。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社会主义初级阶段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党和国家的主要任务是发展生产力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必须认清国内社会主要矛盾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坚持以经济建设为中心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妥善处理好经济建设与阶级斗争之间的关系。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87538568"/>
      </p:ext>
    </p:extLst>
  </p:cSld>
  <p:clrMapOvr>
    <a:masterClrMapping/>
  </p:clrMapOvr>
  <mc:AlternateContent xmlns:mc="http://schemas.openxmlformats.org/markup-compatibility/2006" xmlns:p14="http://schemas.microsoft.com/office/powerpoint/2010/main">
    <mc:Choice Requires="p14">
      <p:transition spd="slow" p14:dur="1300">
        <p:dissolve/>
      </p:transition>
    </mc:Choice>
    <mc:Fallback xmlns="">
      <p:transition spd="slow">
        <p:dissolv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我国住宅建设占基本建设投资额的比重不断减少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其他非生产性建设投资也开始受到抑制。这表明我国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致力于奠定工业化基础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国民经济结构臻于平衡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大力压缩基本建设投资规模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城市化的进程趋于缓慢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7880229"/>
      </p:ext>
    </p:extLst>
  </p:cSld>
  <p:clrMapOvr>
    <a:masterClrMapping/>
  </p:clrMapOvr>
  <mc:AlternateContent xmlns:mc="http://schemas.openxmlformats.org/markup-compatibility/2006" xmlns:p14="http://schemas.microsoft.com/office/powerpoint/2010/main">
    <mc:Choice Requires="p14">
      <p:transition spd="slow" p14:dur="13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本题考查计划经济体制和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计划的关系。题干反映了我国减少住宅建设投资比重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并抑制其他非生产性建设投资的现象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其主要目的是节省出更多的资金用于国家的工业化建设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计划期间我国原有的重工业基础非常薄弱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因此国民经济结构处于不合理的状态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项错误。国家压缩的是基本建设中的住宅建设投资额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而不是整个基本建设投资规模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计划时期我国的工业企业大多建立在市郊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从而促进了城市化的进程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9303747"/>
      </p:ext>
    </p:extLst>
  </p:cSld>
  <p:clrMapOvr>
    <a:masterClrMapping/>
  </p:clrMapOvr>
  <mc:AlternateContent xmlns:mc="http://schemas.openxmlformats.org/markup-compatibility/2006" xmlns:p14="http://schemas.microsoft.com/office/powerpoint/2010/main">
    <mc:Choice Requires="p14">
      <p:transition spd="slow" p14:dur="13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毛泽东在《论十大关系》中指出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我国全部轻工业和重工业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都有约百分之七十在沿海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只有百分之三十在内地。这是历史上形成的一种不合理的状况。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不合理的状况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有所改变是在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一五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十年探索时期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国民经济调整时期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改革开放初期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根据材料可以分析出我国的轻工业和重工业在地域分布上不合理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多分布在沿海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而改变开始于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时期</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1301091"/>
      </p:ext>
    </p:extLst>
  </p:cSld>
  <p:clrMapOvr>
    <a:masterClrMapping/>
  </p:clrMapOvr>
  <mc:AlternateContent xmlns:mc="http://schemas.openxmlformats.org/markup-compatibility/2006" xmlns:p14="http://schemas.microsoft.com/office/powerpoint/2010/main">
    <mc:Choice Requires="p14">
      <p:transition spd="slow" p14:dur="13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12776"/>
            <a:ext cx="8128000" cy="872355"/>
          </a:xfrm>
          <a:prstGeom prst="rect">
            <a:avLst/>
          </a:prstGeom>
        </p:spPr>
        <p:txBody>
          <a:bodyPr>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下表为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一五</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计划期间</a:t>
            </a:r>
            <a:r>
              <a:rPr lang="en-US" altLang="zh-CN" sz="2200" dirty="0">
                <a:solidFill>
                  <a:srgbClr val="000000"/>
                </a:solidFill>
                <a:latin typeface="Times New Roman" panose="02020603050405020304" pitchFamily="18" charset="0"/>
              </a:rPr>
              <a:t>150</a:t>
            </a:r>
            <a:r>
              <a:rPr lang="zh-CN" altLang="zh-CN" sz="2200" dirty="0">
                <a:solidFill>
                  <a:srgbClr val="000000"/>
                </a:solidFill>
                <a:latin typeface="Times New Roman" panose="02020603050405020304" pitchFamily="18" charset="0"/>
                <a:cs typeface="Times New Roman" panose="02020603050405020304" pitchFamily="18" charset="0"/>
              </a:rPr>
              <a:t>项实际实施的重点建设项目分布情况</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由此可见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一五</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计划的工业布局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rPr>
              <a:t>)</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3455758421"/>
              </p:ext>
            </p:extLst>
          </p:nvPr>
        </p:nvGraphicFramePr>
        <p:xfrm>
          <a:off x="508000" y="2289942"/>
          <a:ext cx="8128000" cy="2075162"/>
        </p:xfrm>
        <a:graphic>
          <a:graphicData uri="http://schemas.openxmlformats.org/presentationml/2006/ole">
            <mc:AlternateContent xmlns:mc="http://schemas.openxmlformats.org/markup-compatibility/2006">
              <mc:Choice xmlns:v="urn:schemas-microsoft-com:vml" Requires="v">
                <p:oleObj spid="_x0000_s2053" name="文档" r:id="rId6" imgW="3886764" imgH="992246" progId="Word.Document.12">
                  <p:embed/>
                </p:oleObj>
              </mc:Choice>
              <mc:Fallback>
                <p:oleObj name="文档" r:id="rId6" imgW="3886764" imgH="992246" progId="Word.Document.12">
                  <p:embed/>
                  <p:pic>
                    <p:nvPicPr>
                      <p:cNvPr id="0" name=""/>
                      <p:cNvPicPr/>
                      <p:nvPr/>
                    </p:nvPicPr>
                    <p:blipFill>
                      <a:blip r:embed="rId7"/>
                      <a:stretch>
                        <a:fillRect/>
                      </a:stretch>
                    </p:blipFill>
                    <p:spPr>
                      <a:xfrm>
                        <a:off x="508000" y="2289942"/>
                        <a:ext cx="8128000" cy="2075162"/>
                      </a:xfrm>
                      <a:prstGeom prst="rect">
                        <a:avLst/>
                      </a:prstGeom>
                    </p:spPr>
                  </p:pic>
                </p:oleObj>
              </mc:Fallback>
            </mc:AlternateContent>
          </a:graphicData>
        </a:graphic>
      </p:graphicFrame>
      <p:sp>
        <p:nvSpPr>
          <p:cNvPr id="6" name="矩形 5"/>
          <p:cNvSpPr>
            <a:spLocks noChangeAspect="1"/>
          </p:cNvSpPr>
          <p:nvPr/>
        </p:nvSpPr>
        <p:spPr>
          <a:xfrm>
            <a:off x="508000" y="391070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片面发展东北地区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有助于形成较为合理的工业布局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重点在北京周边省份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片面发展重工业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90193561"/>
      </p:ext>
    </p:extLst>
  </p:cSld>
  <p:clrMapOvr>
    <a:masterClrMapping/>
  </p:clrMapOvr>
  <mc:AlternateContent xmlns:mc="http://schemas.openxmlformats.org/markup-compatibility/2006" xmlns:p14="http://schemas.microsoft.com/office/powerpoint/2010/main">
    <mc:Choice Requires="p14">
      <p:transition spd="slow" p14:dur="1300">
        <p:cover dir="ld"/>
      </p:transition>
    </mc:Choice>
    <mc:Fallback xmlns="">
      <p:transition spd="slow">
        <p:cover dir="l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32856"/>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材料显示重点建设项目除东北外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其他地区都有所发展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片面发展东北地区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材料显示东北三省占有了大部分项目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不过其他各省也分别具有了一定数量的建设项目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材料显示重点在东北地区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而不是在北京周边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仅仅根据材料本身无法判断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片面发展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46584333"/>
      </p:ext>
    </p:extLst>
  </p:cSld>
  <p:clrMapOvr>
    <a:masterClrMapping/>
  </p:clrMapOvr>
  <mc:AlternateContent xmlns:mc="http://schemas.openxmlformats.org/markup-compatibility/2006" xmlns:p14="http://schemas.microsoft.com/office/powerpoint/2010/main">
    <mc:Choice Requires="p14">
      <p:transition spd="slow" p14:dur="1300">
        <p:pull dir="d"/>
      </p:transition>
    </mc:Choice>
    <mc:Fallback xmlns="">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4552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有一证件的文字是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兹有顾福初君依章于</a:t>
            </a:r>
            <a:r>
              <a:rPr lang="en-US" altLang="zh-CN" sz="2200" dirty="0">
                <a:solidFill>
                  <a:srgbClr val="000000"/>
                </a:solidFill>
                <a:latin typeface="Times New Roman" panose="02020603050405020304" pitchFamily="18" charset="0"/>
                <a:cs typeface="Times New Roman" panose="02020603050405020304" pitchFamily="18" charset="0"/>
              </a:rPr>
              <a:t>1955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日报名入社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共投股田</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亩</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厘</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毫折合</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股</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特发给此股单为证。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对此证所反映的历史事件说法正确的是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实现了生产资料的公有制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农民获得了土地的所有权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严重挫伤农民生产积极性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农民获得土地经营自主权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1955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顾福初加入合作社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文字反映了三大改造的历史事件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三大改造实现了生产资料的公有制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三大改造后土地归国家所有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农民未获得土地的所有权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对农业的社会主义改造并没有严重挫伤农民的生产积极性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对农业改造后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农民没有土地的经营自主权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2256491"/>
      </p:ext>
    </p:extLst>
  </p:cSld>
  <p:clrMapOvr>
    <a:masterClrMapping/>
  </p:clrMapOvr>
  <mc:AlternateContent xmlns:mc="http://schemas.openxmlformats.org/markup-compatibility/2006" xmlns:p14="http://schemas.microsoft.com/office/powerpoint/2010/main">
    <mc:Choice Requires="p14">
      <p:transition spd="slow" p14:dur="13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4552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中华老字号同仁堂大事记</a:t>
            </a:r>
            <a:r>
              <a:rPr lang="en-US" altLang="zh-CN" sz="2200" dirty="0">
                <a:solidFill>
                  <a:srgbClr val="000000"/>
                </a:solidFill>
                <a:latin typeface="Times New Roman" panose="02020603050405020304" pitchFamily="18" charset="0"/>
                <a:cs typeface="Times New Roman" panose="02020603050405020304" pitchFamily="18" charset="0"/>
              </a:rPr>
              <a:t>:“1955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同仁堂制药厂被划归中国药材公司北京市公司管理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同仁堂被合并到宣武区药厂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同仁堂药店归大栅栏红旗街道管理。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国家对同仁堂这类企业的社会主义改造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走合作化道路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没收为国营企业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全行业公私合营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资本家自愿捐献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同仁堂制药厂被划归中国药材公司北京市公司管理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同仁堂被合并到宣武区药厂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同仁堂药店归大栅栏红旗街道管理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可知新中国成立初期对资本主义工商业的改造采用了全行业公私合营的方式。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1440587"/>
      </p:ext>
    </p:extLst>
  </p:cSld>
  <p:clrMapOvr>
    <a:masterClrMapping/>
  </p:clrMapOvr>
  <mc:AlternateContent xmlns:mc="http://schemas.openxmlformats.org/markup-compatibility/2006" xmlns:p14="http://schemas.microsoft.com/office/powerpoint/2010/main">
    <mc:Choice Requires="p14">
      <p:transition spd="slow" p14:dur="1300">
        <p:cover dir="ru"/>
      </p:transition>
    </mc:Choice>
    <mc:Fallback xmlns="">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19063706"/>
              </p:ext>
            </p:extLst>
          </p:nvPr>
        </p:nvGraphicFramePr>
        <p:xfrm>
          <a:off x="508000" y="1239765"/>
          <a:ext cx="8128000" cy="4833478"/>
        </p:xfrm>
        <a:graphic>
          <a:graphicData uri="http://schemas.openxmlformats.org/presentationml/2006/ole">
            <mc:AlternateContent xmlns:mc="http://schemas.openxmlformats.org/markup-compatibility/2006">
              <mc:Choice xmlns:v="urn:schemas-microsoft-com:vml" Requires="v">
                <p:oleObj spid="_x0000_s1030" name="文档" r:id="rId4" imgW="3990909" imgH="2373340" progId="Word.Document.12">
                  <p:embed/>
                </p:oleObj>
              </mc:Choice>
              <mc:Fallback>
                <p:oleObj name="文档" r:id="rId4" imgW="3990909" imgH="2373340" progId="Word.Document.12">
                  <p:embed/>
                  <p:pic>
                    <p:nvPicPr>
                      <p:cNvPr id="0" name=""/>
                      <p:cNvPicPr/>
                      <p:nvPr/>
                    </p:nvPicPr>
                    <p:blipFill>
                      <a:blip r:embed="rId5"/>
                      <a:stretch>
                        <a:fillRect/>
                      </a:stretch>
                    </p:blipFill>
                    <p:spPr>
                      <a:xfrm>
                        <a:off x="508000" y="1239765"/>
                        <a:ext cx="8128000" cy="4833478"/>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randomBa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13753"/>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下图为新中国第一个五年计划期间中国、美国、英国主要工业指标年均增长速度的比较。据此可以推知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中国原有工业基础很薄弱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冷战制约美英工业发展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中国重工业发展急躁冒进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美英传统工业产业衰落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中国原有工业基础很薄弱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计划优先发展重工业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因此主要工业指标年均增长速度超过英美国家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战后资本主义世界经济体系形成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冷战下的东西方对抗不会制约美英工业发展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中国优先发展重工业是两极格局下巩固国防的需要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并非急躁冒进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美英传统工业产业年均增长速度不及中国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是因为其已经确立优势地位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达到较高水平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与产业衰落无关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Y05.eps" descr="id:2147491289;FounderCES"/>
          <p:cNvPicPr/>
          <p:nvPr/>
        </p:nvPicPr>
        <p:blipFill>
          <a:blip r:embed="rId4"/>
          <a:stretch>
            <a:fillRect/>
          </a:stretch>
        </p:blipFill>
        <p:spPr>
          <a:xfrm>
            <a:off x="4578749" y="1958396"/>
            <a:ext cx="2441523" cy="1633129"/>
          </a:xfrm>
          <a:prstGeom prst="rect">
            <a:avLst/>
          </a:prstGeom>
        </p:spPr>
      </p:pic>
    </p:spTree>
    <p:extLst>
      <p:ext uri="{BB962C8B-B14F-4D97-AF65-F5344CB8AC3E}">
        <p14:creationId xmlns:p14="http://schemas.microsoft.com/office/powerpoint/2010/main" val="2028362902"/>
      </p:ext>
    </p:extLst>
  </p:cSld>
  <p:clrMapOvr>
    <a:masterClrMapping/>
  </p:clrMapOvr>
  <mc:AlternateContent xmlns:mc="http://schemas.openxmlformats.org/markup-compatibility/2006" xmlns:p14="http://schemas.microsoft.com/office/powerpoint/2010/main">
    <mc:Choice Requires="p14">
      <p:transition spd="slow" p14:dur="1300">
        <p:cover dir="lu"/>
      </p:transition>
    </mc:Choice>
    <mc:Fallback xmlns="">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49587"/>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一位英国记者在中国某地参观后说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这里草草建成</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个奇形怪状的鼓风炉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人们有的用筐抬矿石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有的给炉子添火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不过在我看来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从炉底掏出的成品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看上去和从炉顶倒进去的原料一模一样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他描述的是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一五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计划的成果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大跃进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运动的表现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人民公社的特征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手工业合作化的产物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根据题干所给材料中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草草建成</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个奇形怪状的鼓风炉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不过在我看来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从炉底掏出的成品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看上去和从炉顶倒进去的原料一模一样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和所学知识判断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运动以大炼钢铁运动为主要标志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7156482"/>
      </p:ext>
    </p:extLst>
  </p:cSld>
  <p:clrMapOvr>
    <a:masterClrMapping/>
  </p:clrMapOvr>
  <mc:AlternateContent xmlns:mc="http://schemas.openxmlformats.org/markup-compatibility/2006" xmlns:p14="http://schemas.microsoft.com/office/powerpoint/2010/main">
    <mc:Choice Requires="p14">
      <p:transition spd="slow" p14:dur="13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47687"/>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右图是某一时期的宣传画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它宣传的是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土地改革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粉碎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四人帮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多快好省地建设社会主义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根据图片信息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总路线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人民公社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可知宣传的是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三面红旗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三面红旗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是在中国共产党八大二次会议精神下提出的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其宣传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多快好省地建设社会主义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的口号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14.eps" descr="id:2147491296;FounderCES"/>
          <p:cNvPicPr/>
          <p:nvPr/>
        </p:nvPicPr>
        <p:blipFill>
          <a:blip r:embed="rId4"/>
          <a:stretch>
            <a:fillRect/>
          </a:stretch>
        </p:blipFill>
        <p:spPr>
          <a:xfrm>
            <a:off x="6444208" y="1196752"/>
            <a:ext cx="1872208" cy="2630633"/>
          </a:xfrm>
          <a:prstGeom prst="rect">
            <a:avLst/>
          </a:prstGeom>
        </p:spPr>
      </p:pic>
    </p:spTree>
    <p:extLst>
      <p:ext uri="{BB962C8B-B14F-4D97-AF65-F5344CB8AC3E}">
        <p14:creationId xmlns:p14="http://schemas.microsoft.com/office/powerpoint/2010/main" val="3666685946"/>
      </p:ext>
    </p:extLst>
  </p:cSld>
  <p:clrMapOvr>
    <a:masterClrMapping/>
  </p:clrMapOvr>
  <mc:AlternateContent xmlns:mc="http://schemas.openxmlformats.org/markup-compatibility/2006" xmlns:p14="http://schemas.microsoft.com/office/powerpoint/2010/main">
    <mc:Choice Requires="p14">
      <p:transition spd="slow" p14:dur="1300">
        <p:split dir="in"/>
      </p:transition>
    </mc:Choice>
    <mc:Fallback xmlns="">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.1962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焦裕禄到兰考县担任县委书记。第二年他领导人民掀起了挖河排涝、封闭沙丘、根治盐碱的除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斗争高潮。这一行动旨在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推进农业集体化</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贯彻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八字方针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推动农业合作化</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1962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年正处于三年困难时期之后的第一年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国家对农村经济进行调整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八字方针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项正确。中国未实行农业集体化</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农业合作化出现在三大改造期间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计划与农业关系不大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两项均可排除。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2775636"/>
      </p:ext>
    </p:extLst>
  </p:cSld>
  <p:clrMapOvr>
    <a:masterClrMapping/>
  </p:clrMapOvr>
  <mc:AlternateContent xmlns:mc="http://schemas.openxmlformats.org/markup-compatibility/2006" xmlns:p14="http://schemas.microsoft.com/office/powerpoint/2010/main">
    <mc:Choice Requires="p14">
      <p:transition spd="slow" p14:dur="1300">
        <p:pull dir="ru"/>
      </p:transition>
    </mc:Choice>
    <mc:Fallback xmlns="">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3513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中央公布总路线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跳上快马坐火箭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新的纪录纷纷传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报喜锣鼓敲破天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原子时代搞建设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一天等于二十年。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15.eps" descr="id:2147491303;FounderCES"/>
          <p:cNvPicPr/>
          <p:nvPr/>
        </p:nvPicPr>
        <p:blipFill>
          <a:blip r:embed="rId4"/>
          <a:stretch>
            <a:fillRect/>
          </a:stretch>
        </p:blipFill>
        <p:spPr>
          <a:xfrm>
            <a:off x="1403648" y="2837798"/>
            <a:ext cx="5976664" cy="3635606"/>
          </a:xfrm>
          <a:prstGeom prst="rect">
            <a:avLst/>
          </a:prstGeom>
        </p:spPr>
      </p:pic>
    </p:spTree>
    <p:extLst>
      <p:ext uri="{BB962C8B-B14F-4D97-AF65-F5344CB8AC3E}">
        <p14:creationId xmlns:p14="http://schemas.microsoft.com/office/powerpoint/2010/main" val="312880649"/>
      </p:ext>
    </p:extLst>
  </p:cSld>
  <p:clrMapOvr>
    <a:masterClrMapping/>
  </p:clrMapOvr>
  <mc:AlternateContent xmlns:mc="http://schemas.openxmlformats.org/markup-compatibility/2006" xmlns:p14="http://schemas.microsoft.com/office/powerpoint/2010/main">
    <mc:Choice Requires="p14">
      <p:transition spd="slow" p14:dur="13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材料一、材料二分别反映了哪一历史事件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以这两个事件为代表的经济建设失误造成了怎样的严重后果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世纪五六十年代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从我国的经济建设历程中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我们可以得到的经验和教训。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大跃进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运动、人民公社化运动。后果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国民经济比例严重失调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农民生产积极性降低</a:t>
            </a:r>
            <a:r>
              <a:rPr lang="en-US" altLang="zh-CN" sz="2200" dirty="0">
                <a:solidFill>
                  <a:srgbClr val="000000"/>
                </a:solidFill>
                <a:latin typeface="Times New Roman" panose="02020603050405020304" pitchFamily="18" charset="0"/>
                <a:cs typeface="Times New Roman" panose="02020603050405020304" pitchFamily="18" charset="0"/>
              </a:rPr>
              <a:t>;1959—1961</a:t>
            </a:r>
            <a:r>
              <a:rPr lang="zh-CN" altLang="zh-CN" sz="2200" dirty="0">
                <a:solidFill>
                  <a:srgbClr val="000000"/>
                </a:solidFill>
                <a:latin typeface="Times New Roman" panose="02020603050405020304" pitchFamily="18" charset="0"/>
                <a:cs typeface="Times New Roman" panose="02020603050405020304" pitchFamily="18" charset="0"/>
              </a:rPr>
              <a:t>年出现严重的经济困难。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发挥主观能动性要与尊重客观规律相结合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生产关系要适应生产力发展水平。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8473028"/>
      </p:ext>
    </p:extLst>
  </p:cSld>
  <p:clrMapOvr>
    <a:masterClrMapping/>
  </p:clrMapOvr>
  <mc:AlternateContent xmlns:mc="http://schemas.openxmlformats.org/markup-compatibility/2006" xmlns:p14="http://schemas.microsoft.com/office/powerpoint/2010/main">
    <mc:Choice Requires="p14">
      <p:transition spd="slow" p14:dur="1300">
        <p:cover dir="ld"/>
      </p:transition>
    </mc:Choice>
    <mc:Fallback xmlns="">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12776"/>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27.eps" descr="id:2147491310;FounderCES"/>
          <p:cNvPicPr/>
          <p:nvPr/>
        </p:nvPicPr>
        <p:blipFill>
          <a:blip r:embed="rId4"/>
          <a:stretch>
            <a:fillRect/>
          </a:stretch>
        </p:blipFill>
        <p:spPr>
          <a:xfrm>
            <a:off x="1864747" y="2282923"/>
            <a:ext cx="4939501" cy="2494861"/>
          </a:xfrm>
          <a:prstGeom prst="rect">
            <a:avLst/>
          </a:prstGeom>
        </p:spPr>
      </p:pic>
      <p:sp>
        <p:nvSpPr>
          <p:cNvPr id="4" name="矩形 3"/>
          <p:cNvSpPr>
            <a:spLocks noChangeAspect="1"/>
          </p:cNvSpPr>
          <p:nvPr/>
        </p:nvSpPr>
        <p:spPr>
          <a:xfrm>
            <a:off x="1979712" y="4946626"/>
            <a:ext cx="392286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1952—1957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年我国工业比重</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39901981"/>
      </p:ext>
    </p:extLst>
  </p:cSld>
  <p:clrMapOvr>
    <a:masterClrMapping/>
  </p:clrMapOvr>
  <mc:AlternateContent xmlns:mc="http://schemas.openxmlformats.org/markup-compatibility/2006" xmlns:p14="http://schemas.microsoft.com/office/powerpoint/2010/main">
    <mc:Choice Requires="p14">
      <p:transition spd="slow" p14:dur="1300">
        <p:blinds dir="vert"/>
      </p:transition>
    </mc:Choice>
    <mc:Fallback xmlns="">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02385"/>
            <a:ext cx="8128000" cy="466090"/>
          </a:xfrm>
          <a:prstGeom prst="rect">
            <a:avLst/>
          </a:prstGeom>
        </p:spPr>
        <p:txBody>
          <a:bodyPr>
            <a:spAutoFit/>
          </a:bodyPr>
          <a:lstStyle/>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下表反映的是</a:t>
            </a:r>
            <a:r>
              <a:rPr lang="en-US" altLang="zh-CN" sz="2200" dirty="0">
                <a:solidFill>
                  <a:srgbClr val="000000"/>
                </a:solidFill>
                <a:latin typeface="Times New Roman" panose="02020603050405020304" pitchFamily="18" charset="0"/>
              </a:rPr>
              <a:t>1953—1965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年我国资金流动情况</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val="3782720413"/>
              </p:ext>
            </p:extLst>
          </p:nvPr>
        </p:nvGraphicFramePr>
        <p:xfrm>
          <a:off x="512763" y="1906588"/>
          <a:ext cx="8107362" cy="2443162"/>
        </p:xfrm>
        <a:graphic>
          <a:graphicData uri="http://schemas.openxmlformats.org/presentationml/2006/ole">
            <mc:AlternateContent xmlns:mc="http://schemas.openxmlformats.org/markup-compatibility/2006">
              <mc:Choice xmlns:v="urn:schemas-microsoft-com:vml" Requires="v">
                <p:oleObj spid="_x0000_s3076" name="文档" r:id="rId5" imgW="3886046" imgH="1170498" progId="Word.Document.12">
                  <p:embed/>
                </p:oleObj>
              </mc:Choice>
              <mc:Fallback>
                <p:oleObj name="文档" r:id="rId5" imgW="3886046" imgH="1170498" progId="Word.Document.12">
                  <p:embed/>
                  <p:pic>
                    <p:nvPicPr>
                      <p:cNvPr id="0" name=""/>
                      <p:cNvPicPr/>
                      <p:nvPr/>
                    </p:nvPicPr>
                    <p:blipFill>
                      <a:blip r:embed="rId6"/>
                      <a:stretch>
                        <a:fillRect/>
                      </a:stretch>
                    </p:blipFill>
                    <p:spPr>
                      <a:xfrm>
                        <a:off x="512763" y="1906588"/>
                        <a:ext cx="8107362" cy="2443162"/>
                      </a:xfrm>
                      <a:prstGeom prst="rect">
                        <a:avLst/>
                      </a:prstGeom>
                    </p:spPr>
                  </p:pic>
                </p:oleObj>
              </mc:Fallback>
            </mc:AlternateContent>
          </a:graphicData>
        </a:graphic>
      </p:graphicFrame>
      <p:sp>
        <p:nvSpPr>
          <p:cNvPr id="9" name="矩形 8"/>
          <p:cNvSpPr>
            <a:spLocks noChangeAspect="1"/>
          </p:cNvSpPr>
          <p:nvPr/>
        </p:nvSpPr>
        <p:spPr>
          <a:xfrm>
            <a:off x="508000" y="3900313"/>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1952—1957</a:t>
            </a:r>
            <a:r>
              <a:rPr lang="zh-CN" altLang="zh-CN" sz="2200" dirty="0">
                <a:solidFill>
                  <a:srgbClr val="000000"/>
                </a:solidFill>
                <a:latin typeface="Times New Roman" panose="02020603050405020304" pitchFamily="18" charset="0"/>
                <a:cs typeface="Times New Roman" panose="02020603050405020304" pitchFamily="18" charset="0"/>
              </a:rPr>
              <a:t>年我国工业结构的变化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分析变化的原因及其对中国经济的重大影响。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分析说明与前一个阶段相比</a:t>
            </a:r>
            <a:r>
              <a:rPr lang="en-US" altLang="zh-CN" sz="2200" dirty="0">
                <a:solidFill>
                  <a:srgbClr val="000000"/>
                </a:solidFill>
                <a:latin typeface="Times New Roman" panose="02020603050405020304" pitchFamily="18" charset="0"/>
                <a:cs typeface="Times New Roman" panose="02020603050405020304" pitchFamily="18" charset="0"/>
              </a:rPr>
              <a:t>,1958—1962</a:t>
            </a:r>
            <a:r>
              <a:rPr lang="zh-CN" altLang="zh-CN" sz="2200" dirty="0">
                <a:solidFill>
                  <a:srgbClr val="000000"/>
                </a:solidFill>
                <a:latin typeface="Times New Roman" panose="02020603050405020304" pitchFamily="18" charset="0"/>
                <a:cs typeface="Times New Roman" panose="02020603050405020304" pitchFamily="18" charset="0"/>
              </a:rPr>
              <a:t>年和</a:t>
            </a:r>
            <a:r>
              <a:rPr lang="en-US" altLang="zh-CN" sz="2200" dirty="0">
                <a:solidFill>
                  <a:srgbClr val="000000"/>
                </a:solidFill>
                <a:latin typeface="Times New Roman" panose="02020603050405020304" pitchFamily="18" charset="0"/>
                <a:cs typeface="Times New Roman" panose="02020603050405020304" pitchFamily="18" charset="0"/>
              </a:rPr>
              <a:t>1963—1965</a:t>
            </a:r>
            <a:r>
              <a:rPr lang="zh-CN" altLang="zh-CN" sz="2200" dirty="0">
                <a:solidFill>
                  <a:srgbClr val="000000"/>
                </a:solidFill>
                <a:latin typeface="Times New Roman" panose="02020603050405020304" pitchFamily="18" charset="0"/>
                <a:cs typeface="Times New Roman" panose="02020603050405020304" pitchFamily="18" charset="0"/>
              </a:rPr>
              <a:t>年我国资金在重工业和农业领域流动的变化及其原因。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62399423"/>
      </p:ext>
    </p:extLst>
  </p:cSld>
  <p:clrMapOvr>
    <a:masterClrMapping/>
  </p:clrMapOvr>
  <mc:AlternateContent xmlns:mc="http://schemas.openxmlformats.org/markup-compatibility/2006" xmlns:p14="http://schemas.microsoft.com/office/powerpoint/2010/main">
    <mc:Choice Requires="p14">
      <p:transition spd="slow" p14:dur="1300">
        <p:strips dir="rd"/>
      </p:transition>
    </mc:Choice>
    <mc:Fallback xmlns="">
      <p:transition spd="slow">
        <p:strips dir="rd"/>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36647"/>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轻工业比重下降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重工业比重上升。原因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优先发展重工业。影响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开始改变我国工业落后的面貌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为社会主义工业化奠定了初步的基础。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1958—1962</a:t>
            </a:r>
            <a:r>
              <a:rPr lang="zh-CN" altLang="zh-CN" sz="2200" dirty="0">
                <a:solidFill>
                  <a:srgbClr val="000000"/>
                </a:solidFill>
                <a:latin typeface="Times New Roman" panose="02020603050405020304" pitchFamily="18" charset="0"/>
                <a:cs typeface="Times New Roman" panose="02020603050405020304" pitchFamily="18" charset="0"/>
              </a:rPr>
              <a:t>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流入重工业和农业的资金都有所增加。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大跃进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运动集中力量发展重工业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人民公社化运动加大了对农业的投入。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1963—1965</a:t>
            </a:r>
            <a:r>
              <a:rPr lang="zh-CN" altLang="zh-CN" sz="2200" dirty="0">
                <a:solidFill>
                  <a:srgbClr val="000000"/>
                </a:solidFill>
                <a:latin typeface="Times New Roman" panose="02020603050405020304" pitchFamily="18" charset="0"/>
                <a:cs typeface="Times New Roman" panose="02020603050405020304" pitchFamily="18" charset="0"/>
              </a:rPr>
              <a:t>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流入重工业的资金减少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流入农业的资金增加。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大跃进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和人民公社化运动造成三年经济困难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党和政府实行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调整、巩固、充实、提高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对国民经济各部门的投入比例进行调整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适当减少对重工业的投资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增加对农业的投入。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25871163"/>
      </p:ext>
    </p:extLst>
  </p:cSld>
  <p:clrMapOvr>
    <a:masterClrMapping/>
  </p:clrMapOvr>
  <mc:AlternateContent xmlns:mc="http://schemas.openxmlformats.org/markup-compatibility/2006" xmlns:p14="http://schemas.microsoft.com/office/powerpoint/2010/main">
    <mc:Choice Requires="p14">
      <p:transition spd="slow" p14:dur="1300">
        <p:dissolve/>
      </p:transition>
    </mc:Choice>
    <mc:Fallback xmlns="">
      <p:transition spd="slow">
        <p:dissolv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13024"/>
            <a:ext cx="8128000" cy="574118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一、社会主义工业化的开端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1952</a:t>
            </a:r>
            <a:r>
              <a:rPr lang="zh-CN" altLang="zh-CN" sz="2200" dirty="0">
                <a:solidFill>
                  <a:srgbClr val="000000"/>
                </a:solidFill>
                <a:latin typeface="Times New Roman" panose="02020603050405020304" pitchFamily="18" charset="0"/>
                <a:cs typeface="Times New Roman" panose="02020603050405020304" pitchFamily="18" charset="0"/>
              </a:rPr>
              <a:t>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国民经济形势基本好转。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(2)1953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中共中央在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过渡时期</a:t>
            </a:r>
            <a:r>
              <a:rPr lang="zh-CN" altLang="zh-CN" sz="2200" dirty="0">
                <a:solidFill>
                  <a:srgbClr val="000000"/>
                </a:solidFill>
                <a:latin typeface="Times New Roman" panose="02020603050405020304" pitchFamily="18" charset="0"/>
                <a:cs typeface="Times New Roman" panose="02020603050405020304" pitchFamily="18" charset="0"/>
              </a:rPr>
              <a:t>总路线中提出了社会主义工业化的主张。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开始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1953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国家开始实施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优先发展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重工业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同时强调要处理好重工业、轻工业和农业之间的关系。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成果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1957</a:t>
            </a:r>
            <a:r>
              <a:rPr lang="zh-CN" altLang="zh-CN" sz="2200" dirty="0">
                <a:solidFill>
                  <a:srgbClr val="000000"/>
                </a:solidFill>
                <a:latin typeface="Times New Roman" panose="02020603050405020304" pitchFamily="18" charset="0"/>
                <a:cs typeface="Times New Roman" panose="02020603050405020304" pitchFamily="18" charset="0"/>
              </a:rPr>
              <a:t>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我国新建了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飞机制造</a:t>
            </a:r>
            <a:r>
              <a:rPr lang="zh-CN" altLang="zh-CN" sz="2200" dirty="0">
                <a:solidFill>
                  <a:srgbClr val="000000"/>
                </a:solidFill>
                <a:latin typeface="Times New Roman" panose="02020603050405020304" pitchFamily="18" charset="0"/>
                <a:cs typeface="Times New Roman" panose="02020603050405020304" pitchFamily="18" charset="0"/>
              </a:rPr>
              <a:t>、汽车制造、发电设备、冶金设备以及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重型机械</a:t>
            </a:r>
            <a:r>
              <a:rPr lang="zh-CN" altLang="zh-CN" sz="2200" dirty="0">
                <a:solidFill>
                  <a:srgbClr val="000000"/>
                </a:solidFill>
                <a:latin typeface="Times New Roman" panose="02020603050405020304" pitchFamily="18" charset="0"/>
                <a:cs typeface="Times New Roman" panose="02020603050405020304" pitchFamily="18" charset="0"/>
              </a:rPr>
              <a:t>等工业部门。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中西部</a:t>
            </a:r>
            <a:r>
              <a:rPr lang="zh-CN" altLang="zh-CN" sz="2200" dirty="0">
                <a:solidFill>
                  <a:srgbClr val="000000"/>
                </a:solidFill>
                <a:latin typeface="Times New Roman" panose="02020603050405020304" pitchFamily="18" charset="0"/>
                <a:cs typeface="Times New Roman" panose="02020603050405020304" pitchFamily="18" charset="0"/>
              </a:rPr>
              <a:t>地区也新建了钢铁、煤炭、电力等工业设施。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188994" y="196892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505061" y="238005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570222" y="358427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00494" y="438588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58948" y="558924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00494" y="5964847"/>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08601" y="6399297"/>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cover dir="lu"/>
      </p:transition>
    </mc:Choice>
    <mc:Fallback xmlns="">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2" grpId="0" animBg="1"/>
      <p:bldP spid="13"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初步建立了独立的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工业体系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初步形成了合理的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工业布局</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教材图解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阅读教材第</a:t>
            </a:r>
            <a:r>
              <a:rPr lang="en-US" altLang="zh-CN" sz="2200" dirty="0">
                <a:solidFill>
                  <a:srgbClr val="000000"/>
                </a:solidFill>
                <a:latin typeface="Times New Roman" panose="02020603050405020304" pitchFamily="18" charset="0"/>
                <a:cs typeface="Times New Roman" panose="02020603050405020304" pitchFamily="18" charset="0"/>
              </a:rPr>
              <a:t>83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页</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一五</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计划成果图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从中我们可以得到哪些信息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工业部门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主要集中在汽车制造、发电设备、冶金设备以及重型机械等部门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优先发展重工业。企业布局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主要在东北地区和中西部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改变了我国原有的工业布局。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100667" y="256490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16216" y="2535800"/>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67211863"/>
      </p:ext>
    </p:extLst>
  </p:cSld>
  <p:clrMapOvr>
    <a:masterClrMapping/>
  </p:clrMapOvr>
  <mc:AlternateContent xmlns:mc="http://schemas.openxmlformats.org/markup-compatibility/2006" xmlns:p14="http://schemas.microsoft.com/office/powerpoint/2010/main">
    <mc:Choice Requires="p14">
      <p:transition spd="slow" p14:dur="20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39196"/>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二、社会主义三大改造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目的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适应国家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工业化</a:t>
            </a:r>
            <a:r>
              <a:rPr lang="zh-CN" altLang="zh-CN" sz="2200" dirty="0">
                <a:solidFill>
                  <a:srgbClr val="000000"/>
                </a:solidFill>
                <a:latin typeface="Times New Roman" panose="02020603050405020304" pitchFamily="18" charset="0"/>
                <a:cs typeface="Times New Roman" panose="02020603050405020304" pitchFamily="18" charset="0"/>
              </a:rPr>
              <a:t>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早日建成社会主义。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农业</a:t>
            </a:r>
            <a:r>
              <a:rPr lang="en-US" altLang="zh-CN" sz="2200" dirty="0">
                <a:solidFill>
                  <a:srgbClr val="000000"/>
                </a:solidFill>
                <a:latin typeface="Times New Roman" panose="02020603050405020304" pitchFamily="18" charset="0"/>
                <a:cs typeface="Times New Roman" panose="02020603050405020304" pitchFamily="18" charset="0"/>
              </a:rPr>
              <a:t>:1953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全国普遍试办以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土地入股</a:t>
            </a:r>
            <a:r>
              <a:rPr lang="zh-CN" altLang="zh-CN" sz="2200" dirty="0">
                <a:solidFill>
                  <a:srgbClr val="000000"/>
                </a:solidFill>
                <a:latin typeface="Times New Roman" panose="02020603050405020304" pitchFamily="18" charset="0"/>
                <a:cs typeface="Times New Roman" panose="02020603050405020304" pitchFamily="18" charset="0"/>
              </a:rPr>
              <a:t>、统一经营为特征的初级农业生产合作社</a:t>
            </a:r>
            <a:r>
              <a:rPr lang="en-US" altLang="zh-CN" sz="2200" dirty="0">
                <a:solidFill>
                  <a:srgbClr val="000000"/>
                </a:solidFill>
                <a:latin typeface="Times New Roman" panose="02020603050405020304" pitchFamily="18" charset="0"/>
                <a:cs typeface="Times New Roman" panose="02020603050405020304" pitchFamily="18" charset="0"/>
              </a:rPr>
              <a:t>;1955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全国掀起了兴办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高级农业合作社</a:t>
            </a:r>
            <a:r>
              <a:rPr lang="zh-CN" altLang="zh-CN" sz="2200" dirty="0">
                <a:solidFill>
                  <a:srgbClr val="000000"/>
                </a:solidFill>
                <a:latin typeface="Times New Roman" panose="02020603050405020304" pitchFamily="18" charset="0"/>
                <a:cs typeface="Times New Roman" panose="02020603050405020304" pitchFamily="18" charset="0"/>
              </a:rPr>
              <a:t>的高潮。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手工业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通过创办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手工业合作社</a:t>
            </a:r>
            <a:r>
              <a:rPr lang="zh-CN" altLang="zh-CN" sz="2200" dirty="0">
                <a:solidFill>
                  <a:srgbClr val="000000"/>
                </a:solidFill>
                <a:latin typeface="Times New Roman" panose="02020603050405020304" pitchFamily="18" charset="0"/>
                <a:cs typeface="Times New Roman" panose="02020603050405020304" pitchFamily="18" charset="0"/>
              </a:rPr>
              <a:t>的方法进行改造。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资本主义工商业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新中国成立后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国家运用加工订货、统购包销和经销代销等形式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将资本主义工商业纳入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国家资本主义</a:t>
            </a:r>
            <a:r>
              <a:rPr lang="zh-CN" altLang="zh-CN" sz="2200" dirty="0">
                <a:solidFill>
                  <a:srgbClr val="000000"/>
                </a:solidFill>
                <a:latin typeface="Times New Roman" panose="02020603050405020304" pitchFamily="18" charset="0"/>
                <a:cs typeface="Times New Roman" panose="02020603050405020304" pitchFamily="18" charset="0"/>
              </a:rPr>
              <a:t>轨道。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1953</a:t>
            </a:r>
            <a:r>
              <a:rPr lang="zh-CN" altLang="zh-CN" sz="2200" dirty="0">
                <a:solidFill>
                  <a:srgbClr val="000000"/>
                </a:solidFill>
                <a:latin typeface="Times New Roman" panose="02020603050405020304" pitchFamily="18" charset="0"/>
                <a:cs typeface="Times New Roman" panose="02020603050405020304" pitchFamily="18" charset="0"/>
              </a:rPr>
              <a:t>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实行个别企业的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公私合营</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1956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全行业</a:t>
            </a:r>
            <a:r>
              <a:rPr lang="zh-CN" altLang="zh-CN" sz="2200" dirty="0">
                <a:solidFill>
                  <a:srgbClr val="000000"/>
                </a:solidFill>
                <a:latin typeface="Times New Roman" panose="02020603050405020304" pitchFamily="18" charset="0"/>
                <a:cs typeface="Times New Roman" panose="02020603050405020304" pitchFamily="18" charset="0"/>
              </a:rPr>
              <a:t>的公私合营。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007530" y="1973963"/>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16016" y="281210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84168" y="3212976"/>
            <a:ext cx="19442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3235021" y="4015455"/>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3748716" y="5229200"/>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4287510" y="5592120"/>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621755" y="5996889"/>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2"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结果及意义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1956</a:t>
            </a:r>
            <a:r>
              <a:rPr lang="zh-CN" altLang="zh-CN" sz="2200" dirty="0">
                <a:solidFill>
                  <a:srgbClr val="000000"/>
                </a:solidFill>
                <a:latin typeface="Times New Roman" panose="02020603050405020304" pitchFamily="18" charset="0"/>
                <a:cs typeface="Times New Roman" panose="02020603050405020304" pitchFamily="18" charset="0"/>
              </a:rPr>
              <a:t>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三大改造基本完成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社会主义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计划经济</a:t>
            </a:r>
            <a:r>
              <a:rPr lang="zh-CN" altLang="zh-CN" sz="2200" dirty="0">
                <a:solidFill>
                  <a:srgbClr val="000000"/>
                </a:solidFill>
                <a:latin typeface="Times New Roman" panose="02020603050405020304" pitchFamily="18" charset="0"/>
                <a:cs typeface="Times New Roman" panose="02020603050405020304" pitchFamily="18" charset="0"/>
              </a:rPr>
              <a:t>在中国基本确立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为中国社会主义工业化的发展开辟了道路。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476931" y="337604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33902241"/>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05195"/>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三、经济建设的成就与教训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成就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中国国内的主要矛盾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已经是人民对于先进的工业国的要求同落后的农业国之间的矛盾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已经是人民对于经济文化迅速发展的需要同当前的经济文化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不能满足人民需要</a:t>
            </a:r>
            <a:r>
              <a:rPr lang="zh-CN" altLang="zh-CN" sz="2200" dirty="0">
                <a:solidFill>
                  <a:srgbClr val="000000"/>
                </a:solidFill>
                <a:latin typeface="Times New Roman" panose="02020603050405020304" pitchFamily="18" charset="0"/>
                <a:cs typeface="Times New Roman" panose="02020603050405020304" pitchFamily="18" charset="0"/>
              </a:rPr>
              <a:t>的状况之间的矛盾。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当前的主要任务是把中国尽快地从落后的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农业国</a:t>
            </a:r>
            <a:r>
              <a:rPr lang="zh-CN" altLang="zh-CN" sz="2200" dirty="0">
                <a:solidFill>
                  <a:srgbClr val="000000"/>
                </a:solidFill>
                <a:latin typeface="Times New Roman" panose="02020603050405020304" pitchFamily="18" charset="0"/>
                <a:cs typeface="Times New Roman" panose="02020603050405020304" pitchFamily="18" charset="0"/>
              </a:rPr>
              <a:t>变为先进的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工业国</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八字方针</a:t>
            </a:r>
            <a:r>
              <a:rPr lang="en-US" altLang="zh-CN" sz="2200" dirty="0">
                <a:solidFill>
                  <a:srgbClr val="000000"/>
                </a:solidFill>
                <a:latin typeface="Times New Roman" panose="02020603050405020304" pitchFamily="18" charset="0"/>
                <a:cs typeface="Times New Roman" panose="02020603050405020304" pitchFamily="18" charset="0"/>
              </a:rPr>
              <a:t>”:1960</a:t>
            </a:r>
            <a:r>
              <a:rPr lang="zh-CN" altLang="zh-CN" sz="2200" dirty="0">
                <a:solidFill>
                  <a:srgbClr val="000000"/>
                </a:solidFill>
                <a:latin typeface="Times New Roman" panose="02020603050405020304" pitchFamily="18" charset="0"/>
                <a:cs typeface="Times New Roman" panose="02020603050405020304" pitchFamily="18" charset="0"/>
              </a:rPr>
              <a:t>年冬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党中央提出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调整</a:t>
            </a:r>
            <a:r>
              <a:rPr lang="zh-CN" altLang="zh-CN" sz="2200" dirty="0">
                <a:solidFill>
                  <a:srgbClr val="000000"/>
                </a:solidFill>
                <a:latin typeface="Times New Roman" panose="02020603050405020304" pitchFamily="18" charset="0"/>
                <a:cs typeface="Times New Roman" panose="02020603050405020304" pitchFamily="18" charset="0"/>
              </a:rPr>
              <a:t>、巩固、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充实</a:t>
            </a:r>
            <a:r>
              <a:rPr lang="zh-CN" altLang="zh-CN" sz="2200" dirty="0">
                <a:solidFill>
                  <a:srgbClr val="000000"/>
                </a:solidFill>
                <a:latin typeface="Times New Roman" panose="02020603050405020304" pitchFamily="18" charset="0"/>
                <a:cs typeface="Times New Roman" panose="02020603050405020304" pitchFamily="18" charset="0"/>
              </a:rPr>
              <a:t>、提高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建设成果</a:t>
            </a:r>
            <a:r>
              <a:rPr lang="en-US" altLang="zh-CN" sz="2200" dirty="0">
                <a:solidFill>
                  <a:srgbClr val="000000"/>
                </a:solidFill>
                <a:latin typeface="Times New Roman" panose="02020603050405020304" pitchFamily="18" charset="0"/>
                <a:cs typeface="Times New Roman" panose="02020603050405020304" pitchFamily="18" charset="0"/>
              </a:rPr>
              <a:t>:1956—1966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经济建设取得了巨大的成就。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131840" y="3376050"/>
            <a:ext cx="223224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6186620" y="3768258"/>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1951" y="4143865"/>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64088" y="458103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011973" y="458103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9267866"/>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4201"/>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失误与教训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大跃进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和人民公社化运动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毛泽东等中央领导人片面追求经济建设中的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高速度</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1958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中国共产党</a:t>
            </a:r>
            <a:r>
              <a:rPr lang="zh-CN" altLang="zh-CN" sz="2200" dirty="0" smtClean="0">
                <a:solidFill>
                  <a:srgbClr val="000000"/>
                </a:solidFill>
                <a:latin typeface="Times New Roman" panose="02020603050405020304" pitchFamily="18" charset="0"/>
                <a:cs typeface="Times New Roman" panose="02020603050405020304" pitchFamily="18" charset="0"/>
              </a:rPr>
              <a:t>八</a:t>
            </a:r>
            <a:r>
              <a:rPr lang="zh-CN" altLang="en-US" sz="2200" dirty="0" smtClean="0">
                <a:solidFill>
                  <a:srgbClr val="000000"/>
                </a:solidFill>
                <a:latin typeface="Times New Roman" panose="02020603050405020304" pitchFamily="18" charset="0"/>
                <a:cs typeface="Times New Roman" panose="02020603050405020304" pitchFamily="18" charset="0"/>
              </a:rPr>
              <a:t>届</a:t>
            </a:r>
            <a:r>
              <a:rPr lang="zh-CN" altLang="zh-CN" sz="2200" dirty="0" smtClean="0">
                <a:solidFill>
                  <a:srgbClr val="000000"/>
                </a:solidFill>
                <a:latin typeface="Times New Roman" panose="02020603050405020304" pitchFamily="18" charset="0"/>
                <a:cs typeface="Times New Roman" panose="02020603050405020304" pitchFamily="18" charset="0"/>
              </a:rPr>
              <a:t>二</a:t>
            </a:r>
            <a:r>
              <a:rPr lang="zh-CN" altLang="zh-CN" sz="2200" dirty="0">
                <a:solidFill>
                  <a:srgbClr val="000000"/>
                </a:solidFill>
                <a:latin typeface="Times New Roman" panose="02020603050405020304" pitchFamily="18" charset="0"/>
                <a:cs typeface="Times New Roman" panose="02020603050405020304" pitchFamily="18" charset="0"/>
              </a:rPr>
              <a:t>次会议提出了社会主义建设总路线。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大跃进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大炼钢铁</a:t>
            </a:r>
            <a:r>
              <a:rPr lang="zh-CN" altLang="zh-CN" sz="2200" dirty="0">
                <a:solidFill>
                  <a:srgbClr val="000000"/>
                </a:solidFill>
                <a:latin typeface="Times New Roman" panose="02020603050405020304" pitchFamily="18" charset="0"/>
                <a:cs typeface="Times New Roman" panose="02020603050405020304" pitchFamily="18" charset="0"/>
              </a:rPr>
              <a:t>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人民公社化运动的特点是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一大二公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国民经济</a:t>
            </a:r>
            <a:r>
              <a:rPr lang="zh-CN" altLang="zh-CN" sz="2200" dirty="0">
                <a:solidFill>
                  <a:srgbClr val="000000"/>
                </a:solidFill>
                <a:latin typeface="Times New Roman" panose="02020603050405020304" pitchFamily="18" charset="0"/>
                <a:cs typeface="Times New Roman" panose="02020603050405020304" pitchFamily="18" charset="0"/>
              </a:rPr>
              <a:t>和生态环境遭到严重破坏。人民公社化运动不适合农村生产力的实际发展水平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严重挫伤了农民的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生产积极性</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7113062" y="2734878"/>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49657" y="357678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25132" y="397389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1720" y="437212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123453" y="4776370"/>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784017838"/>
      </p:ext>
    </p:extLst>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196752"/>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图说历史</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下图是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年代的一幅宣传画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中国好比巨龙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英国好比臭虫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巨龙一日千里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臭虫爬也爬不动。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这幅图片反映了当时的哪一历史事件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从中应该吸取怎样的教训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运动。经济建设应从实际出发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尊重客观规律。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Z13.eps" descr="id:2147491224;FounderCES"/>
          <p:cNvPicPr/>
          <p:nvPr/>
        </p:nvPicPr>
        <p:blipFill>
          <a:blip r:embed="rId5"/>
          <a:stretch>
            <a:fillRect/>
          </a:stretch>
        </p:blipFill>
        <p:spPr>
          <a:xfrm>
            <a:off x="1835696" y="2420888"/>
            <a:ext cx="4824536" cy="3675290"/>
          </a:xfrm>
          <a:prstGeom prst="rect">
            <a:avLst/>
          </a:prstGeom>
        </p:spPr>
      </p:pic>
    </p:spTree>
    <p:extLst>
      <p:ext uri="{BB962C8B-B14F-4D97-AF65-F5344CB8AC3E}">
        <p14:creationId xmlns:p14="http://schemas.microsoft.com/office/powerpoint/2010/main" val="3658967198"/>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0" end="10"/>
                                            </p:txEl>
                                          </p:spTgt>
                                        </p:tgtEl>
                                        <p:attrNameLst>
                                          <p:attrName>style.visibility</p:attrName>
                                        </p:attrNameLst>
                                      </p:cBhvr>
                                      <p:to>
                                        <p:strVal val="visible"/>
                                      </p:to>
                                    </p:set>
                                    <p:animEffect transition="in" filter="wipe(down)">
                                      <p:cBhvr>
                                        <p:cTn id="7" dur="500"/>
                                        <p:tgtEl>
                                          <p:spTgt spid="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368</TotalTime>
  <Words>2004</Words>
  <Application>Microsoft Office PowerPoint</Application>
  <PresentationFormat>全屏显示(4:3)</PresentationFormat>
  <Paragraphs>208</Paragraphs>
  <Slides>28</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2</vt:i4>
      </vt:variant>
      <vt:variant>
        <vt:lpstr>幻灯片标题</vt:lpstr>
      </vt:variant>
      <vt:variant>
        <vt:i4>28</vt:i4>
      </vt:variant>
    </vt:vector>
  </HeadingPairs>
  <TitlesOfParts>
    <vt:vector size="42"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Microsoft Word 文档</vt:lpstr>
      <vt:lpstr>第18课　中国社会主义经济建设的曲折发展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99</cp:revision>
  <dcterms:created xsi:type="dcterms:W3CDTF">2014-04-23T05:53:17Z</dcterms:created>
  <dcterms:modified xsi:type="dcterms:W3CDTF">2017-08-29T06:25:39Z</dcterms:modified>
</cp:coreProperties>
</file>