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72" r:id="rId2"/>
    <p:sldId id="264" r:id="rId3"/>
    <p:sldId id="265" r:id="rId4"/>
    <p:sldId id="380" r:id="rId5"/>
    <p:sldId id="359" r:id="rId6"/>
    <p:sldId id="381" r:id="rId7"/>
    <p:sldId id="366" r:id="rId8"/>
    <p:sldId id="382" r:id="rId9"/>
    <p:sldId id="383" r:id="rId10"/>
    <p:sldId id="384" r:id="rId11"/>
    <p:sldId id="385" r:id="rId12"/>
    <p:sldId id="377" r:id="rId13"/>
    <p:sldId id="275" r:id="rId14"/>
    <p:sldId id="386" r:id="rId15"/>
    <p:sldId id="387" r:id="rId16"/>
    <p:sldId id="388" r:id="rId17"/>
    <p:sldId id="389" r:id="rId18"/>
    <p:sldId id="379" r:id="rId19"/>
    <p:sldId id="390" r:id="rId20"/>
    <p:sldId id="391" r:id="rId21"/>
    <p:sldId id="392" r:id="rId22"/>
    <p:sldId id="393" r:id="rId23"/>
    <p:sldId id="394" r:id="rId24"/>
    <p:sldId id="395" r:id="rId25"/>
    <p:sldId id="396" r:id="rId26"/>
    <p:sldId id="397" r:id="rId27"/>
    <p:sldId id="398" r:id="rId28"/>
    <p:sldId id="399" r:id="rId29"/>
    <p:sldId id="400"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15</a:t>
            </a:r>
            <a:r>
              <a:rPr lang="zh-CN" altLang="zh-CN" sz="1600" b="1" dirty="0" smtClean="0"/>
              <a:t>课</a:t>
            </a:r>
            <a:r>
              <a:rPr lang="zh-CN" altLang="zh-CN" sz="1600" dirty="0" smtClean="0"/>
              <a:t>　</a:t>
            </a:r>
            <a:r>
              <a:rPr lang="zh-CN" altLang="zh-CN" sz="1600" b="1" dirty="0" smtClean="0"/>
              <a:t>大萧条与罗斯福新政</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slide" Target="slide12.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12.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15</a:t>
            </a:r>
            <a:r>
              <a:rPr lang="zh-CN" altLang="zh-CN" b="1" dirty="0"/>
              <a:t>课</a:t>
            </a:r>
            <a:r>
              <a:rPr lang="zh-CN" altLang="zh-CN" dirty="0"/>
              <a:t>　</a:t>
            </a:r>
            <a:r>
              <a:rPr lang="zh-CN" altLang="zh-CN" b="1" dirty="0"/>
              <a:t>大萧条与罗斯福新政</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美国逐渐从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经济危机</a:t>
            </a:r>
            <a:r>
              <a:rPr lang="zh-CN" altLang="zh-CN" sz="2200" dirty="0">
                <a:solidFill>
                  <a:srgbClr val="000000"/>
                </a:solidFill>
                <a:latin typeface="Times New Roman" panose="02020603050405020304" pitchFamily="18" charset="0"/>
                <a:cs typeface="Times New Roman" panose="02020603050405020304" pitchFamily="18" charset="0"/>
              </a:rPr>
              <a:t>的阴影中走了出来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社会生产力在一定程度上得到了恢复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广大的中下层民众也从新政中获得了一定的好处。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罗斯福新政不能从根本上消除经济危机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新政没有消除资本主义的基本矛盾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不可能从根本上消除经济危机。它只是缓和了经济危机的危害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促进了社会经济的恢复。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67744" y="273574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7351005"/>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开辟了一条新的发展道路。其核心内容是用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a:t>
            </a:r>
            <a:r>
              <a:rPr lang="zh-CN" altLang="zh-CN" sz="2200" dirty="0">
                <a:solidFill>
                  <a:srgbClr val="000000"/>
                </a:solidFill>
                <a:latin typeface="Times New Roman" panose="02020603050405020304" pitchFamily="18" charset="0"/>
                <a:cs typeface="Times New Roman" panose="02020603050405020304" pitchFamily="18" charset="0"/>
              </a:rPr>
              <a:t>的力量扩大消费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调整供给与需求的矛盾。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新政式的调整后来被一些主要资本主义国家所借鉴。新政标志着资本主义进入了政府大规模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干预经济</a:t>
            </a:r>
            <a:r>
              <a:rPr lang="zh-CN" altLang="zh-CN" sz="2200" dirty="0">
                <a:solidFill>
                  <a:srgbClr val="000000"/>
                </a:solidFill>
                <a:latin typeface="Times New Roman" panose="02020603050405020304" pitchFamily="18" charset="0"/>
                <a:cs typeface="Times New Roman" panose="02020603050405020304" pitchFamily="18" charset="0"/>
              </a:rPr>
              <a:t>的时代。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70—71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页罗斯福新政的内容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罗斯福所采取的措施与胡佛的措施之间的最大区别是什么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胡佛信奉自由放任的传统经济政策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并否认政府在市场经济运行中的宏观调控作用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罗斯福则采取了政府大规模干预经济的措施。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516216" y="196878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14327" y="3146873"/>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5448368"/>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down)">
                                      <p:cBhvr>
                                        <p:cTn id="1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77154"/>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四、凯恩斯主义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1929—1933</a:t>
            </a:r>
            <a:r>
              <a:rPr lang="zh-CN" altLang="zh-CN" sz="2200" dirty="0">
                <a:solidFill>
                  <a:srgbClr val="000000"/>
                </a:solidFill>
                <a:latin typeface="Times New Roman" panose="02020603050405020304" pitchFamily="18" charset="0"/>
                <a:cs typeface="Times New Roman" panose="02020603050405020304" pitchFamily="18" charset="0"/>
              </a:rPr>
              <a:t>年经济危机的爆发促使人们进行反思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自由放任</a:t>
            </a:r>
            <a:r>
              <a:rPr lang="zh-CN" altLang="zh-CN" sz="2200" dirty="0">
                <a:solidFill>
                  <a:srgbClr val="000000"/>
                </a:solidFill>
                <a:latin typeface="Times New Roman" panose="02020603050405020304" pitchFamily="18" charset="0"/>
                <a:cs typeface="Times New Roman" panose="02020603050405020304" pitchFamily="18" charset="0"/>
              </a:rPr>
              <a:t>的经济理论开始受到人们的质疑。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核心内容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政府必须放弃自由放任主义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干预经济和社会生活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成为</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看得见的手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凯恩斯的理论从根本上改变了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传统经济学</a:t>
            </a:r>
            <a:r>
              <a:rPr lang="zh-CN" altLang="zh-CN" sz="2200" dirty="0">
                <a:solidFill>
                  <a:srgbClr val="000000"/>
                </a:solidFill>
                <a:latin typeface="Times New Roman" panose="02020603050405020304" pitchFamily="18" charset="0"/>
                <a:cs typeface="Times New Roman" panose="02020603050405020304" pitchFamily="18" charset="0"/>
              </a:rPr>
              <a:t>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凯恩斯主义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而它的提出也被称为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凯恩斯革命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804248" y="23384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9199" y="394344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510383" y="475558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80242244"/>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罗斯福新政的特点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莫里斯说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罗斯福对时代面临的问题有着超人的直觉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洛伊希腾贝格得出结论说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罗斯福是一个富有创新精神的发明家。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然而在福尔索姆看来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罗斯福所做的一切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是为了政治权力的获取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罗斯福新政的推行助长了失业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导致了美国如今连年的财政赤字。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摘编自《罗斯福新政的谎言》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结合材料和所学知识回答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罗斯福对时代面临的问题有什么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超人的直觉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一个富有创新精神的发明家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罗斯福对历史有何重大的贡献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年大萧条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罗斯福意识到用传统的自由放任政策已无法应对危机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需要动用国家政权的力量对经济进行干预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一定程度上缓解了当时的危机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缓和了社会矛盾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遏制了法西斯势力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巩固了资产阶级民主制度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开创了国家干预经济新模式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使美国进入国家垄断资本主义阶段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对战后资本主义国家经济政策的发展产生了重要影响。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9188856"/>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多种史观看待罗斯福新政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近代化史观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罗斯福新政采取国家干预的手段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调整美国的经济模式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缓和了经济危机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探索了资本主义国家现代化的新模式。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罗斯福通过加强救济工作、强化社会保障、加强社会立法等措施有效解决了经济危机带来的严重社会问题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失业、贫困等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缓解了社会紧张局势。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生态史观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罗斯福减少农业耕种面积、修建田纳西水利工程等措施保护了美国的生态环境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保证了可持续发展。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8303504"/>
      </p:ext>
    </p:extLst>
  </p:cSld>
  <p:clrMapOvr>
    <a:masterClrMapping/>
  </p:clrMapOvr>
  <mc:AlternateContent xmlns:mc="http://schemas.openxmlformats.org/markup-compatibility/2006" xmlns:p14="http://schemas.microsoft.com/office/powerpoint/2010/main">
    <mc:Choice Requires="p14">
      <p:transition spd="slow" p14:dur="1300">
        <p:zoom/>
      </p:transition>
    </mc:Choice>
    <mc:Fallback xmlns="">
      <p:transition spd="slow">
        <p:zo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整体史观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罗斯福新政标志着资本主义告别了自由放任政策占统治地位的时代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迎来了以国家干预经济为特征的国家垄断资本主义时代。同时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罗斯福新政、新经济政策、中国改革反映了社会主义与资本主义的相互借鉴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说明市场和计划都是调节经济的手段。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9133084"/>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5271"/>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美国国会通过法案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其中规定凡年满</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cs typeface="Times New Roman" panose="02020603050405020304" pitchFamily="18" charset="0"/>
              </a:rPr>
              <a:t>岁的退休人员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根据原工资水平每月可获得一定数额的养老金。与该规定属于同一法案的是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制订公平经营章程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建立失业保险制度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提供农副产品补贴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规定最低工资水平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题干材料信息反映的史实是美国罗斯福新政时期建立职工养老金制度。</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年通过了《社会保险法》建立失业保险制度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退休人员根据工资水平每月可获得一定数额的养老金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显然与该规定属于同一法案的是建立失业保险制度。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381933"/>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右图为</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月美国《名利场》杂志的封面漫画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作者的真正意图在于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1929—1933</a:t>
            </a:r>
            <a:r>
              <a:rPr lang="zh-CN" altLang="zh-CN" sz="2200" dirty="0">
                <a:solidFill>
                  <a:srgbClr val="000000"/>
                </a:solidFill>
                <a:latin typeface="Times New Roman" panose="02020603050405020304" pitchFamily="18" charset="0"/>
                <a:cs typeface="Times New Roman" panose="02020603050405020304" pitchFamily="18" charset="0"/>
              </a:rPr>
              <a:t>年美国发生了经济危机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讽刺经济危机使美国受到沉重打击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反映经济危机造成了美国社会的对立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说明美国无法从根本上消除经济危机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根据图片信息可知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材料中的人物</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年比较肥胖</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年却是比较瘦弱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反映了经济危机造成人民生活水平骤降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三项在材料中无从体现。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33.eps" descr="id:2147490800;FounderCES"/>
          <p:cNvPicPr/>
          <p:nvPr/>
        </p:nvPicPr>
        <p:blipFill>
          <a:blip r:embed="rId4"/>
          <a:stretch>
            <a:fillRect/>
          </a:stretch>
        </p:blipFill>
        <p:spPr>
          <a:xfrm>
            <a:off x="6156176" y="1916832"/>
            <a:ext cx="1584176" cy="2082416"/>
          </a:xfrm>
          <a:prstGeom prst="rect">
            <a:avLst/>
          </a:prstGeom>
        </p:spPr>
      </p:pic>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美国的商业银行所放贷款中流入股市的数额居然超过了流入房地产和普通商务投资的数额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出现了公司产品不断积压、股票行情不断看涨的现象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这一现象</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拉大了社会贫富差距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刺激了美国经济总量的快速增长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保证了生产的资金需求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增加了金融的风险性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题干材料反映的是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世纪二三十年代美国经济大危机的背景之一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金融的投机现象。分析各选项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9919829"/>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96864542"/>
              </p:ext>
            </p:extLst>
          </p:nvPr>
        </p:nvGraphicFramePr>
        <p:xfrm>
          <a:off x="508000" y="1375421"/>
          <a:ext cx="8128000" cy="4481069"/>
        </p:xfrm>
        <a:graphic>
          <a:graphicData uri="http://schemas.openxmlformats.org/presentationml/2006/ole">
            <mc:AlternateContent xmlns:mc="http://schemas.openxmlformats.org/markup-compatibility/2006">
              <mc:Choice xmlns:v="urn:schemas-microsoft-com:vml" Requires="v">
                <p:oleObj spid="_x0000_s1029" name="文档" r:id="rId4" imgW="3990909" imgH="2200838" progId="Word.Document.12">
                  <p:embed/>
                </p:oleObj>
              </mc:Choice>
              <mc:Fallback>
                <p:oleObj name="文档" r:id="rId4" imgW="3990909" imgH="2200838" progId="Word.Document.12">
                  <p:embed/>
                  <p:pic>
                    <p:nvPicPr>
                      <p:cNvPr id="0" name=""/>
                      <p:cNvPicPr/>
                      <p:nvPr/>
                    </p:nvPicPr>
                    <p:blipFill>
                      <a:blip r:embed="rId5"/>
                      <a:stretch>
                        <a:fillRect/>
                      </a:stretch>
                    </p:blipFill>
                    <p:spPr>
                      <a:xfrm>
                        <a:off x="508000" y="1375421"/>
                        <a:ext cx="8128000" cy="4481069"/>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strip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有人在日记中把</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年代的大危机比喻为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世界末日已经来临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。这个比喻主要想说明这场危机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可能导致世界大战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给法西斯上台提供了机遇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将改变资本主义的民主政治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对社会经济的破坏性极大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年代的这场危机在美国爆发后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迅速扩展到其他资本主义国家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影响到几乎所有的经济部门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持续时间长。资本主义国家采取的应对危机的措施导致危机进一步加深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对社会经济的破坏性极大。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9033659"/>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罗斯福新政是以掩饰资产阶级本质的牧师面貌出现的。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下面史实能直接说明这一观点的是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限制盲目生产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规定最低工资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整顿财政金融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调整农业生产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掩饰资产阶级本质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表明该项措施维护的是资本家的利益。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规定最低工资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缓和资本家与工人的矛盾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保障工厂生产秩序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维护了资本家的利益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同时也直接改善了工人阶级的境遇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牧师面貌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6876444"/>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5271"/>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美国一个议员在农村发表演说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刚讲一半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许多农民就向他扔烂水果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以示反对。议员不慌不忙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一边抹掉脏东西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我或许不怎么知道农民的难处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但你们必须承认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我还是有办法应付过剩的农产品问题的。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其直接有效的应付办法是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以工代赈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调整劳资关系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刺激出口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大规模销毁农产品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应付过剩的农产品问题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直接有效的应付办法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6831210"/>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年代美国某一重大改革中的宣传画。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图中文字为</a:t>
            </a:r>
            <a:r>
              <a:rPr lang="en-US" altLang="zh-CN" sz="2200" dirty="0">
                <a:solidFill>
                  <a:srgbClr val="000000"/>
                </a:solidFill>
                <a:latin typeface="Times New Roman" panose="02020603050405020304" pitchFamily="18" charset="0"/>
                <a:cs typeface="Times New Roman" panose="02020603050405020304" pitchFamily="18" charset="0"/>
              </a:rPr>
              <a:t>:Work Pays America)</a:t>
            </a:r>
            <a:r>
              <a:rPr lang="zh-CN" altLang="zh-CN" sz="2200" dirty="0">
                <a:solidFill>
                  <a:srgbClr val="000000"/>
                </a:solidFill>
                <a:latin typeface="Times New Roman" panose="02020603050405020304" pitchFamily="18" charset="0"/>
                <a:cs typeface="Times New Roman" panose="02020603050405020304" pitchFamily="18" charset="0"/>
              </a:rPr>
              <a:t>它反映了政府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大规模直接救济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确保企业的公平竞争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减耕减产补贴农业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兴办基础公共工程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宣传画反映的是美国罗斯福新政时期以工代赈的内容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通过兴办一些公共工程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给予人们工作的机会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代替直接的救济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“Work</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Pays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America”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表明不是直接救济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材料并未体现企业公平竞争方面的内容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减耕减产补贴农业是农业方面的措施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与材料信息不符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4.eps" descr="id:2147490814;FounderCES"/>
          <p:cNvPicPr/>
          <p:nvPr/>
        </p:nvPicPr>
        <p:blipFill>
          <a:blip r:embed="rId4"/>
          <a:stretch>
            <a:fillRect/>
          </a:stretch>
        </p:blipFill>
        <p:spPr>
          <a:xfrm>
            <a:off x="4355976" y="2053045"/>
            <a:ext cx="2448272" cy="1679181"/>
          </a:xfrm>
          <a:prstGeom prst="rect">
            <a:avLst/>
          </a:prstGeom>
        </p:spPr>
      </p:pic>
    </p:spTree>
    <p:extLst>
      <p:ext uri="{BB962C8B-B14F-4D97-AF65-F5344CB8AC3E}">
        <p14:creationId xmlns:p14="http://schemas.microsoft.com/office/powerpoint/2010/main" val="2004974016"/>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281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罗斯福在一次记者招待会上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幽默地对记者们说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这个内科专家把美国的急性内科病医治好了。这主要是指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美国经济得到恢复</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社会矛盾基本解决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生产关系暂时调整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经济危机得以避免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急性内科病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罗斯福新政使美国暂时摆脱经济危机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社会经济得到恢复。故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303743"/>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的执行让政府获得迅速发展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这在美国历史上是一个分水岭。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分水岭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意指美国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从民主政体走向集权政体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从经济危机走向经济繁荣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从自由主义走向国家干预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从电气时代走向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信息时代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两项是第二次世界大战之后的事</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改变的是美国经济发展模式而不是国家政权模式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因为罗斯福新政开创了国家干预经济的新发展模式。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7944731"/>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857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胡佛总统前财政部长梅隆说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我不相信我们有什么秘诀或灵符能补救我们今日所受的灾害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我不相信我们的社会制度在基本上有什么不对的地方。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美国经济学家弗里德曼强调危机的原因在于美国采取了错误的货币政策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萨缪尔森则强调危机是由一系列偶然事件促成的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胡佛始终强调危机起源于欧洲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而欧洲学者强调美国对欧洲的冲击。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卢文璞主编《世界现代史》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美国工人的工资在危机期间下降</a:t>
            </a:r>
            <a:r>
              <a:rPr lang="en-US" altLang="zh-CN" sz="2200" dirty="0" smtClean="0">
                <a:solidFill>
                  <a:srgbClr val="000000"/>
                </a:solidFill>
                <a:latin typeface="Times New Roman" panose="02020603050405020304" pitchFamily="18" charset="0"/>
                <a:cs typeface="Times New Roman" panose="02020603050405020304" pitchFamily="18" charset="0"/>
              </a:rPr>
              <a:t>40%,1932</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年相当于</a:t>
            </a:r>
            <a:r>
              <a:rPr lang="en-US" altLang="zh-CN" sz="2200" dirty="0" smtClean="0">
                <a:solidFill>
                  <a:srgbClr val="000000"/>
                </a:solidFill>
                <a:latin typeface="Times New Roman" panose="02020603050405020304" pitchFamily="18" charset="0"/>
                <a:cs typeface="Times New Roman" panose="02020603050405020304" pitchFamily="18" charset="0"/>
              </a:rPr>
              <a:t>1900</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年的水平</a:t>
            </a:r>
            <a:r>
              <a:rPr lang="en-US" altLang="zh-CN" sz="2200" dirty="0" smtClean="0">
                <a:solidFill>
                  <a:srgbClr val="000000"/>
                </a:solidFill>
                <a:latin typeface="Times New Roman" panose="02020603050405020304" pitchFamily="18" charset="0"/>
                <a:cs typeface="Times New Roman" panose="02020603050405020304" pitchFamily="18" charset="0"/>
              </a:rPr>
              <a:t>,20</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smtClean="0">
                <a:solidFill>
                  <a:srgbClr val="000000"/>
                </a:solidFill>
                <a:latin typeface="Times New Roman" panose="02020603050405020304" pitchFamily="18" charset="0"/>
                <a:cs typeface="Times New Roman" panose="02020603050405020304" pitchFamily="18" charset="0"/>
              </a:rPr>
              <a:t>20</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年代曾获得经济大师称号的胡佛这时被人们称作</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饥饿总统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8182030" y="3131730"/>
            <a:ext cx="453970" cy="498598"/>
          </a:xfrm>
          <a:prstGeom prst="rect">
            <a:avLst/>
          </a:prstGeom>
        </p:spPr>
        <p:txBody>
          <a:bodyPr wrap="none">
            <a:spAutoFit/>
          </a:bodyPr>
          <a:lstStyle/>
          <a:p>
            <a:pPr indent="266700" algn="r">
              <a:lnSpc>
                <a:spcPct val="120000"/>
              </a:lnSpc>
              <a:spcAft>
                <a:spcPts val="0"/>
              </a:spcAft>
              <a:tabLst>
                <a:tab pos="1188085" algn="l"/>
                <a:tab pos="2163445" algn="l"/>
                <a:tab pos="3142615" algn="l"/>
                <a:tab pos="4190365"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2619297"/>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1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根据材料归纳美国人对</a:t>
            </a:r>
            <a:r>
              <a:rPr lang="en-US" altLang="zh-CN" sz="2200" dirty="0">
                <a:solidFill>
                  <a:srgbClr val="000000"/>
                </a:solidFill>
                <a:latin typeface="Times New Roman" panose="02020603050405020304" pitchFamily="18" charset="0"/>
                <a:cs typeface="Times New Roman" panose="02020603050405020304" pitchFamily="18" charset="0"/>
              </a:rPr>
              <a:t>1929—1933</a:t>
            </a:r>
            <a:r>
              <a:rPr lang="zh-CN" altLang="zh-CN" sz="2200" dirty="0">
                <a:solidFill>
                  <a:srgbClr val="000000"/>
                </a:solidFill>
                <a:latin typeface="Times New Roman" panose="02020603050405020304" pitchFamily="18" charset="0"/>
                <a:cs typeface="Times New Roman" panose="02020603050405020304" pitchFamily="18" charset="0"/>
              </a:rPr>
              <a:t>年的经济危机的基本论点。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材料一、材料二反映出当时美国人对危机的看法在哪些方面达成了共识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有何共同缺陷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材料三反映的现象和前两则材料有何内在联系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梅隆认为经济危机无法遏制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它的发生与资本主义制度没有必然联系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弗里德曼认为美国错误的货币政策导致了危机的发生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萨缪尔森则强调危机是偶然事件引起的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胡佛认为欧洲的危机影响了美国。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在经济危机的严重危害问题上达成共识。共同缺陷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都没有认识到危机爆发的根本原因在于资本主义制度的基本矛盾。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正如前两则材料所反映的那样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对经济危机缺乏本质的认识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加剧了经济危机的危害性。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5829855"/>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375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在华盛顿的林肯纪念堂和华盛顿纪念碑中间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是占地宽广的富兰克林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罗斯福纪念园。在林林总总的纪念雕塑间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最富有历史意味的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可能就是一列在门口列队的人群铜塑。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许多到访的游人都喜欢站在铜像人群中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和昔日的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落魄白领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合影。如果说在过去几十年里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这种行为更多是出于一种新奇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现在则似乎真有重复历史悲剧的可能了。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《中国经济十年螺旋》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罗斯福新政时期</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月美国国会通过了《联邦紧急救济法》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并成立了以霍普金斯为首的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联邦紧急救济署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有大约</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万个家庭得到了救济。</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年紧急救济署结束时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共发放了</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亿美元的救济金。在救济困难家庭的同时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还实行了以工代赈计划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成立了公共工程署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先后拨款</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多亿美元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管理公共工程项目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以吸收更多的失业者参加劳动。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8972544"/>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产生的根本原因是什么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概括罗斯福为了应对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落魄白领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和普通家庭实施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采取了哪些具体措施。这些措施有何特点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历史悲剧</a:t>
            </a:r>
            <a:r>
              <a:rPr lang="en-US" altLang="zh-CN" sz="2200" dirty="0">
                <a:solidFill>
                  <a:srgbClr val="000000"/>
                </a:solidFill>
                <a:latin typeface="Times New Roman" panose="02020603050405020304" pitchFamily="18" charset="0"/>
                <a:cs typeface="Times New Roman" panose="02020603050405020304" pitchFamily="18" charset="0"/>
              </a:rPr>
              <a:t>”:1929—1933</a:t>
            </a:r>
            <a:r>
              <a:rPr lang="zh-CN" altLang="zh-CN" sz="2200" dirty="0">
                <a:solidFill>
                  <a:srgbClr val="000000"/>
                </a:solidFill>
                <a:latin typeface="Times New Roman" panose="02020603050405020304" pitchFamily="18" charset="0"/>
                <a:cs typeface="Times New Roman" panose="02020603050405020304" pitchFamily="18" charset="0"/>
              </a:rPr>
              <a:t>年资本主义世界经济危机。根本原因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资本主义制度的基本矛盾。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制定救济法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救济署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发放紧急救济金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以工代赈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兴办公共工程。特点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直接救济与提供就业相结合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以政府为主导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35233"/>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625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黑色星期四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资本主义各国生产力发展迅速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但财富主要集中于少数资本家手中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普通大众的收入增长缓慢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使资本主义固有的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供给与需求</a:t>
            </a:r>
            <a:r>
              <a:rPr lang="zh-CN" altLang="zh-CN" sz="2200" dirty="0">
                <a:solidFill>
                  <a:srgbClr val="000000"/>
                </a:solidFill>
                <a:latin typeface="Times New Roman" panose="02020603050405020304" pitchFamily="18" charset="0"/>
                <a:cs typeface="Times New Roman" panose="02020603050405020304" pitchFamily="18" charset="0"/>
              </a:rPr>
              <a:t>的矛盾更加突出。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美国政府奉行传统的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自由放任</a:t>
            </a:r>
            <a:r>
              <a:rPr lang="zh-CN" altLang="zh-CN" sz="2200" dirty="0">
                <a:solidFill>
                  <a:srgbClr val="000000"/>
                </a:solidFill>
                <a:latin typeface="Times New Roman" panose="02020603050405020304" pitchFamily="18" charset="0"/>
                <a:cs typeface="Times New Roman" panose="02020603050405020304" pitchFamily="18" charset="0"/>
              </a:rPr>
              <a:t>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使供给与需求的矛盾得不到缓解。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人们对经济形势盲目乐观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股票投机</a:t>
            </a:r>
            <a:r>
              <a:rPr lang="zh-CN" altLang="zh-CN" sz="2200" dirty="0">
                <a:solidFill>
                  <a:srgbClr val="000000"/>
                </a:solidFill>
                <a:latin typeface="Times New Roman" panose="02020603050405020304" pitchFamily="18" charset="0"/>
                <a:cs typeface="Times New Roman" panose="02020603050405020304" pitchFamily="18" charset="0"/>
              </a:rPr>
              <a:t>过度。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危机爆发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纽约</a:t>
            </a:r>
            <a:r>
              <a:rPr lang="zh-CN" altLang="zh-CN" sz="2200" dirty="0">
                <a:solidFill>
                  <a:srgbClr val="000000"/>
                </a:solidFill>
                <a:latin typeface="Times New Roman" panose="02020603050405020304" pitchFamily="18" charset="0"/>
                <a:cs typeface="Times New Roman" panose="02020603050405020304" pitchFamily="18" charset="0"/>
              </a:rPr>
              <a:t>证券交易所股市崩溃。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美国政府的最初措施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危机爆发后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美国政府延续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自由放任</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619397" y="24928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709336" y="329537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34141" y="409785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56430" y="490999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00872" y="5676815"/>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6490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胡佛在大萧条期间说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问题出在心理上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并不是美国经济有什么毛病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只要喜剧演员多向人们说笑话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这说明胡佛对待这次危机的看法是什么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仍然坚持自由放任政策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不承认经济危机的发生。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180347"/>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二、经济危机横扫资本主义世界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危机扩展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从美国开始爆发的这场经济危机迅速波及所有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影响了所有的经济部门。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各国对策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各主要资本主义国家为了摆脱困境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纷纷采取以邻为壑、转嫁危机的办法。它们提高关税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实行货币贬值。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世界经济进一步陷入混乱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国际关系</a:t>
            </a:r>
            <a:r>
              <a:rPr lang="zh-CN" altLang="zh-CN" sz="2200" dirty="0">
                <a:solidFill>
                  <a:srgbClr val="000000"/>
                </a:solidFill>
                <a:latin typeface="Times New Roman" panose="02020603050405020304" pitchFamily="18" charset="0"/>
                <a:cs typeface="Times New Roman" panose="02020603050405020304" pitchFamily="18" charset="0"/>
              </a:rPr>
              <a:t>也日趋恶化。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人们对整个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a:t>
            </a:r>
            <a:r>
              <a:rPr lang="zh-CN" altLang="zh-CN" sz="2200" dirty="0">
                <a:solidFill>
                  <a:srgbClr val="000000"/>
                </a:solidFill>
                <a:latin typeface="Times New Roman" panose="02020603050405020304" pitchFamily="18" charset="0"/>
                <a:cs typeface="Times New Roman" panose="02020603050405020304" pitchFamily="18" charset="0"/>
              </a:rPr>
              <a:t>制度产生了怀疑。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6455731" y="235927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345585" y="477637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93209" y="51779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88840"/>
            <a:ext cx="449514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巧思妙记</a:t>
            </a:r>
            <a:r>
              <a:rPr lang="en-US" altLang="zh-CN" sz="2200" b="1" dirty="0">
                <a:solidFill>
                  <a:srgbClr val="000000"/>
                </a:solidFill>
                <a:latin typeface="Times New Roman" panose="02020603050405020304" pitchFamily="18" charset="0"/>
                <a:cs typeface="Times New Roman" panose="02020603050405020304" pitchFamily="18" charset="0"/>
              </a:rPr>
              <a:t>1929</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年经济大</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危机</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31.eps" descr="id:2147490736;FounderCES"/>
          <p:cNvPicPr/>
          <p:nvPr/>
        </p:nvPicPr>
        <p:blipFill>
          <a:blip r:embed="rId6"/>
          <a:stretch>
            <a:fillRect/>
          </a:stretch>
        </p:blipFill>
        <p:spPr>
          <a:xfrm>
            <a:off x="971600" y="2492896"/>
            <a:ext cx="7047805" cy="2022575"/>
          </a:xfrm>
          <a:prstGeom prst="rect">
            <a:avLst/>
          </a:prstGeom>
        </p:spPr>
      </p:pic>
    </p:spTree>
    <p:extLst>
      <p:ext uri="{BB962C8B-B14F-4D97-AF65-F5344CB8AC3E}">
        <p14:creationId xmlns:p14="http://schemas.microsoft.com/office/powerpoint/2010/main" val="2538166715"/>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30933"/>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三、罗斯福新政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整顿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财政金融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恢复银行正常的信贷活动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重建人们对银行的信心。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对罗斯福整顿财政金融的措施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公众舆论赞美其犹如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黑沉沉的天空出现的一道闪电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。公众的反应说明了什么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说明罗斯福整顿银行与金融业的措施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很快起到了恢复银行信用的作用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促进了金融系统的正常运作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为工农业生产的恢复提供了前提和保证。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调整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国会通过《全国工业复兴法》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力图消除生产过剩、恢复工业。法案还规定了最低工资和最高工时的标准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承认劳动者有组织起来与雇主集体谈判的权利。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763688" y="20920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53297" y="490999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调节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政府采取各种措施减少耕地面积和农产品产量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收购剩余农产品以控制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市场价格</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社会救济</a:t>
            </a:r>
            <a:r>
              <a:rPr lang="zh-CN" altLang="zh-CN" sz="2200" dirty="0">
                <a:solidFill>
                  <a:srgbClr val="000000"/>
                </a:solidFill>
                <a:latin typeface="Times New Roman" panose="02020603050405020304" pitchFamily="18" charset="0"/>
                <a:cs typeface="Times New Roman" panose="02020603050405020304" pitchFamily="18" charset="0"/>
              </a:rPr>
              <a:t>和以工代赈。政府举办了许多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公共工程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提供了大量的就业机会。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63688" y="27858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92218" y="31826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70051" y="35871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88562" y="35871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7901053"/>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3513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右图是</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年刊登在《华盛顿星报》上的一幅漫画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用以宣传当时美国政府的某项措施。位于画面中间的人物代表美国政府</a:t>
            </a:r>
            <a:r>
              <a:rPr lang="en-US" altLang="zh-CN" sz="2200" dirty="0">
                <a:solidFill>
                  <a:srgbClr val="000000"/>
                </a:solidFill>
                <a:latin typeface="Times New Roman" panose="02020603050405020304" pitchFamily="18" charset="0"/>
                <a:cs typeface="Times New Roman" panose="02020603050405020304" pitchFamily="18" charset="0"/>
              </a:rPr>
              <a:t>,“NRA”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全国复兴管理局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的缩写。怎样理解漫画的寓意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由漫画中的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全国复兴管理局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是为了调整资本家和工人之间的关系。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32.eps" descr="id:2147490743;FounderCES"/>
          <p:cNvPicPr/>
          <p:nvPr/>
        </p:nvPicPr>
        <p:blipFill>
          <a:blip r:embed="rId6"/>
          <a:stretch>
            <a:fillRect/>
          </a:stretch>
        </p:blipFill>
        <p:spPr>
          <a:xfrm>
            <a:off x="2339752" y="2360801"/>
            <a:ext cx="3786008" cy="3291206"/>
          </a:xfrm>
          <a:prstGeom prst="rect">
            <a:avLst/>
          </a:prstGeom>
        </p:spPr>
      </p:pic>
    </p:spTree>
    <p:extLst>
      <p:ext uri="{BB962C8B-B14F-4D97-AF65-F5344CB8AC3E}">
        <p14:creationId xmlns:p14="http://schemas.microsoft.com/office/powerpoint/2010/main" val="3757715153"/>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animEffect transition="in" filter="wipe(down)">
                                      <p:cBhvr>
                                        <p:cTn id="7"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361</TotalTime>
  <Words>2017</Words>
  <Application>Microsoft Office PowerPoint</Application>
  <PresentationFormat>全屏显示(4:3)</PresentationFormat>
  <Paragraphs>221</Paragraphs>
  <Slides>29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2"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第15课　大萧条与罗斯福新政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95</cp:revision>
  <dcterms:created xsi:type="dcterms:W3CDTF">2014-04-23T05:53:17Z</dcterms:created>
  <dcterms:modified xsi:type="dcterms:W3CDTF">2017-08-29T06:11:43Z</dcterms:modified>
</cp:coreProperties>
</file>