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72" r:id="rId2"/>
    <p:sldId id="264" r:id="rId3"/>
    <p:sldId id="265" r:id="rId4"/>
    <p:sldId id="380" r:id="rId5"/>
    <p:sldId id="381" r:id="rId6"/>
    <p:sldId id="359" r:id="rId7"/>
    <p:sldId id="382" r:id="rId8"/>
    <p:sldId id="383" r:id="rId9"/>
    <p:sldId id="275" r:id="rId10"/>
    <p:sldId id="384" r:id="rId11"/>
    <p:sldId id="385" r:id="rId12"/>
    <p:sldId id="386" r:id="rId13"/>
    <p:sldId id="387" r:id="rId14"/>
    <p:sldId id="379" r:id="rId15"/>
    <p:sldId id="388" r:id="rId16"/>
    <p:sldId id="389" r:id="rId17"/>
    <p:sldId id="390" r:id="rId18"/>
    <p:sldId id="391" r:id="rId19"/>
    <p:sldId id="392" r:id="rId20"/>
    <p:sldId id="393" r:id="rId21"/>
    <p:sldId id="394" r:id="rId22"/>
    <p:sldId id="395" r:id="rId23"/>
    <p:sldId id="396" r:id="rId24"/>
    <p:sldId id="397" r:id="rId25"/>
    <p:sldId id="398" r:id="rId26"/>
    <p:sldId id="399"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26</a:t>
            </a:r>
            <a:r>
              <a:rPr lang="zh-CN" altLang="zh-CN" sz="1600" b="1" dirty="0" smtClean="0"/>
              <a:t>课</a:t>
            </a:r>
            <a:r>
              <a:rPr lang="zh-CN" altLang="zh-CN" sz="1600" dirty="0" smtClean="0"/>
              <a:t>　</a:t>
            </a:r>
            <a:r>
              <a:rPr lang="zh-CN" altLang="zh-CN" sz="1600" b="1" dirty="0" smtClean="0"/>
              <a:t>经济全球化的趋势</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4.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26</a:t>
            </a:r>
            <a:r>
              <a:rPr lang="zh-CN" altLang="zh-CN" b="1" dirty="0"/>
              <a:t>课</a:t>
            </a:r>
            <a:r>
              <a:rPr lang="zh-CN" altLang="zh-CN" dirty="0"/>
              <a:t>　</a:t>
            </a:r>
            <a:r>
              <a:rPr lang="zh-CN" altLang="zh-CN" b="1" dirty="0"/>
              <a:t>经济全球化的趋势</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全球化是生产力发展的结果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应积极参与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顺应潮流。反全球化运动有利于认识全球化的弊端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使全球化朝着更公正、合理的方向行进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促使全球化的利益分配更趋合理。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发展中国家要主动迎接经济全球化的挑战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积极融入全球经济浪潮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积极参与全球化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的制定。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7598799"/>
      </p:ext>
    </p:extLst>
  </p:cSld>
  <p:clrMapOvr>
    <a:masterClrMapping/>
  </p:clrMapOvr>
  <mc:AlternateContent xmlns:mc="http://schemas.openxmlformats.org/markup-compatibility/2006" xmlns:p14="http://schemas.microsoft.com/office/powerpoint/2010/main">
    <mc:Choice Requires="p14">
      <p:transition spd="slow" p14:dur="1300">
        <p:dissolve/>
      </p:transition>
    </mc:Choice>
    <mc:Fallback xmlns="">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对经济全球化的认识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它既加速世界经济的发展和繁荣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也加剧了全球竞争中的利益失衡。经济全球化不可避免地把资本主义固有的矛盾扩展到全球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经济危机一旦爆发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其传染性和破坏性都空前增强。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对发达国家来说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他们凭借资金、技术、市场和经营管理方面的绝对优势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成为最大的受益者。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对发展中国家来说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总体上处于相对劣势。从机遇上看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它有利于吸引外资、技术和先进管理经验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开拓国际市场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从挑战上看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发展中国家在经济竞争中处于不利地位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其国家主权和经济安全面临着空前的压力和挑战。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5721823"/>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5154"/>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在经济全球化过程中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发达国家把一些利润高、污染重的企业迁至发展中国家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还对发展中国家的资源进行掠夺性开采。这些行为都严重破坏了当地的自然环境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并进一步引发全球性的生态危机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威胁着人类生存。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8.eps" descr="id:2147492488;FounderCES"/>
          <p:cNvPicPr/>
          <p:nvPr/>
        </p:nvPicPr>
        <p:blipFill>
          <a:blip r:embed="rId4"/>
          <a:stretch>
            <a:fillRect/>
          </a:stretch>
        </p:blipFill>
        <p:spPr>
          <a:xfrm>
            <a:off x="1115616" y="2869014"/>
            <a:ext cx="6696744" cy="3296290"/>
          </a:xfrm>
          <a:prstGeom prst="rect">
            <a:avLst/>
          </a:prstGeom>
        </p:spPr>
      </p:pic>
    </p:spTree>
    <p:extLst>
      <p:ext uri="{BB962C8B-B14F-4D97-AF65-F5344CB8AC3E}">
        <p14:creationId xmlns:p14="http://schemas.microsoft.com/office/powerpoint/2010/main" val="483597928"/>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75662"/>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印度尼西亚经济学家马里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潘格斯图说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不能只是给发展中国家一个金融结构的全球模式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让它们要么接受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要么抛弃。它们必须成为这个过程的一部分。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发展中国家在全球化进程中要积极参与经济规则的制定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发展中国家必须主动顺应经济全球化的发展趋势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发达国家应在经济全球化中承担应有的国际责任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发达国家要给予发展中国家一个更加全面的全球化模式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它们必须成为这个过程的一部分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说明作者认为发展中国家在全球化进程中要积极参与经济规则的制定</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8407144"/>
      </p:ext>
    </p:extLst>
  </p:cSld>
  <p:clrMapOvr>
    <a:masterClrMapping/>
  </p:clrMapOvr>
  <mc:AlternateContent xmlns:mc="http://schemas.openxmlformats.org/markup-compatibility/2006" xmlns:p14="http://schemas.microsoft.com/office/powerpoint/2010/main">
    <mc:Choice Requires="p14">
      <p:transition spd="slow" p14:dur="13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右图展示的是中国剪纸艺术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同住地球村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。结合图片寓意思考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体现了世界经济发展过程中的哪一特点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世界大同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知识经济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经济全球化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区域经济集团化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说明世界的联系更加紧密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说明经济全球化程度加深了。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21.eps" descr="id:2147492509;FounderCES"/>
          <p:cNvPicPr/>
          <p:nvPr/>
        </p:nvPicPr>
        <p:blipFill>
          <a:blip r:embed="rId4"/>
          <a:stretch>
            <a:fillRect/>
          </a:stretch>
        </p:blipFill>
        <p:spPr>
          <a:xfrm>
            <a:off x="4427984" y="2231156"/>
            <a:ext cx="2304256" cy="2488808"/>
          </a:xfrm>
          <a:prstGeom prst="rect">
            <a:avLst/>
          </a:prstGeom>
        </p:spPr>
      </p:pic>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72347"/>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下图是某位同学学习过程中设计的思维导图。最适合在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处填入的内容是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信息技术迅猛发展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垄断组织的出现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关贸总协定的签署</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欧共体的成立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思维导图中时间是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信息技术迅猛发展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是经济全球化加速发展的重要原因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垄断组织出现在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关贸总协定的签署是在</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欧共体的成立是在</a:t>
            </a: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49.eps" descr="id:2147492516;FounderCES"/>
          <p:cNvPicPr/>
          <p:nvPr/>
        </p:nvPicPr>
        <p:blipFill>
          <a:blip r:embed="rId4"/>
          <a:stretch>
            <a:fillRect/>
          </a:stretch>
        </p:blipFill>
        <p:spPr>
          <a:xfrm>
            <a:off x="3275856" y="1676403"/>
            <a:ext cx="5544616" cy="2651363"/>
          </a:xfrm>
          <a:prstGeom prst="rect">
            <a:avLst/>
          </a:prstGeom>
        </p:spPr>
      </p:pic>
    </p:spTree>
    <p:extLst>
      <p:ext uri="{BB962C8B-B14F-4D97-AF65-F5344CB8AC3E}">
        <p14:creationId xmlns:p14="http://schemas.microsoft.com/office/powerpoint/2010/main" val="654666156"/>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wipe(down)">
                                      <p:cBhvr>
                                        <p:cTn id="7" dur="500"/>
                                        <p:tgtEl>
                                          <p:spTgt spid="3">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wipe(down)">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924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英国《卫报》指出</a:t>
            </a: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cs typeface="Times New Roman" panose="02020603050405020304" pitchFamily="18" charset="0"/>
              </a:rPr>
              <a:t>年是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世纪末最具决定性的一刻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全球化</a:t>
            </a:r>
            <a:r>
              <a:rPr lang="zh-CN" altLang="zh-CN" sz="2200" smtClean="0">
                <a:solidFill>
                  <a:srgbClr val="000000"/>
                </a:solidFill>
                <a:latin typeface="Times New Roman" panose="02020603050405020304" pitchFamily="18" charset="0"/>
                <a:cs typeface="Times New Roman" panose="02020603050405020304" pitchFamily="18" charset="0"/>
              </a:rPr>
              <a:t>成为真正</a:t>
            </a:r>
            <a:r>
              <a:rPr lang="zh-CN" altLang="zh-CN" sz="2200" dirty="0">
                <a:solidFill>
                  <a:srgbClr val="000000"/>
                </a:solidFill>
                <a:latin typeface="Times New Roman" panose="02020603050405020304" pitchFamily="18" charset="0"/>
                <a:cs typeface="Times New Roman" panose="02020603050405020304" pitchFamily="18" charset="0"/>
              </a:rPr>
              <a:t>意义上的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真正意义上的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的关键是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东欧国家转向市场经济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国际组织促进交流合作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世界进入知识经济时代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美国实施单极世界战略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根据材料的关键时间信息</a:t>
            </a: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东欧剧变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社会制度发生变化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纷纷转变为市场经济体制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为全球化扫清了障碍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国际组织促进交流合作不是关键因素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世界进入知识经济时代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与材料时间信息不符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;1991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年苏联解体后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美国开始实施单极世界战略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7656260"/>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3167"/>
            <a:ext cx="8128000" cy="872355"/>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4</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下表为部分年份全球外国直接投资额情况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以下最能说明这一时期时代主题的是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2225548445"/>
              </p:ext>
            </p:extLst>
          </p:nvPr>
        </p:nvGraphicFramePr>
        <p:xfrm>
          <a:off x="508000" y="2276872"/>
          <a:ext cx="8128000" cy="1633569"/>
        </p:xfrm>
        <a:graphic>
          <a:graphicData uri="http://schemas.openxmlformats.org/presentationml/2006/ole">
            <mc:AlternateContent xmlns:mc="http://schemas.openxmlformats.org/markup-compatibility/2006">
              <mc:Choice xmlns:v="urn:schemas-microsoft-com:vml" Requires="v">
                <p:oleObj spid="_x0000_s2052" name="文档" r:id="rId6" imgW="3886764" imgH="780572" progId="Word.Document.12">
                  <p:embed/>
                </p:oleObj>
              </mc:Choice>
              <mc:Fallback>
                <p:oleObj name="文档" r:id="rId6" imgW="3886764" imgH="780572" progId="Word.Document.12">
                  <p:embed/>
                  <p:pic>
                    <p:nvPicPr>
                      <p:cNvPr id="0" name=""/>
                      <p:cNvPicPr/>
                      <p:nvPr/>
                    </p:nvPicPr>
                    <p:blipFill>
                      <a:blip r:embed="rId7"/>
                      <a:stretch>
                        <a:fillRect/>
                      </a:stretch>
                    </p:blipFill>
                    <p:spPr>
                      <a:xfrm>
                        <a:off x="508000" y="2276872"/>
                        <a:ext cx="8128000" cy="1633569"/>
                      </a:xfrm>
                      <a:prstGeom prst="rect">
                        <a:avLst/>
                      </a:prstGeom>
                    </p:spPr>
                  </p:pic>
                </p:oleObj>
              </mc:Fallback>
            </mc:AlternateContent>
          </a:graphicData>
        </a:graphic>
      </p:graphicFrame>
      <p:sp>
        <p:nvSpPr>
          <p:cNvPr id="5" name="矩形 4"/>
          <p:cNvSpPr>
            <a:spLocks noChangeAspect="1"/>
          </p:cNvSpPr>
          <p:nvPr/>
        </p:nvSpPr>
        <p:spPr>
          <a:xfrm>
            <a:off x="508000" y="343243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第三产业的迅速发展</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世界贫富差距拉大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经济全球化加速发展</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世界贸易日益频繁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年全球外国直接投资额迅速增加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这说明全球经济联系日益密切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反映了经济全球化的时代主题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5822912"/>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跨国公司大制造商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以世界为工厂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以国家为车间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。导致此现象形成的主要原因是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各国贸易保护主义重新盛行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世界各区域经济集团的形成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西方新殖民主义扩张的结果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经济全球化加速了国际分工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从材料的时间和描述上看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其反映的是经济全球化带来的影响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即经济全球化加速了国际分工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使生产和销售向全球化发展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项与之相符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其他几项均与之不符。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2479751"/>
      </p:ext>
    </p:extLst>
  </p:cSld>
  <p:clrMapOvr>
    <a:masterClrMapping/>
  </p:clrMapOvr>
  <mc:AlternateContent xmlns:mc="http://schemas.openxmlformats.org/markup-compatibility/2006" xmlns:p14="http://schemas.microsoft.com/office/powerpoint/2010/main">
    <mc:Choice Requires="p14">
      <p:transition spd="slow" p14:dur="13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885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德国学者尤尔根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哈贝马斯说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随着经济的跨国化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特别是金融市场以及工业生产的跨国化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劳动力市场的全球化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民族国家的政府今天越来越发现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为了保持国际竞争力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自己被迫不得不忍受诸如失业率持续上涨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少数群体不断被边缘化这样的后果。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论证经济全球化阻碍了民族国家强大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认为经济全球化伴生一系列社会问题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表明作者对经济全球化持反对的态度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说明经济全球化有利于缓解民族矛盾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材料中的观点认为经济全球化会伴生一系列的社会问题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自己被迫不得不忍受诸如失业率持续上涨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少数群体不断被边缘化这样的后果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项符合题目要求。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877104"/>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940882536"/>
              </p:ext>
            </p:extLst>
          </p:nvPr>
        </p:nvGraphicFramePr>
        <p:xfrm>
          <a:off x="508000" y="1700808"/>
          <a:ext cx="8128000" cy="3427080"/>
        </p:xfrm>
        <a:graphic>
          <a:graphicData uri="http://schemas.openxmlformats.org/presentationml/2006/ole">
            <mc:AlternateContent xmlns:mc="http://schemas.openxmlformats.org/markup-compatibility/2006">
              <mc:Choice xmlns:v="urn:schemas-microsoft-com:vml" Requires="v">
                <p:oleObj spid="_x0000_s1028" name="文档" r:id="rId4" imgW="3990909" imgH="1682614" progId="Word.Document.12">
                  <p:embed/>
                </p:oleObj>
              </mc:Choice>
              <mc:Fallback>
                <p:oleObj name="文档" r:id="rId4" imgW="3990909" imgH="1682614" progId="Word.Document.12">
                  <p:embed/>
                  <p:pic>
                    <p:nvPicPr>
                      <p:cNvPr id="0" name=""/>
                      <p:cNvPicPr/>
                      <p:nvPr/>
                    </p:nvPicPr>
                    <p:blipFill>
                      <a:blip r:embed="rId5"/>
                      <a:stretch>
                        <a:fillRect/>
                      </a:stretch>
                    </p:blipFill>
                    <p:spPr>
                      <a:xfrm>
                        <a:off x="508000" y="1700808"/>
                        <a:ext cx="8128000" cy="342708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4958409"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7</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观察下列数据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这些数据体现出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669423701"/>
              </p:ext>
            </p:extLst>
          </p:nvPr>
        </p:nvGraphicFramePr>
        <p:xfrm>
          <a:off x="508000" y="1628800"/>
          <a:ext cx="8128000" cy="3290380"/>
        </p:xfrm>
        <a:graphic>
          <a:graphicData uri="http://schemas.openxmlformats.org/presentationml/2006/ole">
            <mc:AlternateContent xmlns:mc="http://schemas.openxmlformats.org/markup-compatibility/2006">
              <mc:Choice xmlns:v="urn:schemas-microsoft-com:vml" Requires="v">
                <p:oleObj spid="_x0000_s3076" name="文档" r:id="rId6" imgW="3886764" imgH="1573362" progId="Word.Document.12">
                  <p:embed/>
                </p:oleObj>
              </mc:Choice>
              <mc:Fallback>
                <p:oleObj name="文档" r:id="rId6" imgW="3886764" imgH="1573362" progId="Word.Document.12">
                  <p:embed/>
                  <p:pic>
                    <p:nvPicPr>
                      <p:cNvPr id="0" name=""/>
                      <p:cNvPicPr/>
                      <p:nvPr/>
                    </p:nvPicPr>
                    <p:blipFill>
                      <a:blip r:embed="rId7"/>
                      <a:stretch>
                        <a:fillRect/>
                      </a:stretch>
                    </p:blipFill>
                    <p:spPr>
                      <a:xfrm>
                        <a:off x="508000" y="1628800"/>
                        <a:ext cx="8128000" cy="3290380"/>
                      </a:xfrm>
                      <a:prstGeom prst="rect">
                        <a:avLst/>
                      </a:prstGeom>
                    </p:spPr>
                  </p:pic>
                </p:oleObj>
              </mc:Fallback>
            </mc:AlternateContent>
          </a:graphicData>
        </a:graphic>
      </p:graphicFrame>
      <p:sp>
        <p:nvSpPr>
          <p:cNvPr id="5" name="矩形 4"/>
          <p:cNvSpPr>
            <a:spLocks noChangeAspect="1"/>
          </p:cNvSpPr>
          <p:nvPr/>
        </p:nvSpPr>
        <p:spPr>
          <a:xfrm>
            <a:off x="508000" y="4461325"/>
            <a:ext cx="8128000" cy="2084801"/>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《世界发展报告》</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西欧国家主导了全球化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多极化的趋势日益增强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全球化使贫富分化加快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世界经济收益两极分化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513239"/>
      </p:ext>
    </p:extLst>
  </p:cSld>
  <p:clrMapOvr>
    <a:masterClrMapping/>
  </p:clrMapOvr>
  <mc:AlternateContent xmlns:mc="http://schemas.openxmlformats.org/markup-compatibility/2006" xmlns:p14="http://schemas.microsoft.com/office/powerpoint/2010/main">
    <mc:Choice Requires="p14">
      <p:transition spd="slow" p14:dur="1300">
        <p:pull dir="r"/>
      </p:transition>
    </mc:Choice>
    <mc:Fallback xmlns="">
      <p:transition spd="slow">
        <p:pull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6490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根据材料数据可知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发达国家人均</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明显高于发展中国家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且发展中国家各国没有达到世界平均水平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这说明世界经济收益两极分化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2386334"/>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在经济全球化的趋势中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中国从惊呼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狼来了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与狼共舞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抑制了全球化的趋势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遏制了经济全球化带来的消极影响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认识到在经济全球化中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机遇和挑战并存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已融入世界大市场中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经济全球化是历史发展的必然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它对于中国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既是机遇也是挑战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我们只有趋利避害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融入世界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才能实现中华民族的腾飞。从惊呼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与狼共舞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反映了对经济全球化的认识不断深化。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8060441"/>
      </p:ext>
    </p:extLst>
  </p:cSld>
  <p:clrMapOvr>
    <a:masterClrMapping/>
  </p:clrMapOvr>
  <mc:AlternateContent xmlns:mc="http://schemas.openxmlformats.org/markup-compatibility/2006" xmlns:p14="http://schemas.microsoft.com/office/powerpoint/2010/main">
    <mc:Choice Requires="p14">
      <p:transition spd="slow" p14:dur="13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474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本特利《新全球史》有关经济全球化的漫画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平衡的经济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22.eps" descr="id:2147492554;FounderCES"/>
          <p:cNvPicPr/>
          <p:nvPr/>
        </p:nvPicPr>
        <p:blipFill>
          <a:blip r:embed="rId4"/>
          <a:stretch>
            <a:fillRect/>
          </a:stretch>
        </p:blipFill>
        <p:spPr>
          <a:xfrm>
            <a:off x="2627784" y="2348880"/>
            <a:ext cx="3384376" cy="4237517"/>
          </a:xfrm>
          <a:prstGeom prst="rect">
            <a:avLst/>
          </a:prstGeom>
        </p:spPr>
      </p:pic>
    </p:spTree>
    <p:extLst>
      <p:ext uri="{BB962C8B-B14F-4D97-AF65-F5344CB8AC3E}">
        <p14:creationId xmlns:p14="http://schemas.microsoft.com/office/powerpoint/2010/main" val="2416754244"/>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4264"/>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经济全球化迅速发展。针对经济全球化问题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美国前总统克林顿曾说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如果由于害怕全球化的破坏而希望挡回全球化的力量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我认为是不可取的。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古巴前领导人菲德尔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卡斯特罗则认为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由于不公正的国际经济秩序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经济全球化并没有使广大的发展中国家从中受益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反而造成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富国愈富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穷国愈穷。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指出材料一漫画的寓意。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分析克林顿与菲德尔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卡斯特罗对经济全球化的认识有何差异。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图中棱锥与球的平衡难以保持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容易崩塌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说明经济全球化有一定的危险性。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克林顿主张顺应经济全球化的发展趋势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菲德尔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卡斯特罗认为经济全球化拉大了发达国家与发展中国家的贫富差距。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0664228"/>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8316"/>
            <a:ext cx="3781805"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10</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27505159"/>
              </p:ext>
            </p:extLst>
          </p:nvPr>
        </p:nvGraphicFramePr>
        <p:xfrm>
          <a:off x="508000" y="1735930"/>
          <a:ext cx="8128000" cy="3678850"/>
        </p:xfrm>
        <a:graphic>
          <a:graphicData uri="http://schemas.openxmlformats.org/presentationml/2006/ole">
            <mc:AlternateContent xmlns:mc="http://schemas.openxmlformats.org/markup-compatibility/2006">
              <mc:Choice xmlns:v="urn:schemas-microsoft-com:vml" Requires="v">
                <p:oleObj spid="_x0000_s4100" name="文档" r:id="rId6" imgW="3886046" imgH="1758802" progId="Word.Document.12">
                  <p:embed/>
                </p:oleObj>
              </mc:Choice>
              <mc:Fallback>
                <p:oleObj name="文档" r:id="rId6" imgW="3886046" imgH="1758802" progId="Word.Document.12">
                  <p:embed/>
                  <p:pic>
                    <p:nvPicPr>
                      <p:cNvPr id="0" name=""/>
                      <p:cNvPicPr/>
                      <p:nvPr/>
                    </p:nvPicPr>
                    <p:blipFill>
                      <a:blip r:embed="rId7"/>
                      <a:stretch>
                        <a:fillRect/>
                      </a:stretch>
                    </p:blipFill>
                    <p:spPr>
                      <a:xfrm>
                        <a:off x="508000" y="1735930"/>
                        <a:ext cx="8128000" cy="3678850"/>
                      </a:xfrm>
                      <a:prstGeom prst="rect">
                        <a:avLst/>
                      </a:prstGeom>
                    </p:spPr>
                  </p:pic>
                </p:oleObj>
              </mc:Fallback>
            </mc:AlternateContent>
          </a:graphicData>
        </a:graphic>
      </p:graphicFrame>
      <p:sp>
        <p:nvSpPr>
          <p:cNvPr id="5" name="矩形 4"/>
          <p:cNvSpPr>
            <a:spLocks noChangeAspect="1"/>
          </p:cNvSpPr>
          <p:nvPr/>
        </p:nvSpPr>
        <p:spPr>
          <a:xfrm>
            <a:off x="508000" y="497234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就整体史观的角度提出主题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并运用相关知识加以论证。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史实运用合理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文字表述逻辑清楚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史论结合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4680356"/>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经济全球化势不可挡。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第二次世界大战以来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随着第三次科技革命和交通运输业的发展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世界各国各地区的联系更加密切。欧共体、北美自由贸易区等区域集团的建立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促进了各地区的经济与文化交流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关贸总协定到世界贸易组织的演进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促进了各国市场的开放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使世界贸易建立起规范化和法制化的世界贸易体系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中国市场经济体制的建立并加入世界贸易组织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有利于建立完整的世界贸易体系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进一步促进了经济全球化。综上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这一切都说明经济全球化潮流不可阻挡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人类文明已融合成一个密不可分的整体。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5309241"/>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一、经济全球化迅速发展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主要历程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新航路</a:t>
            </a:r>
            <a:r>
              <a:rPr lang="zh-CN" altLang="zh-CN" sz="2200" dirty="0">
                <a:solidFill>
                  <a:srgbClr val="000000"/>
                </a:solidFill>
                <a:latin typeface="Times New Roman" panose="02020603050405020304" pitchFamily="18" charset="0"/>
                <a:cs typeface="Times New Roman" panose="02020603050405020304" pitchFamily="18" charset="0"/>
              </a:rPr>
              <a:t>的开辟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世界各个地区开始从隔绝走向交流。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全球化速度大大加快。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加速原因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科学技术</a:t>
            </a:r>
            <a:r>
              <a:rPr lang="zh-CN" altLang="zh-CN" sz="2200" dirty="0">
                <a:solidFill>
                  <a:srgbClr val="000000"/>
                </a:solidFill>
                <a:latin typeface="Times New Roman" panose="02020603050405020304" pitchFamily="18" charset="0"/>
                <a:cs typeface="Times New Roman" panose="02020603050405020304" pitchFamily="18" charset="0"/>
              </a:rPr>
              <a:t>的发展促使生产力水平迅速提高。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交通</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通讯</a:t>
            </a:r>
            <a:r>
              <a:rPr lang="zh-CN" altLang="zh-CN" sz="2200" dirty="0">
                <a:solidFill>
                  <a:srgbClr val="000000"/>
                </a:solidFill>
                <a:latin typeface="Times New Roman" panose="02020603050405020304" pitchFamily="18" charset="0"/>
                <a:cs typeface="Times New Roman" panose="02020603050405020304" pitchFamily="18" charset="0"/>
              </a:rPr>
              <a:t>方式提供了技术手段。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两极</a:t>
            </a:r>
            <a:r>
              <a:rPr lang="zh-CN" altLang="zh-CN" sz="2200" dirty="0">
                <a:solidFill>
                  <a:srgbClr val="000000"/>
                </a:solidFill>
                <a:latin typeface="Times New Roman" panose="02020603050405020304" pitchFamily="18" charset="0"/>
                <a:cs typeface="Times New Roman" panose="02020603050405020304" pitchFamily="18" charset="0"/>
              </a:rPr>
              <a:t>格局的结束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消除了发展障碍。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绝大多数国家都实行了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市场经济</a:t>
            </a:r>
            <a:r>
              <a:rPr lang="zh-CN" altLang="zh-CN" sz="2200" dirty="0">
                <a:solidFill>
                  <a:srgbClr val="000000"/>
                </a:solidFill>
                <a:latin typeface="Times New Roman" panose="02020603050405020304" pitchFamily="18" charset="0"/>
                <a:cs typeface="Times New Roman" panose="02020603050405020304" pitchFamily="18" charset="0"/>
              </a:rPr>
              <a:t>体制。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401369" y="235927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01369" y="2753595"/>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87624" y="3939101"/>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41511" y="43708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86949" y="437031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6781" y="478011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18113" y="517797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8103"/>
            <a:ext cx="8128000" cy="28957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突出表现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国际贸易</a:t>
            </a:r>
            <a:r>
              <a:rPr lang="zh-CN" altLang="zh-CN" sz="2200" dirty="0">
                <a:solidFill>
                  <a:srgbClr val="000000"/>
                </a:solidFill>
                <a:latin typeface="Times New Roman" panose="02020603050405020304" pitchFamily="18" charset="0"/>
                <a:cs typeface="Times New Roman" panose="02020603050405020304" pitchFamily="18" charset="0"/>
              </a:rPr>
              <a:t>迅速发展。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在生产领域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国际分工</a:t>
            </a:r>
            <a:r>
              <a:rPr lang="zh-CN" altLang="zh-CN" sz="2200" dirty="0">
                <a:solidFill>
                  <a:srgbClr val="000000"/>
                </a:solidFill>
                <a:latin typeface="Times New Roman" panose="02020603050405020304" pitchFamily="18" charset="0"/>
                <a:cs typeface="Times New Roman" panose="02020603050405020304" pitchFamily="18" charset="0"/>
              </a:rPr>
              <a:t>日趋成熟。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跨国公司</a:t>
            </a:r>
            <a:r>
              <a:rPr lang="zh-CN" altLang="zh-CN" sz="2200" dirty="0">
                <a:solidFill>
                  <a:srgbClr val="000000"/>
                </a:solidFill>
                <a:latin typeface="Times New Roman" panose="02020603050405020304" pitchFamily="18" charset="0"/>
                <a:cs typeface="Times New Roman" panose="02020603050405020304" pitchFamily="18" charset="0"/>
              </a:rPr>
              <a:t>数量增加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成为活跃在世界经济中的主体。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在金融领域里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货币的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交换</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流动</a:t>
            </a:r>
            <a:r>
              <a:rPr lang="zh-CN" altLang="zh-CN" sz="2200" dirty="0">
                <a:solidFill>
                  <a:srgbClr val="000000"/>
                </a:solidFill>
                <a:latin typeface="Times New Roman" panose="02020603050405020304" pitchFamily="18" charset="0"/>
                <a:cs typeface="Times New Roman" panose="02020603050405020304" pitchFamily="18" charset="0"/>
              </a:rPr>
              <a:t>规模日益扩大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速度加快。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跨国公司在全球化趋势中扮演着什么角色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跨国公司是经济全球化的强有力的推动者。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18762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9401" y="294124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87624" y="337777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78725" y="3749404"/>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12835" y="3749404"/>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1471969"/>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wipe(down)">
                                      <p:cBhvr>
                                        <p:cTn id="3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加强了国家之间的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相互依存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有效地利用和配置世界各地</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资源</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为各个国家提供了更多的发展机会。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极大地丰富和方便了人们的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日常生活</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全球一体化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经济全球化仅指经济方面的发展趋势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一体化还有政治、军事等方面的内容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两者既有联系又有区别。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33053" y="22360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169" y="26377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72000" y="344404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3437558"/>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4353"/>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二、问题与展望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发达国家与发展中国家之间的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贫富差距</a:t>
            </a:r>
            <a:r>
              <a:rPr lang="zh-CN" altLang="zh-CN" sz="2200" dirty="0">
                <a:solidFill>
                  <a:srgbClr val="000000"/>
                </a:solidFill>
                <a:latin typeface="Times New Roman" panose="02020603050405020304" pitchFamily="18" charset="0"/>
                <a:cs typeface="Times New Roman" panose="02020603050405020304" pitchFamily="18" charset="0"/>
              </a:rPr>
              <a:t>进一步扩大。如何保护和发展自己的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民族经济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成为发展中国家必须面对的重大问题。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图说历史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漫画主题为发达国家和发展中国家之间的不平等的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赌局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漫画反映了经济全球化过程中的什么问题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6003272"/>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不平等的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赌局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发展中国家的财富集中到发达国家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两者之间的贫富差距进一步扩大。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47.eps" descr="id:2147492452;FounderCES"/>
          <p:cNvPicPr/>
          <p:nvPr/>
        </p:nvPicPr>
        <p:blipFill>
          <a:blip r:embed="rId4"/>
          <a:stretch>
            <a:fillRect/>
          </a:stretch>
        </p:blipFill>
        <p:spPr>
          <a:xfrm>
            <a:off x="1547664" y="3563631"/>
            <a:ext cx="5256584" cy="2480619"/>
          </a:xfrm>
          <a:prstGeom prst="rect">
            <a:avLst/>
          </a:prstGeom>
        </p:spPr>
      </p:pic>
      <p:sp>
        <p:nvSpPr>
          <p:cNvPr id="7" name="矩形 6"/>
          <p:cNvSpPr/>
          <p:nvPr/>
        </p:nvSpPr>
        <p:spPr>
          <a:xfrm>
            <a:off x="4828859" y="1943659"/>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55776" y="238019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加剧了世界经济的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投机性</a:t>
            </a:r>
            <a:r>
              <a:rPr lang="zh-CN" altLang="zh-CN" sz="2200" dirty="0">
                <a:solidFill>
                  <a:srgbClr val="000000"/>
                </a:solidFill>
                <a:latin typeface="Times New Roman" panose="02020603050405020304" pitchFamily="18" charset="0"/>
                <a:cs typeface="Times New Roman" panose="02020603050405020304" pitchFamily="18" charset="0"/>
              </a:rPr>
              <a:t>和风险性。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世界各国经济相互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依赖</a:t>
            </a:r>
            <a:r>
              <a:rPr lang="zh-CN" altLang="zh-CN" sz="2200" dirty="0">
                <a:solidFill>
                  <a:srgbClr val="000000"/>
                </a:solidFill>
                <a:latin typeface="Times New Roman" panose="02020603050405020304" pitchFamily="18" charset="0"/>
                <a:cs typeface="Times New Roman" panose="02020603050405020304" pitchFamily="18" charset="0"/>
              </a:rPr>
              <a:t>加深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经济危机一旦爆发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其传染性和破坏性都空前增强。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一些发达国家对发展中国家的资源进行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掠夺性</a:t>
            </a:r>
            <a:r>
              <a:rPr lang="zh-CN" altLang="zh-CN" sz="2200" dirty="0">
                <a:solidFill>
                  <a:srgbClr val="000000"/>
                </a:solidFill>
                <a:latin typeface="Times New Roman" panose="02020603050405020304" pitchFamily="18" charset="0"/>
                <a:cs typeface="Times New Roman" panose="02020603050405020304" pitchFamily="18" charset="0"/>
              </a:rPr>
              <a:t>开采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把利润高、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污染重</a:t>
            </a:r>
            <a:r>
              <a:rPr lang="zh-CN" altLang="zh-CN" sz="2200" dirty="0">
                <a:solidFill>
                  <a:srgbClr val="000000"/>
                </a:solidFill>
                <a:latin typeface="Times New Roman" panose="02020603050405020304" pitchFamily="18" charset="0"/>
                <a:cs typeface="Times New Roman" panose="02020603050405020304" pitchFamily="18" charset="0"/>
              </a:rPr>
              <a:t>的企业迁至发展中国家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工业垃圾</a:t>
            </a:r>
            <a:r>
              <a:rPr lang="zh-CN" altLang="zh-CN" sz="2200" dirty="0">
                <a:solidFill>
                  <a:srgbClr val="000000"/>
                </a:solidFill>
                <a:latin typeface="Times New Roman" panose="02020603050405020304" pitchFamily="18" charset="0"/>
                <a:cs typeface="Times New Roman" panose="02020603050405020304" pitchFamily="18" charset="0"/>
              </a:rPr>
              <a:t>和有害物质向其他国家倾卸。这些行为严重破坏了当地的自然环境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进一步引发全球性的生态危机。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加剧了全球范围内文明和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价值观</a:t>
            </a:r>
            <a:r>
              <a:rPr lang="zh-CN" altLang="zh-CN" sz="2200" dirty="0">
                <a:solidFill>
                  <a:srgbClr val="000000"/>
                </a:solidFill>
                <a:latin typeface="Times New Roman" panose="02020603050405020304" pitchFamily="18" charset="0"/>
                <a:cs typeface="Times New Roman" panose="02020603050405020304" pitchFamily="18" charset="0"/>
              </a:rPr>
              <a:t>的冲突。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30263" y="1933801"/>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39479" y="236014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60934" y="317214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9950" y="357678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41192" y="3542886"/>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73577" y="477723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633260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0542"/>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世界经济发展展望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全球化</a:t>
            </a:r>
            <a:r>
              <a:rPr lang="zh-CN" altLang="zh-CN" sz="2200" dirty="0">
                <a:solidFill>
                  <a:srgbClr val="000000"/>
                </a:solidFill>
                <a:latin typeface="Times New Roman" panose="02020603050405020304" pitchFamily="18" charset="0"/>
                <a:cs typeface="Times New Roman" panose="02020603050405020304" pitchFamily="18" charset="0"/>
              </a:rPr>
              <a:t>这一历史趋势是无法改变的。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只要建立起公正合理的国际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经济新秩序</a:t>
            </a:r>
            <a:r>
              <a:rPr lang="zh-CN" altLang="zh-CN" sz="2200" dirty="0">
                <a:solidFill>
                  <a:srgbClr val="000000"/>
                </a:solidFill>
                <a:latin typeface="Times New Roman" panose="02020603050405020304" pitchFamily="18" charset="0"/>
                <a:cs typeface="Times New Roman" panose="02020603050405020304" pitchFamily="18" charset="0"/>
              </a:rPr>
              <a:t>以及国际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政治新秩序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对经济全球化因势利导、趋利避害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就能够达到世界各国的共同繁荣。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我们不管是北京还是上海、台北、香港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在被全球化席卷而来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就是说那个浪冲过来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我们的脚站在那个沙滩里头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你要知道你的脚站的沙不完全从你的脚下整个被掏空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你一定还要有土壤。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这段话反映出作者对全球化的态度是什么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指的是全球化的浪潮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脚下逐渐被淘空的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指的是全球化带来的冲击和影响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必须在自己脚下有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表明了作者的态度是在全球化面前要立足于本土化。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95389" y="1644367"/>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51218" y="208163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072227" y="208163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7161339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对经济全球化的认识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全球化不是一个人为的现象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它是人类生产力发展到一定阶段的产物。不论你愿意与否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全球化进程都会不断深入地发展。意大利反全球化的发言人卡萨里尼在该运动开会时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也在喝可口可乐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而可口可乐是全球化的一个重要象征。他承认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我们生活在一个充满矛盾的世界中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。甚至连反全球化也经历一个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反全球化的全球化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即反全球化的浪潮在聚合全球力量。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的陷阱》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结合材料中作者的观点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谈谈你对全球化和反全球化运动的认识。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面对经济全球化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发展中国家应采取怎样的态度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367</TotalTime>
  <Words>1730</Words>
  <Application>Microsoft Office PowerPoint</Application>
  <PresentationFormat>全屏显示(4:3)</PresentationFormat>
  <Paragraphs>176</Paragraphs>
  <Slides>26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第26课　经济全球化的趋势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98</cp:revision>
  <dcterms:created xsi:type="dcterms:W3CDTF">2014-04-23T05:53:17Z</dcterms:created>
  <dcterms:modified xsi:type="dcterms:W3CDTF">2017-08-29T06:38:57Z</dcterms:modified>
</cp:coreProperties>
</file>