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72" r:id="rId2"/>
    <p:sldId id="264" r:id="rId3"/>
    <p:sldId id="265" r:id="rId4"/>
    <p:sldId id="384" r:id="rId5"/>
    <p:sldId id="359" r:id="rId6"/>
    <p:sldId id="385" r:id="rId7"/>
    <p:sldId id="366" r:id="rId8"/>
    <p:sldId id="386" r:id="rId9"/>
    <p:sldId id="377" r:id="rId10"/>
    <p:sldId id="275" r:id="rId11"/>
    <p:sldId id="387" r:id="rId12"/>
    <p:sldId id="388" r:id="rId13"/>
    <p:sldId id="389" r:id="rId14"/>
    <p:sldId id="379" r:id="rId15"/>
    <p:sldId id="390" r:id="rId16"/>
    <p:sldId id="391" r:id="rId17"/>
    <p:sldId id="392" r:id="rId18"/>
    <p:sldId id="393" r:id="rId19"/>
    <p:sldId id="394" r:id="rId20"/>
    <p:sldId id="395" r:id="rId21"/>
    <p:sldId id="396" r:id="rId22"/>
    <p:sldId id="397" r:id="rId23"/>
    <p:sldId id="398" r:id="rId24"/>
    <p:sldId id="399" r:id="rId25"/>
    <p:sldId id="400" r:id="rId26"/>
    <p:sldId id="40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16</a:t>
            </a:r>
            <a:r>
              <a:rPr lang="zh-CN" altLang="zh-CN" sz="1600" b="1" dirty="0" smtClean="0"/>
              <a:t>课</a:t>
            </a:r>
            <a:r>
              <a:rPr lang="zh-CN" altLang="zh-CN" sz="1600" dirty="0" smtClean="0"/>
              <a:t>　</a:t>
            </a:r>
            <a:r>
              <a:rPr lang="zh-CN" altLang="zh-CN" sz="1600" b="1" dirty="0" smtClean="0"/>
              <a:t>战后资本主义经济的调整</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slide" Target="slide9.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16</a:t>
            </a:r>
            <a:r>
              <a:rPr lang="zh-CN" altLang="zh-CN" b="1" dirty="0"/>
              <a:t>课</a:t>
            </a:r>
            <a:r>
              <a:rPr lang="zh-CN" altLang="zh-CN" dirty="0"/>
              <a:t>　</a:t>
            </a:r>
            <a:r>
              <a:rPr lang="zh-CN" altLang="zh-CN" b="1" dirty="0"/>
              <a:t>战后资本主义经济的调整</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战后资本主义经济的调整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1946—1992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法国政府连续实施了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规划经济发展方向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确定总体目标和长远战略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这些计划是指导性的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一些指标对企业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尤其是私有企业没有强制性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主要是为企业决策提供权威的信息和可靠的政策依据。政府采取激励措施来推动计划的实现。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戴高乐总统也曾说过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计划能补偿自由的缺点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而同时又不使它失去优点。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根据材料说明法国政府对经济是如何进行干预的。你认为材料中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某中学历史兴趣小组决定围绕上述材料开展研究性学习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请你为他们拟订一个恰当的题目。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制定经济计划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规划经济发展方向。自由的缺点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自由放任的经济政策不能调整资本主义市场自身的矛盾。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计划与市场在经济运行中的作用。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7610142"/>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第二次世界大战后资本主义的新变化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生产力发展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第三次科技革命的开展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使社会生产力有了很大发展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形成了以知识经济为基础、信息技术为主导的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生产关系调整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国家垄断资本主义发展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福利国家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国家干预深入到分配领域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运用社会保障政策和社会服务开支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保障低收入阶层利益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产业结构的调整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第三产业迅速发展起来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拓展了经济活动领域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改善了资源配置。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8128613"/>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742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美国经济学家保罗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克鲁格曼在《兜售繁荣》一书中认为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在第二次世界大战之后的一代人时间里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美国经济就像是一种魔力经济。在不到</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美国普通工人的实际收入、普通家庭的实际收入、人均消费等所有的经济指标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都翻了一番。但在</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魔力消逝了。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自由放任</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国家干预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科技进步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知识经济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战后主要资本主义国家实行国家对经济的干预政策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使经济有了一定的发展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但是到了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发展缓慢。故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指国家干预。故选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0454740"/>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 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法国政府控制的电子工业、基础化工、有色金属工业、军火工业、航空工业、公用事业的比重分别为</a:t>
            </a:r>
            <a:r>
              <a:rPr lang="en-US" altLang="zh-CN" sz="2200" dirty="0">
                <a:solidFill>
                  <a:srgbClr val="000000"/>
                </a:solidFill>
                <a:latin typeface="Times New Roman" panose="02020603050405020304" pitchFamily="18" charset="0"/>
                <a:cs typeface="Times New Roman" panose="02020603050405020304" pitchFamily="18" charset="0"/>
              </a:rPr>
              <a:t>44%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。从中可以看出战后资本主义经济发展的主要特点是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全面实行国有化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建立国营经济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扩大政府开支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调节社会生产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加强对国民经济的大力干预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开始重视限制私有企业的发展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战后资本主义经济发展的主要特点是加强国家对经济的干预。全面实行国有化、限制私有企业的说法不符合资本主义国家经济发展状况</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戴高乐认为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计划能补偿自由的缺点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而同时又不使它失去优点。对此评价不正确的是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戴高乐看到了传统经济体制的弊端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戴高乐的言论体现了凯恩斯主义的理论内涵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戴高乐主张实行全面的计划经济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戴高乐主张加强对经济发展的规划和指导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资本主义国家干预经济的方式之一是制定经济计划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经济计划只是发展经济的手段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侧重对经济发展的规划与引导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是指导性的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是对市场经济的补充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不是全面的计划经济。故选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3911079"/>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.1981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里根总统在就职演说中强调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在当前的危机之下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政府不能解决我们的问题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政府本身就是问题。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这表明里根将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增加财政赤字、扩大投资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减少税收和政府开支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推行国有企业私有化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逐步提高进口关税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政府本身就是问题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指的是长期奉行国家垄断资本主义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使得财政赤字过高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已经影响到经济的持续稳定发展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里根的做法是适当减少国家对经济的干预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减少税收和政府开支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不是推行国有企业私有化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项说法与史实不符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7144751"/>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4482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英国工党领袖麦克米伦在参加首相竞选时提出的口号是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让每个英国人都成为股东。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该口号所反映的经济发展趋向是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经营权与所有权分离</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资本的社会化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社会救济日益制度化</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分配领域的社会化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让每个英国人都成为股东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首相竞选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可直接得出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资本的社会化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0032695"/>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吃穿好一些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待遇高一些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持有的财产多一些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不会消除奴隶的从属关系和对他们的剥削。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能与马克思这一观点相印证的是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国家垄断资本主义的发展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第三产业的兴起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福利国家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吃穿好一些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待遇高一些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持有的财产多一些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即高福利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从属关系和对他们的剥削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即资本主义国家中工人的政治经济地位没有根本改变。故选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1620434"/>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2433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著名经济学家林德贝克批评说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这种经济患上了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动脉硬化症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对劳动缺乏刺激作用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带来了社会发展的放慢或停滞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。他所批评的是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自给自足的自然经济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自由资本主义经济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社会主义市场经济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高度发达的福利经济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对劳动缺乏刺激作用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带来了社会发展的放慢或停滞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表明福利政策的实施降低了人们的工作积极性</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5545544"/>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39839594"/>
              </p:ext>
            </p:extLst>
          </p:nvPr>
        </p:nvGraphicFramePr>
        <p:xfrm>
          <a:off x="508000" y="1208592"/>
          <a:ext cx="8128000" cy="4833478"/>
        </p:xfrm>
        <a:graphic>
          <a:graphicData uri="http://schemas.openxmlformats.org/presentationml/2006/ole">
            <mc:AlternateContent xmlns:mc="http://schemas.openxmlformats.org/markup-compatibility/2006">
              <mc:Choice xmlns:v="urn:schemas-microsoft-com:vml" Requires="v">
                <p:oleObj spid="_x0000_s1027" name="文档" r:id="rId4" imgW="3990909" imgH="2373340" progId="Word.Document.12">
                  <p:embed/>
                </p:oleObj>
              </mc:Choice>
              <mc:Fallback>
                <p:oleObj name="文档" r:id="rId4" imgW="3990909" imgH="2373340" progId="Word.Document.12">
                  <p:embed/>
                  <p:pic>
                    <p:nvPicPr>
                      <p:cNvPr id="0" name=""/>
                      <p:cNvPicPr/>
                      <p:nvPr/>
                    </p:nvPicPr>
                    <p:blipFill>
                      <a:blip r:embed="rId5"/>
                      <a:stretch>
                        <a:fillRect/>
                      </a:stretch>
                    </p:blipFill>
                    <p:spPr>
                      <a:xfrm>
                        <a:off x="508000" y="1208592"/>
                        <a:ext cx="8128000" cy="483347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5271"/>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最穷的与最富的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在交税之前可以相差</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但是纳完税之后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差距可以缩小到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材料表明北欧国家福利政策的推行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其深远影响是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缩小了社会贫富差距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有利于实现社会公平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保障了家庭最低收入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提供了良好社会服务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最穷的与最富的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在交税之前可以相差</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但是纳完税之后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差距可以缩小到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可知北欧国家福利政策的推行有利于实现社会公平。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5460786"/>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832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美国提出反对过度干预经济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法国开始了私有化浪潮。这表明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凯恩斯主义盛行推动了西方国家经济发展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西方国家陷入石油危机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经济发展艰难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西方国家对逐渐失效的国家干预政策进行调整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西欧国家实力增强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逐渐奉行独立自主的政策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受经济危机等的影响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资本主义国家出现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政府用大规模削减政府开支和紧缩货币来抑制通货膨胀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开始调整国家干预经济政策。故选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9751794"/>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3024"/>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第二次世界大战后美国对一些新兴工业部门、重大科研项目、现代化公共设施等投入大量资金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如美国对发展原子能工业的投资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年共计达</a:t>
            </a:r>
            <a:r>
              <a:rPr lang="en-US" altLang="zh-CN" sz="2200" dirty="0">
                <a:solidFill>
                  <a:srgbClr val="000000"/>
                </a:solidFill>
                <a:latin typeface="Times New Roman" panose="02020603050405020304" pitchFamily="18" charset="0"/>
                <a:cs typeface="Times New Roman" panose="02020603050405020304" pitchFamily="18" charset="0"/>
              </a:rPr>
              <a:t>175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亿美元。美国还通过国家力量扩张国外市场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为了加强国际市场竞争力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政府对一些出口产品实行补贴。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英国艾德礼工党政府为稳定政治和经济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先后实施了</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个国有化法案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把英格兰银行、煤炭工业、国内运输业、电力工业等国有化。至</a:t>
            </a:r>
            <a:r>
              <a:rPr lang="en-US" altLang="zh-CN" sz="2200" dirty="0">
                <a:solidFill>
                  <a:srgbClr val="000000"/>
                </a:solidFill>
                <a:latin typeface="Times New Roman" panose="02020603050405020304" pitchFamily="18" charset="0"/>
                <a:cs typeface="Times New Roman" panose="02020603050405020304" pitchFamily="18" charset="0"/>
              </a:rPr>
              <a:t>1951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国有化工矿企业约占全国总数的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约有</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万人在其中就业。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芝加哥学派的经济学家强调自由市场的重要性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认为政府对经济干预越少越好。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他们的主张被英、美等国用以改造第二次世界大战后的资本主义。英、美等国政府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不断从经济领域撤出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但政府在经济领域中的作用依然重要。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5263423"/>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1324"/>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指出美、英两国为恢复和发展经济各采取了什么策略。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概括指出第二次世界大战结束后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世界资本主义经济恢复和发展的主要经验。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年代西方国家是如何再一次调整发展模式的。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通过政府直接投资的方式拉动国内市场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通过国家财政补贴的方式大力扩张国外市场。英国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实行国有化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建立国营经济。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利用国家政权对经济进行大规模的干预。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国家干预与市场调节相结合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适度减少国家对经济的干预。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3654821"/>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513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1938—1999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年英国政府开支占</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的百分比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09.eps" descr="id:2147490936;FounderCES"/>
          <p:cNvPicPr/>
          <p:nvPr/>
        </p:nvPicPr>
        <p:blipFill>
          <a:blip r:embed="rId4"/>
          <a:stretch>
            <a:fillRect/>
          </a:stretch>
        </p:blipFill>
        <p:spPr>
          <a:xfrm>
            <a:off x="2267744" y="2012259"/>
            <a:ext cx="3816424" cy="1963889"/>
          </a:xfrm>
          <a:prstGeom prst="rect">
            <a:avLst/>
          </a:prstGeom>
        </p:spPr>
      </p:pic>
      <p:sp>
        <p:nvSpPr>
          <p:cNvPr id="4" name="矩形 3"/>
          <p:cNvSpPr>
            <a:spLocks noChangeAspect="1"/>
          </p:cNvSpPr>
          <p:nvPr/>
        </p:nvSpPr>
        <p:spPr>
          <a:xfrm>
            <a:off x="508000" y="4041695"/>
            <a:ext cx="505138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英国社会保障投入构成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百分比</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10.eps" descr="id:2147490943;FounderCES"/>
          <p:cNvPicPr/>
          <p:nvPr/>
        </p:nvPicPr>
        <p:blipFill>
          <a:blip r:embed="rId5"/>
          <a:stretch>
            <a:fillRect/>
          </a:stretch>
        </p:blipFill>
        <p:spPr>
          <a:xfrm>
            <a:off x="2339752" y="4513998"/>
            <a:ext cx="3613502" cy="2011346"/>
          </a:xfrm>
          <a:prstGeom prst="rect">
            <a:avLst/>
          </a:prstGeom>
        </p:spPr>
      </p:pic>
    </p:spTree>
    <p:extLst>
      <p:ext uri="{BB962C8B-B14F-4D97-AF65-F5344CB8AC3E}">
        <p14:creationId xmlns:p14="http://schemas.microsoft.com/office/powerpoint/2010/main" val="3905521636"/>
      </p:ext>
    </p:extLst>
  </p:cSld>
  <p:clrMapOvr>
    <a:masterClrMapping/>
  </p:clrMapOvr>
  <mc:AlternateContent xmlns:mc="http://schemas.openxmlformats.org/markup-compatibility/2006" xmlns:p14="http://schemas.microsoft.com/office/powerpoint/2010/main">
    <mc:Choice Requires="p14">
      <p:transition spd="slow" p14:dur="1300">
        <p:pull dir="lu"/>
      </p:transition>
    </mc:Choice>
    <mc:Fallback xmlns="">
      <p:transition spd="slow">
        <p:pull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(1)1938—1999</a:t>
            </a:r>
            <a:r>
              <a:rPr lang="zh-CN" altLang="zh-CN" sz="2200" dirty="0">
                <a:solidFill>
                  <a:srgbClr val="000000"/>
                </a:solidFill>
                <a:latin typeface="Times New Roman" panose="02020603050405020304" pitchFamily="18" charset="0"/>
                <a:cs typeface="Times New Roman" panose="02020603050405020304" pitchFamily="18" charset="0"/>
              </a:rPr>
              <a:t>年英国政府开支占</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cs typeface="Times New Roman" panose="02020603050405020304" pitchFamily="18" charset="0"/>
              </a:rPr>
              <a:t>的百分比变化趋势是什么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发生这种变化的原因何在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英国社会保障投入构成中最主要的部分是什么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由此可以看出西方福利制度的什么性质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战后资本主义经济调整的主要特点是什么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这种调整和改革对战后资本主义经济产生了什么影响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9315307"/>
      </p:ext>
    </p:extLst>
  </p:cSld>
  <p:clrMapOvr>
    <a:masterClrMapping/>
  </p:clrMapOvr>
  <mc:AlternateContent xmlns:mc="http://schemas.openxmlformats.org/markup-compatibility/2006" xmlns:p14="http://schemas.microsoft.com/office/powerpoint/2010/main">
    <mc:Choice Requires="p14">
      <p:transition spd="slow" p14:dur="1300">
        <p:pull dir="u"/>
      </p:transition>
    </mc:Choice>
    <mc:Fallback xmlns="">
      <p:transition spd="slow">
        <p:pull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(1)1938—1973</a:t>
            </a:r>
            <a:r>
              <a:rPr lang="zh-CN" altLang="zh-CN" sz="2200" dirty="0">
                <a:solidFill>
                  <a:srgbClr val="000000"/>
                </a:solidFill>
                <a:latin typeface="Times New Roman" panose="02020603050405020304" pitchFamily="18" charset="0"/>
                <a:cs typeface="Times New Roman" panose="02020603050405020304" pitchFamily="18" charset="0"/>
              </a:rPr>
              <a:t>年呈逐年上升趋势。原因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与战后英国政府对经济的干预有关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而扩大政府开支是国家干预经济的重要手段。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1973—1999</a:t>
            </a:r>
            <a:r>
              <a:rPr lang="zh-CN" altLang="zh-CN" sz="2200" dirty="0">
                <a:solidFill>
                  <a:srgbClr val="000000"/>
                </a:solidFill>
                <a:latin typeface="Times New Roman" panose="02020603050405020304" pitchFamily="18" charset="0"/>
                <a:cs typeface="Times New Roman" panose="02020603050405020304" pitchFamily="18" charset="0"/>
              </a:rPr>
              <a:t>年略有下降。原因</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英国等发达资本主义国家出现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滞胀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开始调整政策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减少了国家对经济的干预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政府的开支也有所削减。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政府补贴。性质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福利制度是国家进行国民收入再分配的一种形式。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国家对经济的干预。影响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经过调整和改革</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世纪五六十年代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发达国家进入了经济高速增长的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8209228"/>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348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一、国家对经济的大力干预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发达国家吸取</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大危机</a:t>
            </a:r>
            <a:r>
              <a:rPr lang="zh-CN" altLang="zh-CN" sz="2200" dirty="0">
                <a:solidFill>
                  <a:srgbClr val="000000"/>
                </a:solidFill>
                <a:latin typeface="Times New Roman" panose="02020603050405020304" pitchFamily="18" charset="0"/>
                <a:cs typeface="Times New Roman" panose="02020603050405020304" pitchFamily="18" charset="0"/>
              </a:rPr>
              <a:t>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凯恩斯</a:t>
            </a:r>
            <a:r>
              <a:rPr lang="zh-CN" altLang="zh-CN" sz="2200" dirty="0">
                <a:solidFill>
                  <a:srgbClr val="000000"/>
                </a:solidFill>
                <a:latin typeface="Times New Roman" panose="02020603050405020304" pitchFamily="18" charset="0"/>
                <a:cs typeface="Times New Roman" panose="02020603050405020304" pitchFamily="18" charset="0"/>
              </a:rPr>
              <a:t>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建立国营企业。发达国家把铁路、电力等基础工业收归国有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同时兴办原子能、宇航等工业企业。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制定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指导经济发展。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经济计划只是发展经济的手段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侧重对经济发展的规划与引导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是指导性的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是对市场经济的补充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计划经济是一种经济体制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是指令性的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完全排斥市场经济。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采取扩大政府开支、政府直接采购以及利用税收等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财政政策</a:t>
            </a:r>
            <a:r>
              <a:rPr lang="zh-CN" altLang="zh-CN" sz="2200" dirty="0">
                <a:solidFill>
                  <a:srgbClr val="000000"/>
                </a:solidFill>
                <a:latin typeface="Times New Roman" panose="02020603050405020304" pitchFamily="18" charset="0"/>
                <a:cs typeface="Times New Roman" panose="02020603050405020304" pitchFamily="18" charset="0"/>
              </a:rPr>
              <a:t>调节社会生产。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536998" y="199923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71147" y="240097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69239" y="3178186"/>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48457" y="400758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42103" y="558475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一定程度上避免了私人资本生产的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盲目性</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国有企业普遍存在着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经营不善</a:t>
            </a:r>
            <a:r>
              <a:rPr lang="zh-CN" altLang="zh-CN" sz="2200" dirty="0">
                <a:solidFill>
                  <a:srgbClr val="000000"/>
                </a:solidFill>
                <a:latin typeface="Times New Roman" panose="02020603050405020304" pitchFamily="18" charset="0"/>
                <a:cs typeface="Times New Roman" panose="02020603050405020304" pitchFamily="18" charset="0"/>
              </a:rPr>
              <a:t>、效益低下的弊端。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74—75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各发达国家对经济的干预有何不同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英国、联邦德国等欧洲国家采用国有化措施和福利国家制度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法国、日本注重经济发展的计划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美国实行混合市场经济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国家采购所占比重高。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63039" y="236966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3750" y="27705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5494079"/>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经营者革命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人民资本主义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股份公司</a:t>
            </a:r>
            <a:r>
              <a:rPr lang="zh-CN" altLang="zh-CN" sz="2200" dirty="0">
                <a:solidFill>
                  <a:srgbClr val="000000"/>
                </a:solidFill>
                <a:latin typeface="Times New Roman" panose="02020603050405020304" pitchFamily="18" charset="0"/>
                <a:cs typeface="Times New Roman" panose="02020603050405020304" pitchFamily="18" charset="0"/>
              </a:rPr>
              <a:t>成为发达国家经济的主体。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股票呈现出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分散化</a:t>
            </a:r>
            <a:r>
              <a:rPr lang="zh-CN" altLang="zh-CN" sz="2200" dirty="0">
                <a:solidFill>
                  <a:srgbClr val="000000"/>
                </a:solidFill>
                <a:latin typeface="Times New Roman" panose="02020603050405020304" pitchFamily="18" charset="0"/>
                <a:cs typeface="Times New Roman" panose="02020603050405020304" pitchFamily="18" charset="0"/>
              </a:rPr>
              <a:t>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企业普通职工也拥有股票。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股票分散化起到了缓和社会矛盾和大量吸收资金的作用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资本社会化</a:t>
            </a:r>
            <a:r>
              <a:rPr lang="zh-CN" altLang="zh-CN" sz="2200" dirty="0">
                <a:solidFill>
                  <a:srgbClr val="000000"/>
                </a:solidFill>
                <a:latin typeface="Times New Roman" panose="02020603050405020304" pitchFamily="18" charset="0"/>
                <a:cs typeface="Times New Roman" panose="02020603050405020304" pitchFamily="18" charset="0"/>
              </a:rPr>
              <a:t>的趋向。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是否意味着人民成为资本家了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不等于资本家放弃了所有股票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企业的决定权仍掌握在少数资本家手中。这只是为了适应生产力的发展而对资本主义生产关系进行的一些必要的调整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改变不了资本主义私人占有制的性质。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835696" y="22360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45412" y="263778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59720" y="344026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经营者革命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企业生产科技含量的增加和生产过程的日益复杂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要求企业经营者具备很高的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管理才能</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专业技术</a:t>
            </a:r>
            <a:r>
              <a:rPr lang="zh-CN" altLang="zh-CN" sz="2200" dirty="0">
                <a:solidFill>
                  <a:srgbClr val="000000"/>
                </a:solidFill>
                <a:latin typeface="Times New Roman" panose="02020603050405020304" pitchFamily="18" charset="0"/>
                <a:cs typeface="Times New Roman" panose="02020603050405020304" pitchFamily="18" charset="0"/>
              </a:rPr>
              <a:t>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所有者</a:t>
            </a:r>
            <a:r>
              <a:rPr lang="zh-CN" altLang="zh-CN" sz="2200" dirty="0">
                <a:solidFill>
                  <a:srgbClr val="000000"/>
                </a:solidFill>
                <a:latin typeface="Times New Roman" panose="02020603050405020304" pitchFamily="18" charset="0"/>
                <a:cs typeface="Times New Roman" panose="02020603050405020304" pitchFamily="18" charset="0"/>
              </a:rPr>
              <a:t>退出了经营第一线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而由专门的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管理人员</a:t>
            </a:r>
            <a:r>
              <a:rPr lang="zh-CN" altLang="zh-CN" sz="2200" dirty="0">
                <a:solidFill>
                  <a:srgbClr val="000000"/>
                </a:solidFill>
                <a:latin typeface="Times New Roman" panose="02020603050405020304" pitchFamily="18" charset="0"/>
                <a:cs typeface="Times New Roman" panose="02020603050405020304" pitchFamily="18" charset="0"/>
              </a:rPr>
              <a:t>和科技人员从事经营。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提高了企业的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经营管理</a:t>
            </a:r>
            <a:r>
              <a:rPr lang="zh-CN" altLang="zh-CN" sz="2200" dirty="0">
                <a:solidFill>
                  <a:srgbClr val="000000"/>
                </a:solidFill>
                <a:latin typeface="Times New Roman" panose="02020603050405020304" pitchFamily="18" charset="0"/>
                <a:cs typeface="Times New Roman" panose="02020603050405020304" pitchFamily="18" charset="0"/>
              </a:rPr>
              <a:t>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经营管理人员成为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新中间阶层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的重要组成部分。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99090" y="294124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1597" y="297099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98743" y="337777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37873" y="3377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5061" y="418039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12228" y="418039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0778"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2299731"/>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49587"/>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三、福利国家的出现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一些发达国家建立起比较完善的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社会福利</a:t>
            </a:r>
            <a:r>
              <a:rPr lang="zh-CN" altLang="zh-CN" sz="2200" dirty="0">
                <a:solidFill>
                  <a:srgbClr val="000000"/>
                </a:solidFill>
                <a:latin typeface="Times New Roman" panose="02020603050405020304" pitchFamily="18" charset="0"/>
                <a:cs typeface="Times New Roman" panose="02020603050405020304" pitchFamily="18" charset="0"/>
              </a:rPr>
              <a:t>制度。福利主要包括医疗保险、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失业</a:t>
            </a:r>
            <a:r>
              <a:rPr lang="zh-CN" altLang="zh-CN" sz="2200" dirty="0">
                <a:solidFill>
                  <a:srgbClr val="000000"/>
                </a:solidFill>
                <a:latin typeface="Times New Roman" panose="02020603050405020304" pitchFamily="18" charset="0"/>
                <a:cs typeface="Times New Roman" panose="02020603050405020304" pitchFamily="18" charset="0"/>
              </a:rPr>
              <a:t>保险、工伤保险和养老保险等。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覆盖面广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低收入</a:t>
            </a:r>
            <a:r>
              <a:rPr lang="zh-CN" altLang="zh-CN" sz="2200" dirty="0">
                <a:solidFill>
                  <a:srgbClr val="000000"/>
                </a:solidFill>
                <a:latin typeface="Times New Roman" panose="02020603050405020304" pitchFamily="18" charset="0"/>
                <a:cs typeface="Times New Roman" panose="02020603050405020304" pitchFamily="18" charset="0"/>
              </a:rPr>
              <a:t>阶层受惠多。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反映了分配领域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社会化</a:t>
            </a:r>
            <a:r>
              <a:rPr lang="zh-CN" altLang="zh-CN" sz="2200" dirty="0">
                <a:solidFill>
                  <a:srgbClr val="000000"/>
                </a:solidFill>
                <a:latin typeface="Times New Roman" panose="02020603050405020304" pitchFamily="18" charset="0"/>
                <a:cs typeface="Times New Roman" panose="02020603050405020304" pitchFamily="18" charset="0"/>
              </a:rPr>
              <a:t>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低收入阶层</a:t>
            </a:r>
            <a:r>
              <a:rPr lang="zh-CN" altLang="zh-CN" sz="2200" dirty="0">
                <a:solidFill>
                  <a:srgbClr val="000000"/>
                </a:solidFill>
                <a:latin typeface="Times New Roman" panose="02020603050405020304" pitchFamily="18" charset="0"/>
                <a:cs typeface="Times New Roman" panose="02020603050405020304" pitchFamily="18" charset="0"/>
              </a:rPr>
              <a:t>的生活得到基本保障。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使一些国家财政支出扩大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财政赤字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降低了人们的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工作积极性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774364" y="282263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90103" y="322336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0767" y="402584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8836" y="482832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96438" y="523439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911258" y="563094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88411" y="603095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0706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44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岁男子提尔里</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年来从未工作过一天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他一直靠一项名为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特别互助救济金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的福利补贴维持生活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除了每月要交房屋贷款之外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其余所有开销都由政府买单。请结合图文信息对这一政策予以评价。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08.eps" descr="id:2147490879;FounderCES"/>
          <p:cNvPicPr/>
          <p:nvPr/>
        </p:nvPicPr>
        <p:blipFill>
          <a:blip r:embed="rId6"/>
          <a:stretch>
            <a:fillRect/>
          </a:stretch>
        </p:blipFill>
        <p:spPr>
          <a:xfrm>
            <a:off x="2987824" y="2760146"/>
            <a:ext cx="2088232" cy="2820876"/>
          </a:xfrm>
          <a:prstGeom prst="rect">
            <a:avLst/>
          </a:prstGeom>
        </p:spPr>
      </p:pic>
      <p:sp>
        <p:nvSpPr>
          <p:cNvPr id="9" name="矩形 8"/>
          <p:cNvSpPr>
            <a:spLocks noChangeAspect="1"/>
          </p:cNvSpPr>
          <p:nvPr/>
        </p:nvSpPr>
        <p:spPr>
          <a:xfrm>
            <a:off x="508000" y="554110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提高了人民的生活水平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对保持社会的长期稳定起到了积极作用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导致巨额公共开支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国家不堪重负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社会成员劳动积极性下降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国家生产和国民收入增长缓慢。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0522947"/>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312472" cy="374871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四、战后资本主义调整的影响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世纪五六十年代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发达国家进入了经济高速增长的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避免了发生大的经济波动。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消极方面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发达国家出现经济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滞胀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减少国家对经济的干预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出售部分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国有企业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削减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社会福利</a:t>
            </a:r>
            <a:r>
              <a:rPr lang="zh-CN" altLang="zh-CN" sz="2200" dirty="0">
                <a:solidFill>
                  <a:srgbClr val="000000"/>
                </a:solidFill>
                <a:latin typeface="Times New Roman" panose="02020603050405020304" pitchFamily="18" charset="0"/>
                <a:cs typeface="Times New Roman" panose="02020603050405020304" pitchFamily="18" charset="0"/>
              </a:rPr>
              <a:t>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凯恩斯主义失去了在经济学中的主流地位。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215514" y="2529245"/>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3266" y="376912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810961" y="41698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65163" y="41698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0242244"/>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365</TotalTime>
  <Words>1943</Words>
  <Application>Microsoft Office PowerPoint</Application>
  <PresentationFormat>全屏显示(4:3)</PresentationFormat>
  <Paragraphs>199</Paragraphs>
  <Slides>26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第16课　战后资本主义经济的调整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96</cp:revision>
  <dcterms:created xsi:type="dcterms:W3CDTF">2014-04-23T05:53:17Z</dcterms:created>
  <dcterms:modified xsi:type="dcterms:W3CDTF">2017-08-03T03:23:56Z</dcterms:modified>
</cp:coreProperties>
</file>