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372" r:id="rId2"/>
    <p:sldId id="264" r:id="rId3"/>
    <p:sldId id="265" r:id="rId4"/>
    <p:sldId id="373" r:id="rId5"/>
    <p:sldId id="374" r:id="rId6"/>
    <p:sldId id="375" r:id="rId7"/>
    <p:sldId id="376" r:id="rId8"/>
    <p:sldId id="275" r:id="rId9"/>
    <p:sldId id="377" r:id="rId10"/>
    <p:sldId id="378" r:id="rId11"/>
    <p:sldId id="379" r:id="rId12"/>
    <p:sldId id="380" r:id="rId1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43" autoAdjust="0"/>
    <p:restoredTop sz="95488" autoAdjust="0"/>
  </p:normalViewPr>
  <p:slideViewPr>
    <p:cSldViewPr showGuides="1">
      <p:cViewPr varScale="1">
        <p:scale>
          <a:sx n="92" d="100"/>
          <a:sy n="92" d="100"/>
        </p:scale>
        <p:origin x="978" y="84"/>
      </p:cViewPr>
      <p:guideLst>
        <p:guide orient="horz" pos="754"/>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2017-08-03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8.xm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6" name="组合 5"/>
          <p:cNvGrpSpPr/>
          <p:nvPr userDrawn="1"/>
        </p:nvGrpSpPr>
        <p:grpSpPr>
          <a:xfrm>
            <a:off x="5168612" y="1"/>
            <a:ext cx="1440160" cy="836712"/>
            <a:chOff x="5428356" y="1"/>
            <a:chExt cx="1274316" cy="836712"/>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274316" cy="836712"/>
            </a:xfrm>
            <a:prstGeom prst="rect">
              <a:avLst/>
            </a:prstGeom>
          </p:spPr>
        </p:pic>
        <p:sp>
          <p:nvSpPr>
            <p:cNvPr id="8" name="TextBox 37">
              <a:hlinkClick r:id="rId3" action="ppaction://hlinksldjump"/>
            </p:cNvPr>
            <p:cNvSpPr txBox="1"/>
            <p:nvPr userDrawn="1"/>
          </p:nvSpPr>
          <p:spPr>
            <a:xfrm>
              <a:off x="5500551" y="118147"/>
              <a:ext cx="1010972" cy="523220"/>
            </a:xfrm>
            <a:prstGeom prst="rect">
              <a:avLst/>
            </a:prstGeom>
            <a:noFill/>
          </p:spPr>
          <p:txBody>
            <a:bodyPr wrap="square" rtlCol="0">
              <a:spAutoFit/>
            </a:bodyPr>
            <a:lstStyle/>
            <a:p>
              <a:pPr algn="ctr"/>
              <a:r>
                <a:rPr lang="zh-CN" altLang="en-US" sz="1400" dirty="0" smtClean="0">
                  <a:solidFill>
                    <a:schemeClr val="bg1"/>
                  </a:solidFill>
                  <a:latin typeface="黑体" panose="02010600030101010101" pitchFamily="2" charset="-122"/>
                  <a:ea typeface="黑体" panose="02010600030101010101" pitchFamily="2" charset="-122"/>
                </a:rPr>
                <a:t>知识网络</a:t>
              </a:r>
              <a:endParaRPr lang="en-US" altLang="zh-CN" sz="1400" dirty="0" smtClean="0">
                <a:solidFill>
                  <a:schemeClr val="bg1"/>
                </a:solidFill>
                <a:latin typeface="黑体" panose="02010600030101010101" pitchFamily="2" charset="-122"/>
                <a:ea typeface="黑体" panose="02010600030101010101" pitchFamily="2" charset="-122"/>
              </a:endParaRPr>
            </a:p>
            <a:p>
              <a:pPr algn="ctr"/>
              <a:r>
                <a:rPr lang="zh-CN" altLang="en-US" sz="1400" dirty="0" smtClean="0">
                  <a:solidFill>
                    <a:schemeClr val="bg1"/>
                  </a:solidFill>
                  <a:latin typeface="黑体" panose="02010600030101010101" pitchFamily="2" charset="-122"/>
                  <a:ea typeface="黑体" panose="02010600030101010101" pitchFamily="2" charset="-122"/>
                </a:rPr>
                <a:t>系统构建</a:t>
              </a:r>
              <a:endParaRPr lang="en-US" altLang="zh-CN" sz="1400" dirty="0" smtClean="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down)">
                                      <p:cBhvr>
                                        <p:cTn id="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6516218" y="1"/>
            <a:ext cx="1440160" cy="836712"/>
            <a:chOff x="5428356" y="1"/>
            <a:chExt cx="1274316"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274316" cy="836712"/>
            </a:xfrm>
            <a:prstGeom prst="rect">
              <a:avLst/>
            </a:prstGeom>
          </p:spPr>
        </p:pic>
        <p:sp>
          <p:nvSpPr>
            <p:cNvPr id="38" name="TextBox 37">
              <a:hlinkClick r:id="rId3" action="ppaction://hlinksldjump"/>
            </p:cNvPr>
            <p:cNvSpPr txBox="1"/>
            <p:nvPr userDrawn="1"/>
          </p:nvSpPr>
          <p:spPr>
            <a:xfrm>
              <a:off x="5500551" y="118147"/>
              <a:ext cx="1010972" cy="523220"/>
            </a:xfrm>
            <a:prstGeom prst="rect">
              <a:avLst/>
            </a:prstGeom>
            <a:noFill/>
          </p:spPr>
          <p:txBody>
            <a:bodyPr wrap="square" rtlCol="0">
              <a:spAutoFit/>
            </a:bodyPr>
            <a:lstStyle/>
            <a:p>
              <a:pPr algn="ctr"/>
              <a:r>
                <a:rPr lang="zh-CN" altLang="en-US" sz="1400" dirty="0" smtClean="0">
                  <a:solidFill>
                    <a:schemeClr val="bg1"/>
                  </a:solidFill>
                  <a:latin typeface="黑体" panose="02010600030101010101" pitchFamily="2" charset="-122"/>
                  <a:ea typeface="黑体" panose="02010600030101010101" pitchFamily="2" charset="-122"/>
                </a:rPr>
                <a:t>核心观点</a:t>
              </a:r>
              <a:endParaRPr lang="en-US" altLang="zh-CN" sz="1400" dirty="0" smtClean="0">
                <a:solidFill>
                  <a:schemeClr val="bg1"/>
                </a:solidFill>
                <a:latin typeface="黑体" panose="02010600030101010101" pitchFamily="2" charset="-122"/>
                <a:ea typeface="黑体" panose="02010600030101010101" pitchFamily="2" charset="-122"/>
              </a:endParaRPr>
            </a:p>
            <a:p>
              <a:pPr algn="ctr"/>
              <a:r>
                <a:rPr lang="zh-CN" altLang="en-US" sz="1400" dirty="0" smtClean="0">
                  <a:solidFill>
                    <a:schemeClr val="bg1"/>
                  </a:solidFill>
                  <a:latin typeface="黑体" panose="02010600030101010101" pitchFamily="2" charset="-122"/>
                  <a:ea typeface="黑体" panose="02010600030101010101" pitchFamily="2" charset="-122"/>
                </a:rPr>
                <a:t>归纳整合</a:t>
              </a:r>
              <a:endParaRPr lang="en-US" altLang="zh-CN" sz="1400" dirty="0" smtClean="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down)">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5" name="组合 4"/>
          <p:cNvGrpSpPr/>
          <p:nvPr userDrawn="1"/>
        </p:nvGrpSpPr>
        <p:grpSpPr>
          <a:xfrm>
            <a:off x="7842074" y="-4216"/>
            <a:ext cx="1431084" cy="851494"/>
            <a:chOff x="6525292" y="-4216"/>
            <a:chExt cx="1431084" cy="851494"/>
          </a:xfrm>
        </p:grpSpPr>
        <p:pic>
          <p:nvPicPr>
            <p:cNvPr id="44" name="图片 4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sp>
          <p:nvSpPr>
            <p:cNvPr id="43" name="TextBox 42">
              <a:hlinkClick r:id="rId3" action="ppaction://hlinksldjump"/>
            </p:cNvPr>
            <p:cNvSpPr txBox="1"/>
            <p:nvPr userDrawn="1"/>
          </p:nvSpPr>
          <p:spPr>
            <a:xfrm>
              <a:off x="6725380" y="126906"/>
              <a:ext cx="902811" cy="523220"/>
            </a:xfrm>
            <a:prstGeom prst="rect">
              <a:avLst/>
            </a:prstGeom>
            <a:noFill/>
          </p:spPr>
          <p:txBody>
            <a:bodyPr wrap="none" rtlCol="0">
              <a:spAutoFit/>
            </a:bodyPr>
            <a:lstStyle/>
            <a:p>
              <a:pPr algn="ctr"/>
              <a:r>
                <a:rPr lang="zh-CN" altLang="en-US" sz="1400" dirty="0" smtClean="0">
                  <a:solidFill>
                    <a:schemeClr val="bg1"/>
                  </a:solidFill>
                  <a:latin typeface="黑体" panose="02010600030101010101" pitchFamily="2" charset="-122"/>
                  <a:ea typeface="黑体" panose="02010600030101010101" pitchFamily="2" charset="-122"/>
                </a:rPr>
                <a:t>试题回放</a:t>
              </a:r>
              <a:endParaRPr lang="en-US" altLang="zh-CN" sz="1400" dirty="0" smtClean="0">
                <a:solidFill>
                  <a:schemeClr val="bg1"/>
                </a:solidFill>
                <a:latin typeface="黑体" panose="02010600030101010101" pitchFamily="2" charset="-122"/>
                <a:ea typeface="黑体" panose="02010600030101010101" pitchFamily="2" charset="-122"/>
              </a:endParaRPr>
            </a:p>
            <a:p>
              <a:pPr algn="ctr"/>
              <a:r>
                <a:rPr lang="zh-CN" altLang="en-US" sz="1400" dirty="0" smtClean="0">
                  <a:solidFill>
                    <a:schemeClr val="bg1"/>
                  </a:solidFill>
                  <a:latin typeface="黑体" panose="02010600030101010101" pitchFamily="2" charset="-122"/>
                  <a:ea typeface="黑体" panose="02010600030101010101" pitchFamily="2" charset="-122"/>
                </a:rPr>
                <a:t>话题归纳</a:t>
              </a: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down)">
                                      <p:cBhvr>
                                        <p:cTn id="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746192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8.xml"/><Relationship Id="rId5" Type="http://schemas.openxmlformats.org/officeDocument/2006/relationships/slideLayout" Target="../slideLayouts/slideLayout5.xml"/><Relationship Id="rId10" Type="http://schemas.openxmlformats.org/officeDocument/2006/relationships/slide" Target="../slides/slide3.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834338"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2" y="169738"/>
            <a:ext cx="372464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dirty="0" smtClean="0"/>
              <a:t>单  元  整  合</a:t>
            </a:r>
            <a:endParaRPr lang="zh-CN" altLang="zh-CN" sz="1600" b="0" kern="1200" dirty="0" smtClean="0">
              <a:solidFill>
                <a:schemeClr val="tx1"/>
              </a:solidFill>
              <a:effectLst/>
              <a:latin typeface="黑体" panose="02010600030101010101" pitchFamily="2" charset="-122"/>
              <a:ea typeface="黑体" panose="02010600030101010101" pitchFamily="2" charset="-122"/>
              <a:cs typeface="+mj-cs"/>
            </a:endParaRPr>
          </a:p>
        </p:txBody>
      </p:sp>
      <p:sp>
        <p:nvSpPr>
          <p:cNvPr id="15" name="TextBox 35">
            <a:hlinkClick r:id="rId10" action="ppaction://hlinksldjump"/>
          </p:cNvPr>
          <p:cNvSpPr txBox="1"/>
          <p:nvPr userDrawn="1"/>
        </p:nvSpPr>
        <p:spPr>
          <a:xfrm>
            <a:off x="6642503" y="116632"/>
            <a:ext cx="1112069" cy="523220"/>
          </a:xfrm>
          <a:prstGeom prst="rect">
            <a:avLst/>
          </a:prstGeom>
          <a:noFill/>
        </p:spPr>
        <p:txBody>
          <a:bodyPr wrap="square" rtlCol="0">
            <a:spAutoFit/>
          </a:bodyPr>
          <a:lstStyle/>
          <a:p>
            <a:pPr algn="ctr"/>
            <a:r>
              <a:rPr lang="zh-CN" altLang="en-US" sz="1400" dirty="0" smtClean="0">
                <a:solidFill>
                  <a:srgbClr val="333333"/>
                </a:solidFill>
                <a:latin typeface="黑体" panose="02010600030101010101" pitchFamily="2" charset="-122"/>
                <a:ea typeface="黑体" panose="02010600030101010101" pitchFamily="2" charset="-122"/>
              </a:rPr>
              <a:t>核心观点</a:t>
            </a:r>
            <a:endParaRPr lang="en-US" altLang="zh-CN" sz="1400" dirty="0" smtClean="0">
              <a:solidFill>
                <a:srgbClr val="333333"/>
              </a:solidFill>
              <a:latin typeface="黑体" panose="02010600030101010101" pitchFamily="2" charset="-122"/>
              <a:ea typeface="黑体" panose="02010600030101010101" pitchFamily="2" charset="-122"/>
            </a:endParaRPr>
          </a:p>
          <a:p>
            <a:pPr algn="ctr"/>
            <a:r>
              <a:rPr lang="zh-CN" altLang="en-US" sz="1400" dirty="0" smtClean="0">
                <a:solidFill>
                  <a:srgbClr val="333333"/>
                </a:solidFill>
                <a:latin typeface="黑体" panose="02010600030101010101" pitchFamily="2" charset="-122"/>
                <a:ea typeface="黑体" panose="02010600030101010101" pitchFamily="2" charset="-122"/>
              </a:rPr>
              <a:t>归纳整合</a:t>
            </a:r>
            <a:endParaRPr lang="en-US" altLang="zh-CN" sz="1400" dirty="0" smtClean="0">
              <a:solidFill>
                <a:srgbClr val="333333"/>
              </a:solidFill>
              <a:latin typeface="黑体" panose="02010600030101010101" pitchFamily="2" charset="-122"/>
              <a:ea typeface="黑体" panose="02010600030101010101" pitchFamily="2" charset="-122"/>
            </a:endParaRPr>
          </a:p>
        </p:txBody>
      </p:sp>
      <p:sp>
        <p:nvSpPr>
          <p:cNvPr id="24" name="TextBox 41">
            <a:hlinkClick r:id="rId11" action="ppaction://hlinksldjump"/>
          </p:cNvPr>
          <p:cNvSpPr txBox="1"/>
          <p:nvPr userDrawn="1"/>
        </p:nvSpPr>
        <p:spPr>
          <a:xfrm>
            <a:off x="8050228" y="115863"/>
            <a:ext cx="902811" cy="523220"/>
          </a:xfrm>
          <a:prstGeom prst="rect">
            <a:avLst/>
          </a:prstGeom>
          <a:noFill/>
        </p:spPr>
        <p:txBody>
          <a:bodyPr wrap="none" rtlCol="0">
            <a:spAutoFit/>
          </a:bodyPr>
          <a:lstStyle/>
          <a:p>
            <a:pPr algn="ctr"/>
            <a:r>
              <a:rPr lang="zh-CN" altLang="en-US" sz="1400" dirty="0" smtClean="0">
                <a:solidFill>
                  <a:srgbClr val="333333"/>
                </a:solidFill>
                <a:latin typeface="黑体" panose="02010600030101010101" pitchFamily="2" charset="-122"/>
                <a:ea typeface="黑体" panose="02010600030101010101" pitchFamily="2" charset="-122"/>
              </a:rPr>
              <a:t>试题回放</a:t>
            </a:r>
            <a:endParaRPr lang="en-US" altLang="zh-CN" sz="1400" dirty="0" smtClean="0">
              <a:solidFill>
                <a:srgbClr val="333333"/>
              </a:solidFill>
              <a:latin typeface="黑体" panose="02010600030101010101" pitchFamily="2" charset="-122"/>
              <a:ea typeface="黑体" panose="02010600030101010101" pitchFamily="2" charset="-122"/>
            </a:endParaRPr>
          </a:p>
          <a:p>
            <a:pPr algn="ctr"/>
            <a:r>
              <a:rPr lang="zh-CN" altLang="en-US" sz="1400" dirty="0" smtClean="0">
                <a:solidFill>
                  <a:srgbClr val="333333"/>
                </a:solidFill>
                <a:latin typeface="黑体" panose="02010600030101010101" pitchFamily="2" charset="-122"/>
                <a:ea typeface="黑体" panose="02010600030101010101" pitchFamily="2" charset="-122"/>
              </a:rPr>
              <a:t>话题归纳</a:t>
            </a:r>
            <a:endParaRPr lang="en-US" altLang="zh-CN" sz="1400" dirty="0" smtClean="0">
              <a:solidFill>
                <a:srgbClr val="333333"/>
              </a:solidFill>
              <a:latin typeface="黑体" panose="02010600030101010101" pitchFamily="2" charset="-122"/>
              <a:ea typeface="黑体" panose="02010600030101010101" pitchFamily="2" charset="-122"/>
            </a:endParaRPr>
          </a:p>
        </p:txBody>
      </p:sp>
      <p:sp>
        <p:nvSpPr>
          <p:cNvPr id="16" name="TextBox 35">
            <a:hlinkClick r:id="rId12" action="ppaction://hlinksldjump"/>
          </p:cNvPr>
          <p:cNvSpPr txBox="1"/>
          <p:nvPr userDrawn="1"/>
        </p:nvSpPr>
        <p:spPr>
          <a:xfrm>
            <a:off x="5291043" y="115863"/>
            <a:ext cx="1112069" cy="523220"/>
          </a:xfrm>
          <a:prstGeom prst="rect">
            <a:avLst/>
          </a:prstGeom>
          <a:noFill/>
        </p:spPr>
        <p:txBody>
          <a:bodyPr wrap="square" rtlCol="0">
            <a:spAutoFit/>
          </a:bodyPr>
          <a:lstStyle/>
          <a:p>
            <a:pPr algn="ctr"/>
            <a:r>
              <a:rPr lang="zh-CN" altLang="en-US" sz="1400" dirty="0" smtClean="0">
                <a:solidFill>
                  <a:srgbClr val="333333"/>
                </a:solidFill>
                <a:latin typeface="黑体" panose="02010600030101010101" pitchFamily="2" charset="-122"/>
                <a:ea typeface="黑体" panose="02010600030101010101" pitchFamily="2" charset="-122"/>
              </a:rPr>
              <a:t>知识网络</a:t>
            </a:r>
            <a:endParaRPr lang="en-US" altLang="zh-CN" sz="1400" dirty="0" smtClean="0">
              <a:solidFill>
                <a:srgbClr val="333333"/>
              </a:solidFill>
              <a:latin typeface="黑体" panose="02010600030101010101" pitchFamily="2" charset="-122"/>
              <a:ea typeface="黑体" panose="02010600030101010101" pitchFamily="2" charset="-122"/>
            </a:endParaRPr>
          </a:p>
          <a:p>
            <a:pPr algn="ctr"/>
            <a:r>
              <a:rPr lang="zh-CN" altLang="en-US" sz="1400" dirty="0" smtClean="0">
                <a:solidFill>
                  <a:srgbClr val="333333"/>
                </a:solidFill>
                <a:latin typeface="黑体" panose="02010600030101010101" pitchFamily="2" charset="-122"/>
                <a:ea typeface="黑体" panose="02010600030101010101" pitchFamily="2" charset="-122"/>
              </a:rPr>
              <a:t>系统构建</a:t>
            </a:r>
            <a:endParaRPr lang="en-US" altLang="zh-CN" sz="1400" dirty="0" smtClean="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image" Target="../media/image7.emf"/></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Word___2.docx"/><Relationship Id="rId2" Type="http://schemas.openxmlformats.org/officeDocument/2006/relationships/slideLayout" Target="../slideLayouts/slideLayout5.xml"/><Relationship Id="rId1" Type="http://schemas.openxmlformats.org/officeDocument/2006/relationships/vmlDrawing" Target="../drawings/vmlDrawing2.vml"/><Relationship Id="rId4" Type="http://schemas.openxmlformats.org/officeDocument/2006/relationships/image" Target="../media/image8.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  元  整  合</a:t>
            </a:r>
            <a:endParaRPr lang="zh-CN" altLang="zh-CN" dirty="0"/>
          </a:p>
        </p:txBody>
      </p:sp>
    </p:spTree>
    <p:extLst>
      <p:ext uri="{BB962C8B-B14F-4D97-AF65-F5344CB8AC3E}">
        <p14:creationId xmlns:p14="http://schemas.microsoft.com/office/powerpoint/2010/main" val="852171397"/>
      </p:ext>
    </p:extLst>
  </p:cSld>
  <p:clrMapOvr>
    <a:masterClrMapping/>
  </p:clrMapOvr>
  <p:transition spd="slow">
    <p:spli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700808"/>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本题考查经济体制改革。从表格信息看</a:t>
            </a:r>
            <a:r>
              <a:rPr lang="en-US" altLang="zh-CN" sz="2200" dirty="0">
                <a:solidFill>
                  <a:srgbClr val="000000"/>
                </a:solidFill>
                <a:latin typeface="Times New Roman" panose="02020603050405020304" pitchFamily="18" charset="0"/>
                <a:cs typeface="Times New Roman" panose="02020603050405020304" pitchFamily="18" charset="0"/>
              </a:rPr>
              <a:t>,1959—1987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年零售网点数量较少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总体增长较慢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1994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年零售网点数量急剧增加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之所以会出现这种情况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a:t>
            </a:r>
            <a:r>
              <a:rPr lang="en-US" altLang="zh-CN" sz="2200" dirty="0">
                <a:solidFill>
                  <a:srgbClr val="000000"/>
                </a:solidFill>
                <a:latin typeface="Times New Roman" panose="02020603050405020304" pitchFamily="18" charset="0"/>
                <a:cs typeface="Times New Roman" panose="02020603050405020304" pitchFamily="18" charset="0"/>
              </a:rPr>
              <a:t>1992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年确立了建立社会主义市场经济体制的改革目标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带来了中国经济的飞速发展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1956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年社会主义改造基本完成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与题干中时间不符</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第一个五年计划于</a:t>
            </a:r>
            <a:r>
              <a:rPr lang="en-US" altLang="zh-CN" sz="2200" dirty="0">
                <a:solidFill>
                  <a:srgbClr val="000000"/>
                </a:solidFill>
                <a:latin typeface="Times New Roman" panose="02020603050405020304" pitchFamily="18" charset="0"/>
                <a:cs typeface="Times New Roman" panose="02020603050405020304" pitchFamily="18" charset="0"/>
              </a:rPr>
              <a:t>1957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年底完成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与题干时间不符</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中国加入世界贸易组织是在</a:t>
            </a:r>
            <a:r>
              <a:rPr lang="en-US" altLang="zh-CN" sz="2200" dirty="0">
                <a:solidFill>
                  <a:srgbClr val="000000"/>
                </a:solidFill>
                <a:latin typeface="Times New Roman" panose="02020603050405020304" pitchFamily="18" charset="0"/>
                <a:cs typeface="Times New Roman" panose="02020603050405020304" pitchFamily="18" charset="0"/>
              </a:rPr>
              <a:t>2001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06641609"/>
      </p:ext>
    </p:extLst>
  </p:cSld>
  <p:clrMapOvr>
    <a:masterClrMapping/>
  </p:clrMapOvr>
  <mc:AlternateContent xmlns:mc="http://schemas.openxmlformats.org/markup-compatibility/2006">
    <mc:Choice xmlns:p14="http://schemas.microsoft.com/office/powerpoint/2010/main" Requires="p14">
      <p:transition spd="slow" p14:dur="1300">
        <p:fade thruBlk="1"/>
      </p:transition>
    </mc:Choice>
    <mc:Fallback>
      <p:transition spd="slow">
        <p:fade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江苏单科</a:t>
            </a:r>
            <a:r>
              <a:rPr lang="en-US" altLang="zh-CN" sz="2200" dirty="0">
                <a:solidFill>
                  <a:srgbClr val="000000"/>
                </a:solidFill>
                <a:latin typeface="Times New Roman" panose="02020603050405020304" pitchFamily="18" charset="0"/>
                <a:cs typeface="Times New Roman" panose="02020603050405020304" pitchFamily="18" charset="0"/>
              </a:rPr>
              <a:t>)1981</a:t>
            </a:r>
            <a:r>
              <a:rPr lang="zh-CN" altLang="zh-CN" sz="2200" dirty="0">
                <a:solidFill>
                  <a:srgbClr val="000000"/>
                </a:solidFill>
                <a:latin typeface="Times New Roman" panose="02020603050405020304" pitchFamily="18" charset="0"/>
                <a:cs typeface="Times New Roman" panose="02020603050405020304" pitchFamily="18" charset="0"/>
              </a:rPr>
              <a:t>年底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经过调查研究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国家相关部门认为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扩大出口创汇存在三大问题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一是外贸垄断体制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二是产品质量低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三是出口亏损。为解决这些问题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他们提出了若干建议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其中包括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对国营企业进行股份制改革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扩大外贸企业的经营自主权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争取早日加入世界贸易组织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在广东等省市设立经济特区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本题考查我国的经济体制改革。</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经济体制改革主要是给予企业较大的自主权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项正确。股份制改革开始于</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年代末</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年代初</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项错误。世界贸易组织于</a:t>
            </a:r>
            <a:r>
              <a:rPr lang="en-US" altLang="zh-CN" sz="2200" dirty="0">
                <a:solidFill>
                  <a:srgbClr val="000000"/>
                </a:solidFill>
                <a:latin typeface="Times New Roman" panose="02020603050405020304" pitchFamily="18" charset="0"/>
                <a:cs typeface="Times New Roman" panose="02020603050405020304" pitchFamily="18" charset="0"/>
              </a:rPr>
              <a:t>1995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年成立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项错误。在广东设立经济特区是在</a:t>
            </a:r>
            <a:r>
              <a:rPr lang="en-US" altLang="zh-CN" sz="2200" dirty="0">
                <a:solidFill>
                  <a:srgbClr val="000000"/>
                </a:solidFill>
                <a:latin typeface="Times New Roman" panose="02020603050405020304" pitchFamily="18" charset="0"/>
                <a:cs typeface="Times New Roman" panose="02020603050405020304" pitchFamily="18" charset="0"/>
              </a:rPr>
              <a:t>1980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0355420"/>
      </p:ext>
    </p:extLst>
  </p:cSld>
  <p:clrMapOvr>
    <a:masterClrMapping/>
  </p:clrMapOvr>
  <mc:AlternateContent xmlns:mc="http://schemas.openxmlformats.org/markup-compatibility/2006">
    <mc:Choice xmlns:p14="http://schemas.microsoft.com/office/powerpoint/2010/main" Requires="p14">
      <p:transition spd="slow" p14:dur="1300">
        <p:wipe dir="d"/>
      </p:transition>
    </mc:Choice>
    <mc:Fallback>
      <p:transition spd="slow">
        <p:wipe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348880"/>
            <a:ext cx="8128000" cy="208480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话题归纳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就高考来看</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cs typeface="Times New Roman" panose="02020603050405020304" pitchFamily="18" charset="0"/>
              </a:rPr>
              <a:t>年代至</a:t>
            </a:r>
            <a:r>
              <a:rPr lang="en-US" altLang="zh-CN" sz="2200" dirty="0">
                <a:solidFill>
                  <a:srgbClr val="000000"/>
                </a:solidFill>
                <a:latin typeface="Times New Roman" panose="02020603050405020304" pitchFamily="18" charset="0"/>
                <a:cs typeface="Times New Roman" panose="02020603050405020304" pitchFamily="18" charset="0"/>
              </a:rPr>
              <a:t>70</a:t>
            </a:r>
            <a:r>
              <a:rPr lang="zh-CN" altLang="zh-CN" sz="2200" dirty="0">
                <a:solidFill>
                  <a:srgbClr val="000000"/>
                </a:solidFill>
                <a:latin typeface="Times New Roman" panose="02020603050405020304" pitchFamily="18" charset="0"/>
                <a:cs typeface="Times New Roman" panose="02020603050405020304" pitchFamily="18" charset="0"/>
              </a:rPr>
              <a:t>年代探索社会主义建设道路的实践是本单元的命题重点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尤其关注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计划与计划经济体制。可以适当补充计划经济、统购统销等相关知识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新时期的经济建设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偶有涉及但难度不大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建议不要深挖教材。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80565008"/>
      </p:ext>
    </p:extLst>
  </p:cSld>
  <p:clrMapOvr>
    <a:masterClrMapping/>
  </p:clrMapOvr>
  <mc:AlternateContent xmlns:mc="http://schemas.openxmlformats.org/markup-compatibility/2006">
    <mc:Choice xmlns:p14="http://schemas.microsoft.com/office/powerpoint/2010/main" Requires="p14">
      <p:transition spd="slow" p14:dur="1300">
        <p:cover dir="r"/>
      </p:transition>
    </mc:Choice>
    <mc:Fallback>
      <p:transition spd="slow">
        <p:cover dir="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L33.eps" descr="id:2147491878;FounderCES"/>
          <p:cNvPicPr/>
          <p:nvPr/>
        </p:nvPicPr>
        <p:blipFill>
          <a:blip r:embed="rId2"/>
          <a:stretch>
            <a:fillRect/>
          </a:stretch>
        </p:blipFill>
        <p:spPr>
          <a:xfrm>
            <a:off x="179512" y="1834433"/>
            <a:ext cx="8784976" cy="2892933"/>
          </a:xfrm>
          <a:prstGeom prst="rect">
            <a:avLst/>
          </a:prstGeom>
        </p:spPr>
      </p:pic>
    </p:spTree>
    <p:extLst>
      <p:ext uri="{BB962C8B-B14F-4D97-AF65-F5344CB8AC3E}">
        <p14:creationId xmlns:p14="http://schemas.microsoft.com/office/powerpoint/2010/main" val="2602319192"/>
      </p:ext>
    </p:extLst>
  </p:cSld>
  <p:clrMapOvr>
    <a:masterClrMapping/>
  </p:clrMapOvr>
  <p:transition spd="slow">
    <p:zoom dir="in"/>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737932"/>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新中国成立以来我国经济建设曲折发展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改革开放后取得辉煌的成就。经济体制从计划经济体制逐步向社会主义市场经济体制过渡。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一、新中国成立后工业经济体制的三次重大转变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新中国成立初到</a:t>
            </a:r>
            <a:r>
              <a:rPr lang="en-US" altLang="zh-CN" sz="2200" dirty="0">
                <a:solidFill>
                  <a:srgbClr val="000000"/>
                </a:solidFill>
                <a:latin typeface="Times New Roman" panose="02020603050405020304" pitchFamily="18" charset="0"/>
                <a:cs typeface="Times New Roman" panose="02020603050405020304" pitchFamily="18" charset="0"/>
              </a:rPr>
              <a:t>1956</a:t>
            </a:r>
            <a:r>
              <a:rPr lang="zh-CN" altLang="zh-CN" sz="2200" dirty="0">
                <a:solidFill>
                  <a:srgbClr val="000000"/>
                </a:solidFill>
                <a:latin typeface="Times New Roman" panose="02020603050405020304" pitchFamily="18" charset="0"/>
                <a:cs typeface="Times New Roman" panose="02020603050405020304" pitchFamily="18" charset="0"/>
              </a:rPr>
              <a:t>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向高度集中、统一管理的计划经济体制转变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照搬苏联模式。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中国共产党缺乏经济建设的经验。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主观上追求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一大二公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急于完成工业化。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核心内容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实行和强化计划经济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废除生产资料私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有制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建立社会主义公有制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片面追求工业发展的高速度。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这种体制在新中国成立初期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对于恢复国民经济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开展工业化建设曾起过积极的作用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取得了一定的成效。但它超越了历史发展阶段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其严重的弊端使企业失去了活力。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412776"/>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党的十一届三中全会后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从单一的公有制经济变为以公有制经济为主体的多种经济成分并存的经济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从计划经济转变为以计划经济为主、市场调节为辅的经济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党中央总结了新中国成立以来工业建设正反两方面的经验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特别是吸取了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文化大革命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的教训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并借鉴了外国经验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决定实行经济体制改革、对外开放的政策。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核心内容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发展多种所有制经济体制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调整产业结构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改变企业管理方式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实行政企分开等。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增强了企业活力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解放了生产力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工业得到发展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成就举世瞩目。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10830217"/>
      </p:ext>
    </p:extLst>
  </p:cSld>
  <p:clrMapOvr>
    <a:masterClrMapping/>
  </p:clrMapOvr>
  <mc:AlternateContent xmlns:mc="http://schemas.openxmlformats.org/markup-compatibility/2006">
    <mc:Choice xmlns:p14="http://schemas.microsoft.com/office/powerpoint/2010/main" Requires="p14">
      <p:transition spd="slow" p14:dur="2000">
        <p:blinds dir="vert"/>
      </p:transition>
    </mc:Choice>
    <mc:Fallback>
      <p:transition spd="slow">
        <p:blinds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132856"/>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cs typeface="Times New Roman" panose="02020603050405020304" pitchFamily="18" charset="0"/>
              </a:rPr>
              <a:t>年代以来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向社会主义市场经济体制转变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由粗放式经营向集约式经营转变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党中央在认识国情和总结社会主义建设经验、教训的基础上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决定加快经济体制改革。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核心内容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把企业推向市场。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这次调整将有利于进一步解放和发展生产力。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71301012"/>
      </p:ext>
    </p:extLst>
  </p:cSld>
  <p:clrMapOvr>
    <a:masterClrMapping/>
  </p:clrMapOvr>
  <mc:AlternateContent xmlns:mc="http://schemas.openxmlformats.org/markup-compatibility/2006">
    <mc:Choice xmlns:p14="http://schemas.microsoft.com/office/powerpoint/2010/main" Requires="p14">
      <p:transition spd="slow" p14:dur="2000">
        <p:wipe dir="d"/>
      </p:transition>
    </mc:Choice>
    <mc:Fallback>
      <p:transition spd="slow">
        <p:wipe dir="d"/>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857494"/>
            <a:ext cx="8128000" cy="498598"/>
          </a:xfrm>
          <a:prstGeom prst="rect">
            <a:avLst/>
          </a:prstGeom>
        </p:spPr>
        <p:txBody>
          <a:bodyPr>
            <a:spAutoFit/>
          </a:bodyPr>
          <a:lstStyle/>
          <a:p>
            <a:pPr>
              <a:lnSpc>
                <a:spcPct val="120000"/>
              </a:lnSpc>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二、新中国成立后农村生产关系的四次重要</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调整</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4" name="对象 3"/>
          <p:cNvGraphicFramePr>
            <a:graphicFrameLocks noChangeAspect="1"/>
          </p:cNvGraphicFramePr>
          <p:nvPr>
            <p:extLst>
              <p:ext uri="{D42A27DB-BD31-4B8C-83A1-F6EECF244321}">
                <p14:modId xmlns:p14="http://schemas.microsoft.com/office/powerpoint/2010/main" val="73210182"/>
              </p:ext>
            </p:extLst>
          </p:nvPr>
        </p:nvGraphicFramePr>
        <p:xfrm>
          <a:off x="508000" y="1362640"/>
          <a:ext cx="8128000" cy="5430683"/>
        </p:xfrm>
        <a:graphic>
          <a:graphicData uri="http://schemas.openxmlformats.org/presentationml/2006/ole">
            <mc:AlternateContent xmlns:mc="http://schemas.openxmlformats.org/markup-compatibility/2006">
              <mc:Choice xmlns:v="urn:schemas-microsoft-com:vml" Requires="v">
                <p:oleObj spid="_x0000_s1026" name="文档" r:id="rId3" imgW="3937759" imgH="2630656" progId="Word.Document.12">
                  <p:embed/>
                </p:oleObj>
              </mc:Choice>
              <mc:Fallback>
                <p:oleObj name="文档" r:id="rId3" imgW="3937759" imgH="2630656" progId="Word.Document.12">
                  <p:embed/>
                  <p:pic>
                    <p:nvPicPr>
                      <p:cNvPr id="0" name=""/>
                      <p:cNvPicPr/>
                      <p:nvPr/>
                    </p:nvPicPr>
                    <p:blipFill>
                      <a:blip r:embed="rId4"/>
                      <a:stretch>
                        <a:fillRect/>
                      </a:stretch>
                    </p:blipFill>
                    <p:spPr>
                      <a:xfrm>
                        <a:off x="508000" y="1362640"/>
                        <a:ext cx="8128000" cy="5430683"/>
                      </a:xfrm>
                      <a:prstGeom prst="rect">
                        <a:avLst/>
                      </a:prstGeom>
                    </p:spPr>
                  </p:pic>
                </p:oleObj>
              </mc:Fallback>
            </mc:AlternateContent>
          </a:graphicData>
        </a:graphic>
      </p:graphicFrame>
    </p:spTree>
    <p:extLst>
      <p:ext uri="{BB962C8B-B14F-4D97-AF65-F5344CB8AC3E}">
        <p14:creationId xmlns:p14="http://schemas.microsoft.com/office/powerpoint/2010/main" val="43105888"/>
      </p:ext>
    </p:extLst>
  </p:cSld>
  <p:clrMapOvr>
    <a:masterClrMapping/>
  </p:clrMapOvr>
  <mc:AlternateContent xmlns:mc="http://schemas.openxmlformats.org/markup-compatibility/2006">
    <mc:Choice xmlns:p14="http://schemas.microsoft.com/office/powerpoint/2010/main" Requires="p14">
      <p:transition spd="slow" p14:dur="2000">
        <p:checker dir="vert"/>
      </p:transition>
    </mc:Choice>
    <mc:Fallback>
      <p:transition spd="slow">
        <p:checker dir="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07136426"/>
              </p:ext>
            </p:extLst>
          </p:nvPr>
        </p:nvGraphicFramePr>
        <p:xfrm>
          <a:off x="508000" y="2276872"/>
          <a:ext cx="8128000" cy="2525873"/>
        </p:xfrm>
        <a:graphic>
          <a:graphicData uri="http://schemas.openxmlformats.org/presentationml/2006/ole">
            <mc:AlternateContent xmlns:mc="http://schemas.openxmlformats.org/markup-compatibility/2006">
              <mc:Choice xmlns:v="urn:schemas-microsoft-com:vml" Requires="v">
                <p:oleObj spid="_x0000_s2050" name="文档" r:id="rId3" imgW="3938478" imgH="1224046" progId="Word.Document.12">
                  <p:embed/>
                </p:oleObj>
              </mc:Choice>
              <mc:Fallback>
                <p:oleObj name="文档" r:id="rId3" imgW="3938478" imgH="1224046" progId="Word.Document.12">
                  <p:embed/>
                  <p:pic>
                    <p:nvPicPr>
                      <p:cNvPr id="0" name=""/>
                      <p:cNvPicPr/>
                      <p:nvPr/>
                    </p:nvPicPr>
                    <p:blipFill>
                      <a:blip r:embed="rId4"/>
                      <a:stretch>
                        <a:fillRect/>
                      </a:stretch>
                    </p:blipFill>
                    <p:spPr>
                      <a:xfrm>
                        <a:off x="508000" y="2276872"/>
                        <a:ext cx="8128000" cy="2525873"/>
                      </a:xfrm>
                      <a:prstGeom prst="rect">
                        <a:avLst/>
                      </a:prstGeom>
                    </p:spPr>
                  </p:pic>
                </p:oleObj>
              </mc:Fallback>
            </mc:AlternateContent>
          </a:graphicData>
        </a:graphic>
      </p:graphicFrame>
    </p:spTree>
    <p:extLst>
      <p:ext uri="{BB962C8B-B14F-4D97-AF65-F5344CB8AC3E}">
        <p14:creationId xmlns:p14="http://schemas.microsoft.com/office/powerpoint/2010/main" val="2845517299"/>
      </p:ext>
    </p:extLst>
  </p:cSld>
  <p:clrMapOvr>
    <a:masterClrMapping/>
  </p:clrMapOvr>
  <mc:AlternateContent xmlns:mc="http://schemas.openxmlformats.org/markup-compatibility/2006">
    <mc:Choice xmlns:p14="http://schemas.microsoft.com/office/powerpoint/2010/main" Requires="p14">
      <p:transition spd="slow" p14:dur="2000">
        <p:zoom/>
      </p:transition>
    </mc:Choice>
    <mc:Fallback>
      <p:transition spd="slow">
        <p:zo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740639"/>
            <a:ext cx="8128000" cy="618630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试题回放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cs typeface="宋体" panose="02010600030101010101" pitchFamily="2" charset="-122"/>
              </a:rPr>
              <a:t>Ⅰ</a:t>
            </a:r>
            <a:r>
              <a:rPr lang="en-US" altLang="zh-CN" sz="2200" dirty="0">
                <a:solidFill>
                  <a:srgbClr val="000000"/>
                </a:solidFill>
                <a:latin typeface="Times New Roman" panose="02020603050405020304" pitchFamily="18" charset="0"/>
                <a:cs typeface="Times New Roman" panose="02020603050405020304" pitchFamily="18" charset="0"/>
              </a:rPr>
              <a:t>)1990</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一份提交中央的报告说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理论上的凯恩斯主义和实践中的罗斯福新政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实际上是把计划用作国家干预的一种手段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从那时候起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计划与市场相结合成为世界经济体制优化的普遍趋势。据此可知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该报告的主旨是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肯定国家干预经济的发展</a:t>
            </a:r>
            <a:r>
              <a:rPr lang="zh-CN" altLang="zh-CN" sz="2200" dirty="0" smtClean="0">
                <a:solidFill>
                  <a:srgbClr val="000000"/>
                </a:solidFill>
                <a:latin typeface="Times New Roman" panose="02020603050405020304" pitchFamily="18" charset="0"/>
                <a:cs typeface="Times New Roman" panose="02020603050405020304" pitchFamily="18" charset="0"/>
              </a:rPr>
              <a:t>模式</a:t>
            </a:r>
            <a:r>
              <a:rPr lang="en-US" altLang="zh-CN" sz="2200" dirty="0" smtClean="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阐明融入经济全球化的必要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主张摆脱传统经济模式的</a:t>
            </a:r>
            <a:r>
              <a:rPr lang="zh-CN" altLang="zh-CN" sz="2200" dirty="0" smtClean="0">
                <a:solidFill>
                  <a:srgbClr val="000000"/>
                </a:solidFill>
                <a:latin typeface="Times New Roman" panose="02020603050405020304" pitchFamily="18" charset="0"/>
                <a:cs typeface="Times New Roman" panose="02020603050405020304" pitchFamily="18" charset="0"/>
              </a:rPr>
              <a:t>束缚</a:t>
            </a:r>
            <a:r>
              <a:rPr lang="en-US" altLang="zh-CN" sz="2200" dirty="0" smtClean="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剖析西方经济体制的实质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本题考查我国经济体制改革。题干材料肯定了计划与市场相结合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并结合</a:t>
            </a:r>
            <a:r>
              <a:rPr lang="en-US" altLang="zh-CN" sz="2200" dirty="0">
                <a:solidFill>
                  <a:srgbClr val="000000"/>
                </a:solidFill>
                <a:latin typeface="Times New Roman" panose="02020603050405020304" pitchFamily="18" charset="0"/>
                <a:cs typeface="Times New Roman" panose="02020603050405020304" pitchFamily="18" charset="0"/>
              </a:rPr>
              <a:t>1990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年的时代特征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经济体制改革逐步深化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必然要摆脱传统的计划经济体制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项正确。题干材料包含计划与市场两层信息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而国家干预经济只涉及计划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项具有片面性。题干材料没有反映经济全球化的信息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项。剖析西方经济体制的目的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在于说明中国经济体制改革的必要性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项不是报告的主旨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mc:Choice xmlns:p14="http://schemas.microsoft.com/office/powerpoint/2010/main" Requires="p14">
      <p:transition spd="slow" p14:dur="13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08000" y="836712"/>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北京文综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据下图判断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下列选项正确的是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北京市百货零售网点数量统计示意图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工商业社会主义改造导致服务网点锐减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第一个五年计划推动了北京服务业发展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经济体制改革极大激发了北京市场活力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加入世贸组织使北京商品供应更加多样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17YBJL02.eps" descr="id:2147491914;FounderCES"/>
          <p:cNvPicPr/>
          <p:nvPr/>
        </p:nvPicPr>
        <p:blipFill>
          <a:blip r:embed="rId2"/>
          <a:stretch>
            <a:fillRect/>
          </a:stretch>
        </p:blipFill>
        <p:spPr>
          <a:xfrm>
            <a:off x="1691680" y="1715522"/>
            <a:ext cx="6048672" cy="3146744"/>
          </a:xfrm>
          <a:prstGeom prst="rect">
            <a:avLst/>
          </a:prstGeom>
        </p:spPr>
      </p:pic>
    </p:spTree>
    <p:extLst>
      <p:ext uri="{BB962C8B-B14F-4D97-AF65-F5344CB8AC3E}">
        <p14:creationId xmlns:p14="http://schemas.microsoft.com/office/powerpoint/2010/main" val="4247713691"/>
      </p:ext>
    </p:extLst>
  </p:cSld>
  <p:clrMapOvr>
    <a:masterClrMapping/>
  </p:clrMapOvr>
  <mc:AlternateContent xmlns:mc="http://schemas.openxmlformats.org/markup-compatibility/2006">
    <mc:Choice xmlns:p14="http://schemas.microsoft.com/office/powerpoint/2010/main" Requires="p14">
      <p:transition spd="slow" p14:dur="1300">
        <p:split dir="in"/>
      </p:transition>
    </mc:Choice>
    <mc:Fallback>
      <p:transition spd="slow">
        <p:split dir="in"/>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339</TotalTime>
  <Words>704</Words>
  <Application>Microsoft Office PowerPoint</Application>
  <PresentationFormat>全屏显示(4:3)</PresentationFormat>
  <Paragraphs>51</Paragraphs>
  <Slides>12</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12</vt:i4>
      </vt:variant>
    </vt:vector>
  </HeadingPairs>
  <TitlesOfParts>
    <vt:vector size="24" baseType="lpstr">
      <vt:lpstr>NEU-BZ-S92</vt:lpstr>
      <vt:lpstr>方正书宋_GBK</vt:lpstr>
      <vt:lpstr>方正宋黑_GBK</vt:lpstr>
      <vt:lpstr>黑体</vt:lpstr>
      <vt:lpstr>楷体</vt:lpstr>
      <vt:lpstr>宋体</vt:lpstr>
      <vt:lpstr>微软雅黑</vt:lpstr>
      <vt:lpstr>Arial</vt:lpstr>
      <vt:lpstr>Calibri</vt:lpstr>
      <vt:lpstr>Times New Roman</vt:lpstr>
      <vt:lpstr>测控设计模板14新</vt:lpstr>
      <vt:lpstr>Microsoft Word 文档</vt:lpstr>
      <vt:lpstr>单  元  整  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dbc</cp:lastModifiedBy>
  <cp:revision>92</cp:revision>
  <dcterms:created xsi:type="dcterms:W3CDTF">2014-04-23T05:53:17Z</dcterms:created>
  <dcterms:modified xsi:type="dcterms:W3CDTF">2017-08-03T01:37:22Z</dcterms:modified>
</cp:coreProperties>
</file>