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372" r:id="rId2"/>
    <p:sldId id="264" r:id="rId3"/>
    <p:sldId id="265" r:id="rId4"/>
    <p:sldId id="373" r:id="rId5"/>
    <p:sldId id="374" r:id="rId6"/>
    <p:sldId id="375" r:id="rId7"/>
    <p:sldId id="376" r:id="rId8"/>
    <p:sldId id="275" r:id="rId9"/>
    <p:sldId id="377" r:id="rId10"/>
    <p:sldId id="378" r:id="rId11"/>
    <p:sldId id="379" r:id="rId12"/>
    <p:sldId id="380" r:id="rId13"/>
    <p:sldId id="381" r:id="rId14"/>
    <p:sldId id="382" r:id="rId15"/>
    <p:sldId id="383" r:id="rId16"/>
    <p:sldId id="384"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2017-08-02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6" name="组合 5"/>
          <p:cNvGrpSpPr/>
          <p:nvPr userDrawn="1"/>
        </p:nvGrpSpPr>
        <p:grpSpPr>
          <a:xfrm>
            <a:off x="5168612" y="1"/>
            <a:ext cx="1440160" cy="836712"/>
            <a:chOff x="5428356" y="1"/>
            <a:chExt cx="1274316" cy="836712"/>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知识网络</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系统构建</a:t>
              </a:r>
              <a:endParaRPr lang="en-US" altLang="zh-CN" sz="1400" dirty="0" smtClean="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核心观点</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归纳整合</a:t>
              </a:r>
              <a:endParaRPr lang="en-US" altLang="zh-CN" sz="1400" dirty="0" smtClean="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80"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试题回放</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话题归纳</a:t>
              </a: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8.xml"/><Relationship Id="rId5" Type="http://schemas.openxmlformats.org/officeDocument/2006/relationships/slideLayout" Target="../slideLayouts/slideLayout5.xml"/><Relationship Id="rId10"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83433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72464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  元  整  合</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5" name="TextBox 35">
            <a:hlinkClick r:id="rId10"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核心观点</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归纳整合</a:t>
            </a:r>
            <a:endParaRPr lang="en-US" altLang="zh-CN" sz="1400" dirty="0" smtClean="0">
              <a:solidFill>
                <a:srgbClr val="333333"/>
              </a:solidFill>
              <a:latin typeface="黑体" panose="02010600030101010101" pitchFamily="2" charset="-122"/>
              <a:ea typeface="黑体" panose="02010600030101010101" pitchFamily="2" charset="-122"/>
            </a:endParaRPr>
          </a:p>
        </p:txBody>
      </p:sp>
      <p:sp>
        <p:nvSpPr>
          <p:cNvPr id="24" name="TextBox 41">
            <a:hlinkClick r:id="rId11" action="ppaction://hlinksldjump"/>
          </p:cNvPr>
          <p:cNvSpPr txBox="1"/>
          <p:nvPr userDrawn="1"/>
        </p:nvSpPr>
        <p:spPr>
          <a:xfrm>
            <a:off x="8050228"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试题回放</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话题归纳</a:t>
            </a:r>
            <a:endParaRPr lang="en-US" altLang="zh-CN" sz="1400" dirty="0" smtClean="0">
              <a:solidFill>
                <a:srgbClr val="333333"/>
              </a:solidFill>
              <a:latin typeface="黑体" panose="02010600030101010101" pitchFamily="2" charset="-122"/>
              <a:ea typeface="黑体" panose="02010600030101010101" pitchFamily="2" charset="-122"/>
            </a:endParaRPr>
          </a:p>
        </p:txBody>
      </p:sp>
      <p:sp>
        <p:nvSpPr>
          <p:cNvPr id="16" name="TextBox 35">
            <a:hlinkClick r:id="rId12" action="ppaction://hlinksldjump"/>
          </p:cNvPr>
          <p:cNvSpPr txBox="1"/>
          <p:nvPr userDrawn="1"/>
        </p:nvSpPr>
        <p:spPr>
          <a:xfrm>
            <a:off x="5291043" y="115863"/>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知识网络</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系统构建</a:t>
            </a:r>
            <a:endParaRPr lang="en-US" altLang="zh-CN" sz="1400" dirty="0" smtClean="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  元  整  合</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727541"/>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开平煤矿正式投产时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土煤在国内从一个通商口岸装船到另一个通商口岸卸货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须缴纳出口税和复进口税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每吨税金达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两以上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比洋煤进口税多</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余倍。李鸿章奏准开平所产之煤出口税每吨减为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钱。这一举措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增强了洋务派兴办矿业的信心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加强了对开平煤矿的管理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摆脱了列强对煤矿业的控制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保证了煤矿业稳健发展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本题考查洋务运动。题干材料反映了李鸿章奏准开平所产之煤出口税每吨减为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这有利于减轻开平煤矿的负担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有利于增强洋务派兴办矿业的信心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项正确。题干材料反映的是煤炭的流通销售环节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与煤矿管理无关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项。题干材料没有涉及列强对煤矿业的控制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项。李鸿章利用政府特权操纵煤炭出口税的做法造成不正当竞争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不利于煤矿业的发展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6302893"/>
      </p:ext>
    </p:extLst>
  </p:cSld>
  <p:clrMapOvr>
    <a:masterClrMapping/>
  </p:clrMapOvr>
  <mc:AlternateContent xmlns:mc="http://schemas.openxmlformats.org/markup-compatibility/2006">
    <mc:Choice xmlns:p14="http://schemas.microsoft.com/office/powerpoint/2010/main" Requires="p14">
      <p:transition spd="slow" p14:dur="13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90239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)1879</a:t>
            </a:r>
            <a:r>
              <a:rPr lang="zh-CN" altLang="zh-CN" sz="2200" dirty="0">
                <a:solidFill>
                  <a:srgbClr val="000000"/>
                </a:solidFill>
                <a:latin typeface="Times New Roman" panose="02020603050405020304" pitchFamily="18" charset="0"/>
                <a:cs typeface="Times New Roman" panose="02020603050405020304" pitchFamily="18" charset="0"/>
              </a:rPr>
              <a:t>年以前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福州船政局所造之船均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派拨各省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并不索取原价分文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此后造船所用材料费由用船一方拨付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协造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方式生产。这种变化反映了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军用工业由官办转为商办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协造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意在缓解经费压力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军工产品市场化趋势明显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近代轮船制造业走出困境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本题考查洋务运动。从材料信息看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福州船政局所造之船由免费供各省使用到由使用方付费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这种变化表明原来的方式使造船方经费压力大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意在缓解经费压力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项。洋务运动时期的军用工业没有转为商办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也不可能面向市场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由题干材料无法得出近代轮船制造业走出困境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4760247"/>
      </p:ext>
    </p:extLst>
  </p:cSld>
  <p:clrMapOvr>
    <a:masterClrMapping/>
  </p:clrMapOvr>
  <mc:AlternateContent xmlns:mc="http://schemas.openxmlformats.org/markup-compatibility/2006">
    <mc:Choice xmlns:p14="http://schemas.microsoft.com/office/powerpoint/2010/main" Requires="p14">
      <p:transition spd="slow" p14:dur="13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35383"/>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cs typeface="宋体" panose="02010600030101010101" pitchFamily="2" charset="-122"/>
              </a:rPr>
              <a:t>Ⅲ</a:t>
            </a:r>
            <a:r>
              <a:rPr lang="en-US" altLang="zh-CN" sz="2200" dirty="0">
                <a:solidFill>
                  <a:srgbClr val="000000"/>
                </a:solidFill>
                <a:latin typeface="Times New Roman" panose="02020603050405020304" pitchFamily="18" charset="0"/>
                <a:cs typeface="Times New Roman" panose="02020603050405020304" pitchFamily="18" charset="0"/>
              </a:rPr>
              <a:t>)1897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中国创行西法已数十年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皆属皮毛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空言无补。至今两年来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忽大为变动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如邮政、银行、铁路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直见施行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今天津亦有小轮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风气之开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人力诚难阻隔也。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产生上述变化的主要原因是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维新变法运动迅速兴起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政府大力扶持官督商办企业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列强对华资本输出减少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政府放宽了兴办实业的限制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本题考查近代中国经济结构的变动。</a:t>
            </a:r>
            <a:r>
              <a:rPr lang="en-US" altLang="zh-CN" sz="2200" dirty="0">
                <a:solidFill>
                  <a:srgbClr val="000000"/>
                </a:solidFill>
                <a:latin typeface="Times New Roman" panose="02020603050405020304" pitchFamily="18" charset="0"/>
                <a:cs typeface="Times New Roman" panose="02020603050405020304" pitchFamily="18" charset="0"/>
              </a:rPr>
              <a:t>1895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年《马关条约》签订以后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清政府放宽了对民间设厂的限制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大大促进了近代中国经济结构的变动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项正确。维新变法运动发生在</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项错误。材料中所说的企业并不一定是官督商办性质的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列强加强了对中国的资本输出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6783296"/>
      </p:ext>
    </p:extLst>
  </p:cSld>
  <p:clrMapOvr>
    <a:masterClrMapping/>
  </p:clrMapOvr>
  <mc:AlternateContent xmlns:mc="http://schemas.openxmlformats.org/markup-compatibility/2006">
    <mc:Choice xmlns:p14="http://schemas.microsoft.com/office/powerpoint/2010/main" Requires="p14">
      <p:transition spd="slow" p14:dur="13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772816"/>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)1904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湖南、四川、江苏、广东、福建等长江流域与东南沿海</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个省份留日学生共计</a:t>
            </a:r>
            <a:r>
              <a:rPr lang="en-US" altLang="zh-CN" sz="2200" dirty="0">
                <a:solidFill>
                  <a:srgbClr val="000000"/>
                </a:solidFill>
                <a:latin typeface="Times New Roman" panose="02020603050405020304" pitchFamily="18" charset="0"/>
                <a:cs typeface="Times New Roman" panose="02020603050405020304" pitchFamily="18" charset="0"/>
              </a:rPr>
              <a:t>1 883</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占全国留日学生总数的</a:t>
            </a:r>
            <a:r>
              <a:rPr lang="en-US" altLang="zh-CN" sz="2200" dirty="0">
                <a:solidFill>
                  <a:srgbClr val="000000"/>
                </a:solidFill>
                <a:latin typeface="Times New Roman" panose="02020603050405020304" pitchFamily="18" charset="0"/>
                <a:cs typeface="Times New Roman" panose="02020603050405020304" pitchFamily="18" charset="0"/>
              </a:rPr>
              <a:t>78%,</a:t>
            </a:r>
            <a:r>
              <a:rPr lang="zh-CN" altLang="zh-CN" sz="2200" dirty="0">
                <a:solidFill>
                  <a:srgbClr val="000000"/>
                </a:solidFill>
                <a:latin typeface="Times New Roman" panose="02020603050405020304" pitchFamily="18" charset="0"/>
                <a:cs typeface="Times New Roman" panose="02020603050405020304" pitchFamily="18" charset="0"/>
              </a:rPr>
              <a:t>直隶亦有</a:t>
            </a:r>
            <a:r>
              <a:rPr lang="en-US" altLang="zh-CN" sz="2200" dirty="0">
                <a:solidFill>
                  <a:srgbClr val="000000"/>
                </a:solidFill>
                <a:latin typeface="Times New Roman" panose="02020603050405020304" pitchFamily="18" charset="0"/>
                <a:cs typeface="Times New Roman" panose="02020603050405020304" pitchFamily="18" charset="0"/>
              </a:rPr>
              <a:t>172</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山西、陕西等其他十几个省区仅有</a:t>
            </a:r>
            <a:r>
              <a:rPr lang="en-US" altLang="zh-CN" sz="2200" dirty="0">
                <a:solidFill>
                  <a:srgbClr val="000000"/>
                </a:solidFill>
                <a:latin typeface="Times New Roman" panose="02020603050405020304" pitchFamily="18" charset="0"/>
                <a:cs typeface="Times New Roman" panose="02020603050405020304" pitchFamily="18" charset="0"/>
              </a:rPr>
              <a:t>351</a:t>
            </a:r>
            <a:r>
              <a:rPr lang="zh-CN" altLang="zh-CN" sz="2200" dirty="0">
                <a:solidFill>
                  <a:srgbClr val="000000"/>
                </a:solidFill>
                <a:latin typeface="Times New Roman" panose="02020603050405020304" pitchFamily="18" charset="0"/>
                <a:cs typeface="Times New Roman" panose="02020603050405020304" pitchFamily="18" charset="0"/>
              </a:rPr>
              <a:t>人。影响留日学生区域分布不平衡的主要因素是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地区经济文化水平与开放程度有别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革命运动在各地高涨程度存在差异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清政府鼓励留学的政策发生变化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西方列强在中国的势力范围不同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6723251"/>
      </p:ext>
    </p:extLst>
  </p:cSld>
  <p:clrMapOvr>
    <a:masterClrMapping/>
  </p:clrMapOvr>
  <mc:AlternateContent xmlns:mc="http://schemas.openxmlformats.org/markup-compatibility/2006">
    <mc:Choice xmlns:p14="http://schemas.microsoft.com/office/powerpoint/2010/main" Requires="p14">
      <p:transition spd="slow" p14:dur="1300">
        <p:split/>
      </p:transition>
    </mc:Choice>
    <mc:Fallback>
      <p:transition spd="slow">
        <p:spli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0808"/>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本题考查近代经济结构变动的影响。近代中国受西方资本主义侵略的影响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地区经济文化水平与开放的程度不同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这造成了材料所述留日学生分布不平衡的现象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项正确。留日学生与革命运动没有直接的联系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项不符合题意。根据材料信息无法判断清政府的留学政策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项。当时日本在中国的势力范围主要是福建地区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而题干中的其他地区中有英、法等国的势力范围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因此无法判断列强势力范围对留日学生分布的影响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9297881"/>
      </p:ext>
    </p:extLst>
  </p:cSld>
  <p:clrMapOvr>
    <a:masterClrMapping/>
  </p:clrMapOvr>
  <mc:AlternateContent xmlns:mc="http://schemas.openxmlformats.org/markup-compatibility/2006">
    <mc:Choice xmlns:p14="http://schemas.microsoft.com/office/powerpoint/2010/main" Requires="p14">
      <p:transition spd="slow" p14:dur="13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837361"/>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cs typeface="宋体" panose="02010600030101010101" pitchFamily="2" charset="-122"/>
              </a:rPr>
              <a:t>Ⅲ</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上海市政府组织举办集体婚礼。仪式上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喜字纱灯引导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乐队演奏钢琴曲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新郎着蓝袍黑褂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新娘穿粉色旗袍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头披白纱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手持鲜花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婚礼场面整齐宏大。这反映了当时上海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民众实现了婚姻</a:t>
            </a:r>
            <a:r>
              <a:rPr lang="zh-CN" altLang="zh-CN" sz="2200" dirty="0" smtClean="0">
                <a:solidFill>
                  <a:srgbClr val="000000"/>
                </a:solidFill>
                <a:latin typeface="Times New Roman" panose="02020603050405020304" pitchFamily="18" charset="0"/>
                <a:cs typeface="Times New Roman" panose="02020603050405020304" pitchFamily="18" charset="0"/>
              </a:rPr>
              <a:t>自主</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中西习俗融合成为时尚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门当户对观念已</a:t>
            </a:r>
            <a:r>
              <a:rPr lang="zh-CN" altLang="zh-CN" sz="2200" dirty="0" smtClean="0">
                <a:solidFill>
                  <a:srgbClr val="000000"/>
                </a:solidFill>
                <a:latin typeface="Times New Roman" panose="02020603050405020304" pitchFamily="18" charset="0"/>
                <a:cs typeface="Times New Roman" panose="02020603050405020304" pitchFamily="18" charset="0"/>
              </a:rPr>
              <a:t>颠覆</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政府主导社会习俗演变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本题考查近代中国社会习俗的变迁。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喜字纱灯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蓝袍黑褂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等体现出中国传统的习俗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钢琴曲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等反映出西方习俗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中西习俗融合成为时尚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年代的中国并没有完全实现婚姻自主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年代的中国仍存在门当户对观念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不可能被颠覆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项错误。题干材料仅仅反映了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年代上海婚姻习俗的变化</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项说法是对题意的错误理解。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932742"/>
      </p:ext>
    </p:extLst>
  </p:cSld>
  <p:clrMapOvr>
    <a:masterClrMapping/>
  </p:clrMapOvr>
  <mc:AlternateContent xmlns:mc="http://schemas.openxmlformats.org/markup-compatibility/2006">
    <mc:Choice xmlns:p14="http://schemas.microsoft.com/office/powerpoint/2010/main"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32856"/>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话题归纳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就高考来看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全国文综试卷近年来多次考查这部分内容。学习新航路的开辟和殖民扩张时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侧重于从不同角度对其进行评价或者认识其多元化的影响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注意综合性主观题的命制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如把工业革命放在欧洲多元近代化的宏观角度下考查、从世界贸易的角度综合链接资本主义世界市场形成与全球化的考查等。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60584565"/>
      </p:ext>
    </p:extLst>
  </p:cSld>
  <p:clrMapOvr>
    <a:masterClrMapping/>
  </p:clrMapOvr>
  <mc:AlternateContent xmlns:mc="http://schemas.openxmlformats.org/markup-compatibility/2006">
    <mc:Choice xmlns:p14="http://schemas.microsoft.com/office/powerpoint/2010/main" Requires="p14">
      <p:transition spd="slow" p14:dur="1300">
        <p:cut/>
      </p:transition>
    </mc:Choice>
    <mc:Fallback>
      <p:transition spd="slow">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Z07.eps" descr="id:2147493341;FounderCES"/>
          <p:cNvPicPr/>
          <p:nvPr/>
        </p:nvPicPr>
        <p:blipFill>
          <a:blip r:embed="rId2"/>
          <a:stretch>
            <a:fillRect/>
          </a:stretch>
        </p:blipFill>
        <p:spPr>
          <a:xfrm>
            <a:off x="529161" y="965497"/>
            <a:ext cx="8244408" cy="5251033"/>
          </a:xfrm>
          <a:prstGeom prst="rect">
            <a:avLst/>
          </a:prstGeom>
        </p:spPr>
      </p:pic>
    </p:spTree>
    <p:extLst>
      <p:ext uri="{BB962C8B-B14F-4D97-AF65-F5344CB8AC3E}">
        <p14:creationId xmlns:p14="http://schemas.microsoft.com/office/powerpoint/2010/main" val="2602319192"/>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72816"/>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资本主义生产方式兴起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从欧洲向世界传播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世界逐渐连为一体。经过新航路开辟、殖民扩张和两次工业革命的推动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资本主义世界市场最终形成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世界发生了翻天覆地的变化。鸦片战争后中国传统自然经济逐渐解体</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世纪六七十年代洋务运动兴起、民族资本主义经济产生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直到解放战争时期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民族资本主义曲折发展。中国近现代社会生活的变迁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反映了近代化的进程和社会的进步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交通、通讯事业的发展深刻地影响着人们的思想观念和生活方式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大众传媒的变迁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反映出科技发展带来媒介手段的不断进步。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randomBar dir="vert"/>
      </p:transition>
    </mc:Choice>
    <mc:Fallback>
      <p:transition spd="slow">
        <p:randomBar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764704"/>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一、自然经济解体与列强经济侵略的关系、自然经济解体的表现及影响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自然经济解体与列强经济侵略的关系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Z25.eps" descr="id:2147493355;FounderCES"/>
          <p:cNvPicPr/>
          <p:nvPr/>
        </p:nvPicPr>
        <p:blipFill>
          <a:blip r:embed="rId2"/>
          <a:stretch>
            <a:fillRect/>
          </a:stretch>
        </p:blipFill>
        <p:spPr>
          <a:xfrm>
            <a:off x="1187624" y="2054115"/>
            <a:ext cx="6264696" cy="2626004"/>
          </a:xfrm>
          <a:prstGeom prst="rect">
            <a:avLst/>
          </a:prstGeom>
        </p:spPr>
      </p:pic>
      <p:sp>
        <p:nvSpPr>
          <p:cNvPr id="5" name="矩形 4"/>
          <p:cNvSpPr>
            <a:spLocks noChangeAspect="1"/>
          </p:cNvSpPr>
          <p:nvPr/>
        </p:nvSpPr>
        <p:spPr>
          <a:xfrm>
            <a:off x="508000" y="4687740"/>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解体的表现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家庭手工业的破产及其与农业的分离。家庭手工业的逐渐破产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造成耕与织的分离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这是封建自然经济解体的重要标志。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农产品商品化的发展。鸦片战争后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外国商人从中国大量收购农副产品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其中以丝、茶为大宗。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73338183"/>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88840"/>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解体的影响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自然经济解体为商品经济的发展准备了自由劳动力、市场和资金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从而为资本主义的产生和发展奠定了基础。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自然经济的解体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是列强侵华的结果之一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中国的社会经济虽然商品化的进程加快了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但是中国经济也沦为世界资本主义的附庸。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自然经济是封建社会的基础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自然经济的解体、商品经济的发展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也在根本上冲击着封建制度。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8791688"/>
      </p:ext>
    </p:extLst>
  </p:cSld>
  <p:clrMapOvr>
    <a:masterClrMapping/>
  </p:clrMapOvr>
  <mc:AlternateContent xmlns:mc="http://schemas.openxmlformats.org/markup-compatibility/2006">
    <mc:Choice xmlns:p14="http://schemas.microsoft.com/office/powerpoint/2010/main" Requires="p14">
      <p:transition spd="slow" p14:dur="2000">
        <p:strips/>
      </p:transition>
    </mc:Choice>
    <mc:Fallback>
      <p:transition spd="slow">
        <p:strip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723140"/>
            <a:ext cx="5367175"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二、近代中国民族资本主义的曲折</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发展</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Y04.eps" descr="id:2147493362;FounderCES"/>
          <p:cNvPicPr/>
          <p:nvPr/>
        </p:nvPicPr>
        <p:blipFill>
          <a:blip r:embed="rId2"/>
          <a:stretch>
            <a:fillRect/>
          </a:stretch>
        </p:blipFill>
        <p:spPr>
          <a:xfrm>
            <a:off x="1475656" y="1221738"/>
            <a:ext cx="6120680" cy="5581377"/>
          </a:xfrm>
          <a:prstGeom prst="rect">
            <a:avLst/>
          </a:prstGeom>
        </p:spPr>
      </p:pic>
    </p:spTree>
    <p:extLst>
      <p:ext uri="{BB962C8B-B14F-4D97-AF65-F5344CB8AC3E}">
        <p14:creationId xmlns:p14="http://schemas.microsoft.com/office/powerpoint/2010/main" val="2255760321"/>
      </p:ext>
    </p:extLst>
  </p:cSld>
  <p:clrMapOvr>
    <a:masterClrMapping/>
  </p:clrMapOvr>
  <mc:AlternateContent xmlns:mc="http://schemas.openxmlformats.org/markup-compatibility/2006">
    <mc:Choice xmlns:p14="http://schemas.microsoft.com/office/powerpoint/2010/main" Requires="p14">
      <p:transition spd="slow" p14:dur="2000">
        <p:cut thruBlk="1"/>
      </p:transition>
    </mc:Choice>
    <mc:Fallback>
      <p:transition spd="slow">
        <p:cut thruBlk="1"/>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60675"/>
            <a:ext cx="8128000" cy="498598"/>
          </a:xfrm>
          <a:prstGeom prst="rect">
            <a:avLst/>
          </a:prstGeom>
        </p:spPr>
        <p:txBody>
          <a:bodyPr>
            <a:spAutoFit/>
          </a:bodyPr>
          <a:lstStyle/>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三、近代生活习俗、交通、通讯和大众传媒的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变迁</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val="2449521605"/>
              </p:ext>
            </p:extLst>
          </p:nvPr>
        </p:nvGraphicFramePr>
        <p:xfrm>
          <a:off x="508000" y="1480286"/>
          <a:ext cx="8128000" cy="5025005"/>
        </p:xfrm>
        <a:graphic>
          <a:graphicData uri="http://schemas.openxmlformats.org/presentationml/2006/ole">
            <mc:AlternateContent xmlns:mc="http://schemas.openxmlformats.org/markup-compatibility/2006">
              <mc:Choice xmlns:v="urn:schemas-microsoft-com:vml" Requires="v">
                <p:oleObj spid="_x0000_s1026" name="文档" r:id="rId3" imgW="3900411" imgH="2411435" progId="Word.Document.12">
                  <p:embed/>
                </p:oleObj>
              </mc:Choice>
              <mc:Fallback>
                <p:oleObj name="文档" r:id="rId3" imgW="3900411" imgH="2411435" progId="Word.Document.12">
                  <p:embed/>
                  <p:pic>
                    <p:nvPicPr>
                      <p:cNvPr id="0" name=""/>
                      <p:cNvPicPr/>
                      <p:nvPr/>
                    </p:nvPicPr>
                    <p:blipFill>
                      <a:blip r:embed="rId4"/>
                      <a:stretch>
                        <a:fillRect/>
                      </a:stretch>
                    </p:blipFill>
                    <p:spPr>
                      <a:xfrm>
                        <a:off x="508000" y="1480286"/>
                        <a:ext cx="8128000" cy="5025005"/>
                      </a:xfrm>
                      <a:prstGeom prst="rect">
                        <a:avLst/>
                      </a:prstGeom>
                    </p:spPr>
                  </p:pic>
                </p:oleObj>
              </mc:Fallback>
            </mc:AlternateContent>
          </a:graphicData>
        </a:graphic>
      </p:graphicFrame>
    </p:spTree>
    <p:extLst>
      <p:ext uri="{BB962C8B-B14F-4D97-AF65-F5344CB8AC3E}">
        <p14:creationId xmlns:p14="http://schemas.microsoft.com/office/powerpoint/2010/main" val="966677057"/>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02385"/>
            <a:ext cx="8128000" cy="466090"/>
          </a:xfrm>
          <a:prstGeom prst="rect">
            <a:avLst/>
          </a:prstGeom>
        </p:spPr>
        <p:txBody>
          <a:bodyPr>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cs typeface="宋体" panose="02010600030101010101" pitchFamily="2" charset="-122"/>
              </a:rPr>
              <a:t>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综合下表可知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在工业革命期间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rPr>
              <a:t>)</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2924526482"/>
              </p:ext>
            </p:extLst>
          </p:nvPr>
        </p:nvGraphicFramePr>
        <p:xfrm>
          <a:off x="508000" y="1884742"/>
          <a:ext cx="8128000" cy="3200442"/>
        </p:xfrm>
        <a:graphic>
          <a:graphicData uri="http://schemas.openxmlformats.org/presentationml/2006/ole">
            <mc:AlternateContent xmlns:mc="http://schemas.openxmlformats.org/markup-compatibility/2006">
              <mc:Choice xmlns:v="urn:schemas-microsoft-com:vml" Requires="v">
                <p:oleObj spid="_x0000_s2050" name="文档" r:id="rId3" imgW="3914776" imgH="1541378" progId="Word.Document.12">
                  <p:embed/>
                </p:oleObj>
              </mc:Choice>
              <mc:Fallback>
                <p:oleObj name="文档" r:id="rId3" imgW="3914776" imgH="1541378" progId="Word.Document.12">
                  <p:embed/>
                  <p:pic>
                    <p:nvPicPr>
                      <p:cNvPr id="0" name=""/>
                      <p:cNvPicPr/>
                      <p:nvPr/>
                    </p:nvPicPr>
                    <p:blipFill>
                      <a:blip r:embed="rId4"/>
                      <a:stretch>
                        <a:fillRect/>
                      </a:stretch>
                    </p:blipFill>
                    <p:spPr>
                      <a:xfrm>
                        <a:off x="508000" y="1884742"/>
                        <a:ext cx="8128000" cy="3200442"/>
                      </a:xfrm>
                      <a:prstGeom prst="rect">
                        <a:avLst/>
                      </a:prstGeom>
                    </p:spPr>
                  </p:pic>
                </p:oleObj>
              </mc:Fallback>
            </mc:AlternateContent>
          </a:graphicData>
        </a:graphic>
      </p:graphicFrame>
      <p:sp>
        <p:nvSpPr>
          <p:cNvPr id="4" name="矩形 3"/>
          <p:cNvSpPr>
            <a:spLocks noChangeAspect="1"/>
          </p:cNvSpPr>
          <p:nvPr/>
        </p:nvSpPr>
        <p:spPr>
          <a:xfrm>
            <a:off x="508000" y="463078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工人实际收入与经济发展同步增长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经济快速发展依赖于廉价的劳动力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工人生活整体上没有改善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社会贫富差距进一步拉大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844878" y="908720"/>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试题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回放</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508000" y="2060848"/>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本题考查英国工业革命的影响。图表中的数据反映了工业革命期间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英国国民总收入增长的幅度明显大于工人的实际工资增长的幅度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这反映了工人实际工资的增长落后于国民总收入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剪刀差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项正确。工人收入与经济增长不同步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项材料信息无从体现。工人生活整体上有改善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7325968"/>
      </p:ext>
    </p:extLst>
  </p:cSld>
  <p:clrMapOvr>
    <a:masterClrMapping/>
  </p:clrMapOvr>
  <mc:AlternateContent xmlns:mc="http://schemas.openxmlformats.org/markup-compatibility/2006">
    <mc:Choice xmlns:p14="http://schemas.microsoft.com/office/powerpoint/2010/main" Requires="p14">
      <p:transition spd="slow" p14:dur="13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337</TotalTime>
  <Words>1032</Words>
  <Application>Microsoft Office PowerPoint</Application>
  <PresentationFormat>全屏显示(4:3)</PresentationFormat>
  <Paragraphs>56</Paragraphs>
  <Slides>16</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28" baseType="lpstr">
      <vt:lpstr>NEU-BZ-S92</vt:lpstr>
      <vt:lpstr>方正书宋_GBK</vt:lpstr>
      <vt:lpstr>方正宋黑_GBK</vt:lpstr>
      <vt:lpstr>黑体</vt:lpstr>
      <vt:lpstr>楷体</vt:lpstr>
      <vt:lpstr>宋体</vt:lpstr>
      <vt:lpstr>微软雅黑</vt:lpstr>
      <vt:lpstr>Arial</vt:lpstr>
      <vt:lpstr>Calibri</vt:lpstr>
      <vt:lpstr>Times New Roman</vt:lpstr>
      <vt:lpstr>测控设计模板14新</vt:lpstr>
      <vt:lpstr>Microsoft Word 文档</vt:lpstr>
      <vt:lpstr>单  元  整  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92</cp:revision>
  <dcterms:created xsi:type="dcterms:W3CDTF">2014-04-23T05:53:17Z</dcterms:created>
  <dcterms:modified xsi:type="dcterms:W3CDTF">2017-08-02T09:27:56Z</dcterms:modified>
</cp:coreProperties>
</file>