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72" r:id="rId2"/>
    <p:sldId id="264" r:id="rId3"/>
    <p:sldId id="265" r:id="rId4"/>
    <p:sldId id="380" r:id="rId5"/>
    <p:sldId id="359" r:id="rId6"/>
    <p:sldId id="381" r:id="rId7"/>
    <p:sldId id="366" r:id="rId8"/>
    <p:sldId id="382" r:id="rId9"/>
    <p:sldId id="275" r:id="rId10"/>
    <p:sldId id="383" r:id="rId11"/>
    <p:sldId id="384" r:id="rId12"/>
    <p:sldId id="385" r:id="rId13"/>
    <p:sldId id="379" r:id="rId14"/>
    <p:sldId id="386" r:id="rId15"/>
    <p:sldId id="387" r:id="rId16"/>
    <p:sldId id="388" r:id="rId17"/>
    <p:sldId id="389" r:id="rId18"/>
    <p:sldId id="390" r:id="rId19"/>
    <p:sldId id="391" r:id="rId20"/>
    <p:sldId id="392" r:id="rId21"/>
    <p:sldId id="393" r:id="rId22"/>
    <p:sldId id="394" r:id="rId23"/>
    <p:sldId id="395" r:id="rId24"/>
    <p:sldId id="396"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12</a:t>
            </a:r>
            <a:r>
              <a:rPr lang="zh-CN" altLang="zh-CN" sz="1600" b="1" dirty="0" smtClean="0"/>
              <a:t>课</a:t>
            </a:r>
            <a:r>
              <a:rPr lang="zh-CN" altLang="zh-CN" sz="1600" dirty="0" smtClean="0"/>
              <a:t>　</a:t>
            </a:r>
            <a:r>
              <a:rPr lang="zh-CN" altLang="zh-CN" sz="1600" b="1" dirty="0" smtClean="0"/>
              <a:t>新潮冲击下的社会生活</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__2.docx"/><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package" Target="../embeddings/Microsoft_Word___3.docx"/><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12</a:t>
            </a:r>
            <a:r>
              <a:rPr lang="zh-CN" altLang="zh-CN" b="1" dirty="0"/>
              <a:t>课</a:t>
            </a:r>
            <a:r>
              <a:rPr lang="zh-CN" altLang="zh-CN" dirty="0"/>
              <a:t>　</a:t>
            </a:r>
            <a:r>
              <a:rPr lang="zh-CN" altLang="zh-CN" b="1" dirty="0"/>
              <a:t>新潮冲击下的社会生活</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大众传媒出现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近代报馆建立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崇尚西方生活方式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民众娱乐方式的多元趋势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女装时尚化等。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上海较早受西方文明的冲击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近代的生产方式产生较早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西方科技的引入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新的城市社会阶层的出现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带动生活方式的变化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国内资产阶级改革及革命运动的推动等。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6753532"/>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影响中国近代社会生活的因素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西方国家侵略中国的客观影响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鸦片战争后西方列强不断扩大对中国侵略的同时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也使西方的生产、生活方式涌进我国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带来了近代文明。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政府政策的影响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在各种因素的刺激下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中国政府在不同程度上不断推行各种改革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这些改革使中国社会进一步主动发生变化。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西方民主思想的影响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民主、平等思想的不断传播和资产阶级革命的发展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都冲击了旧的生活方式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促进了社会生活的演变。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近代工商业发展的影响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近代先进中国人努力发展近代工商业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城市近代化的基础设施逐步兴起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人们的生活习俗也随之发生变化。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9047827"/>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5731"/>
            <a:ext cx="8128000" cy="578004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从甲图到乙图的历史变迁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男女日常服饰的逐渐变化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先进习俗已取代落后习俗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近代婚姻礼俗的删繁就简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婚姻自主观念的普遍流行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甲乙两图分别反映的是清末婚嫁和民国婚照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无法反映日常服饰的变化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表述不符合史实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甲图到乙图反映的是明媒正娶、媒妁之言的旧式婚礼向简洁的新式婚礼转变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图片不能反映婚姻自主的观念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甲图与乙图也无法反映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Y03.eps" descr="id:2147493116;FounderCES"/>
          <p:cNvPicPr/>
          <p:nvPr/>
        </p:nvPicPr>
        <p:blipFill>
          <a:blip r:embed="rId4"/>
          <a:stretch>
            <a:fillRect/>
          </a:stretch>
        </p:blipFill>
        <p:spPr>
          <a:xfrm>
            <a:off x="4427984" y="1988840"/>
            <a:ext cx="4464496" cy="2317681"/>
          </a:xfrm>
          <a:prstGeom prst="rect">
            <a:avLst/>
          </a:prstGeom>
        </p:spPr>
      </p:pic>
    </p:spTree>
    <p:extLst>
      <p:ext uri="{BB962C8B-B14F-4D97-AF65-F5344CB8AC3E}">
        <p14:creationId xmlns:p14="http://schemas.microsoft.com/office/powerpoint/2010/main" val="1875161491"/>
      </p:ext>
    </p:extLst>
  </p:cSld>
  <p:clrMapOvr>
    <a:masterClrMapping/>
  </p:clrMapOvr>
  <mc:AlternateContent xmlns:mc="http://schemas.openxmlformats.org/markup-compatibility/2006" xmlns:p14="http://schemas.microsoft.com/office/powerpoint/2010/main">
    <mc:Choice Requires="p14">
      <p:transition spd="slow" p14:dur="13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wipe(down)">
                                      <p:cBhvr>
                                        <p:cTn id="1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某地中国人的时髦打扮开始变为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短衫窄裤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头戴小草帽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口衔烟卷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时辰表链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特挂胸前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。该地最有可能是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天津的租界</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杭州的断桥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北京的街头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西安的学堂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年代末时装开始西化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在当时只有已经对外开放的城市才会出现这种变化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天津是在</a:t>
            </a:r>
            <a:r>
              <a:rPr lang="en-US" altLang="zh-CN" sz="2200" dirty="0">
                <a:solidFill>
                  <a:srgbClr val="000000"/>
                </a:solidFill>
                <a:latin typeface="Times New Roman" panose="02020603050405020304" pitchFamily="18" charset="0"/>
                <a:cs typeface="Times New Roman" panose="02020603050405020304" pitchFamily="18" charset="0"/>
              </a:rPr>
              <a:t>1860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年的《北京条约》中被开放为通商口岸的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世纪二三十年代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中国服装五花八门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有西服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有粗布大衫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有旗袍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学生装在青年人中成为有文化教养的象征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而仿照欧洲风格的裙子也流行于大城市中。材料反映出近代社会生活的特征是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欧风美雨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西学东渐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洋为中用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中西合璧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中国近代社会生活在衣、食、住、行、习俗等方面都发生了巨大变化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而这些变化无不反映出中西合璧的特征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欧风美雨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西学东渐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洋为中用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主要涉及政治、经济、科技和思想领域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无法体现近代社会生活的特征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22.eps" descr="id:2147493130;FounderCES"/>
          <p:cNvPicPr/>
          <p:nvPr/>
        </p:nvPicPr>
        <p:blipFill>
          <a:blip r:embed="rId4"/>
          <a:stretch>
            <a:fillRect/>
          </a:stretch>
        </p:blipFill>
        <p:spPr>
          <a:xfrm>
            <a:off x="3275856" y="2400106"/>
            <a:ext cx="2376264" cy="1696777"/>
          </a:xfrm>
          <a:prstGeom prst="rect">
            <a:avLst/>
          </a:prstGeom>
        </p:spPr>
      </p:pic>
    </p:spTree>
    <p:extLst>
      <p:ext uri="{BB962C8B-B14F-4D97-AF65-F5344CB8AC3E}">
        <p14:creationId xmlns:p14="http://schemas.microsoft.com/office/powerpoint/2010/main" val="1283574468"/>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《中国社会通史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民国卷》中记载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民国光复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罐头之品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番餐之味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五方来会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烦费日增。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这反映出当时的中国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人们已完全接受了西方的生活方式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政府公开赞成西方生活方式的推广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西方生活方式与传统习俗无法融合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部分民众已经能认同西方生活方式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番餐之味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由此可以看出部分民众已经认同西方生活方式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三项均与史实或材料不符。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3937649"/>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中国近代奇女子张幼仪在三岁那年</a:t>
            </a:r>
            <a:r>
              <a:rPr lang="en-US" altLang="zh-CN" sz="2200" dirty="0">
                <a:solidFill>
                  <a:srgbClr val="000000"/>
                </a:solidFill>
                <a:latin typeface="Times New Roman" panose="02020603050405020304" pitchFamily="18" charset="0"/>
                <a:cs typeface="Times New Roman" panose="02020603050405020304" pitchFamily="18" charset="0"/>
              </a:rPr>
              <a:t>(1903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被迫缠脚三天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但最终在二哥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现在再也没人觉得缠脚好看了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的劝说下得以幸免。张幼仪的这一经历反映了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向西方学习的思潮深入人心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中国已经出现不同程度的觉醒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男尊女卑的陋习被逐渐打破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社会习俗发生翻天覆地的变化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被迫缠脚三天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得以幸免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说明当时已经有民众思想觉醒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提倡新社会习俗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反对封建陋俗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5460973"/>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341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有人作诗云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见闻历历备于此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读之可惊复可喜。费去十文买一纸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博古通今从此始。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诗中所提到的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传单</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信件</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报纸</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电报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见闻历历备于此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费去十文买一纸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可以判断为报纸。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.1897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日上海《游戏报》第</a:t>
            </a:r>
            <a:r>
              <a:rPr lang="en-US" altLang="zh-CN" sz="22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cs typeface="Times New Roman" panose="02020603050405020304" pitchFamily="18" charset="0"/>
              </a:rPr>
              <a:t>号刊登了一篇文章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作者记载自己观看某艺术形式的感受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如影戏者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数万里在咫尺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不必求缩地之方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千百状而纷呈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何殊乎铸鼎之象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乍隐乍现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人生真梦幻泡影耳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皆可作如是观。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这一艺术形式是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皮影</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电影</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戏剧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杂技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根据材料中的文字叙述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可以看出这是对电影这一艺术形式的描述。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0955644"/>
      </p:ext>
    </p:extLst>
  </p:cSld>
  <p:clrMapOvr>
    <a:masterClrMapping/>
  </p:clrMapOvr>
  <mc:AlternateContent xmlns:mc="http://schemas.openxmlformats.org/markup-compatibility/2006" xmlns:p14="http://schemas.microsoft.com/office/powerpoint/2010/main">
    <mc:Choice Requires="p14">
      <p:transition spd="slow" p14:dur="13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梁实秋在《过年》一文中曾回忆道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早在民国建立前一两年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家中除岁方式已然做了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我不再奉派出去挨门磕头拜年。我从此不再是磕头虫儿。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促使春节习俗变化的主要原因是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辛亥革命使民主共和观念深入人心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西方民主思潮的影响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民国政府移风易俗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废除陋习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新文化运动的影响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民国建立前一两年</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三项都发生于民国建立之后。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8669909"/>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958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a:t>
            </a:r>
            <a:r>
              <a:rPr lang="en-US" altLang="zh-CN" sz="2200" dirty="0">
                <a:solidFill>
                  <a:srgbClr val="000000"/>
                </a:solidFill>
                <a:latin typeface="Times New Roman" panose="02020603050405020304" pitchFamily="18" charset="0"/>
                <a:cs typeface="Times New Roman" panose="02020603050405020304" pitchFamily="18" charset="0"/>
              </a:rPr>
              <a:t>1889</a:t>
            </a:r>
            <a:r>
              <a:rPr lang="zh-CN" altLang="zh-CN" sz="2200" dirty="0">
                <a:solidFill>
                  <a:srgbClr val="000000"/>
                </a:solidFill>
                <a:latin typeface="Times New Roman" panose="02020603050405020304" pitchFamily="18" charset="0"/>
                <a:cs typeface="Times New Roman" panose="02020603050405020304" pitchFamily="18" charset="0"/>
              </a:rPr>
              <a:t>年的第一次婚姻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完全是奉父母之命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婚礼之前两人从未谋面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第二次婚姻前</a:t>
            </a:r>
            <a:r>
              <a:rPr lang="en-US" altLang="zh-CN" sz="2200" dirty="0">
                <a:solidFill>
                  <a:srgbClr val="000000"/>
                </a:solidFill>
                <a:latin typeface="Times New Roman" panose="02020603050405020304" pitchFamily="18" charset="0"/>
                <a:cs typeface="Times New Roman" panose="02020603050405020304" pitchFamily="18" charset="0"/>
              </a:rPr>
              <a:t>,1900</a:t>
            </a:r>
            <a:r>
              <a:rPr lang="zh-CN" altLang="zh-CN" sz="2200" dirty="0">
                <a:solidFill>
                  <a:srgbClr val="000000"/>
                </a:solidFill>
                <a:latin typeface="Times New Roman" panose="02020603050405020304" pitchFamily="18" charset="0"/>
                <a:cs typeface="Times New Roman" panose="02020603050405020304" pitchFamily="18" charset="0"/>
              </a:rPr>
              <a:t>年蔡元培写下一份征婚启事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提出女方天足、识字、夫死妻可改嫁、不合可离婚等条件。蔡元培先生两次婚姻的变化反映了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新式婚姻习俗在中国已成主流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人们思想观念的日益解放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近代西方婚姻自由思想深入人心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政府对婚姻习俗的引导有方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材料没有反映新式婚姻习俗成为主流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项为容易误选的选项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蔡元培先生的第一次婚姻也是在近代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材料讲的是蔡元培先生一个人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材料没有反映政府的行为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7310052"/>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826961914"/>
              </p:ext>
            </p:extLst>
          </p:nvPr>
        </p:nvGraphicFramePr>
        <p:xfrm>
          <a:off x="508000" y="1315465"/>
          <a:ext cx="8128000" cy="4481069"/>
        </p:xfrm>
        <a:graphic>
          <a:graphicData uri="http://schemas.openxmlformats.org/presentationml/2006/ole">
            <mc:AlternateContent xmlns:mc="http://schemas.openxmlformats.org/markup-compatibility/2006">
              <mc:Choice xmlns:v="urn:schemas-microsoft-com:vml" Requires="v">
                <p:oleObj spid="_x0000_s1029" name="文档" r:id="rId3" imgW="3990909" imgH="2200838" progId="Word.Document.12">
                  <p:embed/>
                </p:oleObj>
              </mc:Choice>
              <mc:Fallback>
                <p:oleObj name="文档" r:id="rId3" imgW="3990909" imgH="2200838" progId="Word.Document.12">
                  <p:embed/>
                  <p:pic>
                    <p:nvPicPr>
                      <p:cNvPr id="0" name=""/>
                      <p:cNvPicPr/>
                      <p:nvPr/>
                    </p:nvPicPr>
                    <p:blipFill>
                      <a:blip r:embed="rId4"/>
                      <a:stretch>
                        <a:fillRect/>
                      </a:stretch>
                    </p:blipFill>
                    <p:spPr>
                      <a:xfrm>
                        <a:off x="508000" y="1315465"/>
                        <a:ext cx="8128000" cy="448106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近代中国社会生活的变迁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折射出社会进步和近代化的进程。阅读材料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近代中国社会生活变迁简表</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4231576207"/>
              </p:ext>
            </p:extLst>
          </p:nvPr>
        </p:nvGraphicFramePr>
        <p:xfrm>
          <a:off x="508000" y="2472114"/>
          <a:ext cx="8128000" cy="2128287"/>
        </p:xfrm>
        <a:graphic>
          <a:graphicData uri="http://schemas.openxmlformats.org/presentationml/2006/ole">
            <mc:AlternateContent xmlns:mc="http://schemas.openxmlformats.org/markup-compatibility/2006">
              <mc:Choice xmlns:v="urn:schemas-microsoft-com:vml" Requires="v">
                <p:oleObj spid="_x0000_s2053" name="文档" r:id="rId5" imgW="3886046" imgH="1017403" progId="Word.Document.12">
                  <p:embed/>
                </p:oleObj>
              </mc:Choice>
              <mc:Fallback>
                <p:oleObj name="文档" r:id="rId5" imgW="3886046" imgH="1017403" progId="Word.Document.12">
                  <p:embed/>
                  <p:pic>
                    <p:nvPicPr>
                      <p:cNvPr id="0" name=""/>
                      <p:cNvPicPr/>
                      <p:nvPr/>
                    </p:nvPicPr>
                    <p:blipFill>
                      <a:blip r:embed="rId6"/>
                      <a:stretch>
                        <a:fillRect/>
                      </a:stretch>
                    </p:blipFill>
                    <p:spPr>
                      <a:xfrm>
                        <a:off x="508000" y="2472114"/>
                        <a:ext cx="8128000" cy="2128287"/>
                      </a:xfrm>
                      <a:prstGeom prst="rect">
                        <a:avLst/>
                      </a:prstGeom>
                    </p:spPr>
                  </p:pic>
                </p:oleObj>
              </mc:Fallback>
            </mc:AlternateContent>
          </a:graphicData>
        </a:graphic>
      </p:graphicFrame>
      <p:sp>
        <p:nvSpPr>
          <p:cNvPr id="5" name="矩形 4"/>
          <p:cNvSpPr>
            <a:spLocks noChangeAspect="1"/>
          </p:cNvSpPr>
          <p:nvPr/>
        </p:nvSpPr>
        <p:spPr>
          <a:xfrm>
            <a:off x="508000" y="4136405"/>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西式服饰传入中国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民间仿效之风悄然兴起。</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一批资产阶级改良主义者联名上书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建议变法维新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其中既有政治大事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也有服饰习俗。辛亥革命后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南京临时政府颁布《服制》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要求人们改变服装样式。新创制的中山装和旗袍开始流行。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6460154"/>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概括近代以来中国社会生活在哪些方面发生了变化。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分析近代中国服饰变化的主要原因。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归纳近代社会生活变迁对中国社会的积极影响。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在饮食、建筑、婚姻习俗等方面发生变化。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西方的影响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或西式服饰传入中国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或资产阶级改良主义者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南京临时政府政策的推动。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丰富了物质生活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改变了思想文化观念和生活方式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推动中国社会近代化进程。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2807678"/>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4744"/>
            <a:ext cx="8128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包括香港、澳门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共有报纸约</a:t>
            </a:r>
            <a:r>
              <a:rPr lang="en-US" altLang="zh-CN" sz="2200" dirty="0">
                <a:solidFill>
                  <a:srgbClr val="000000"/>
                </a:solidFill>
                <a:latin typeface="Times New Roman" panose="02020603050405020304" pitchFamily="18" charset="0"/>
                <a:cs typeface="Times New Roman" panose="02020603050405020304" pitchFamily="18" charset="0"/>
              </a:rPr>
              <a:t>240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上海出过</a:t>
            </a:r>
            <a:r>
              <a:rPr lang="en-US" altLang="zh-CN" sz="2200" dirty="0">
                <a:solidFill>
                  <a:srgbClr val="000000"/>
                </a:solidFill>
                <a:latin typeface="Times New Roman" panose="02020603050405020304" pitchFamily="18" charset="0"/>
                <a:cs typeface="Times New Roman" panose="02020603050405020304" pitchFamily="18" charset="0"/>
              </a:rPr>
              <a:t>119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种。在上海出过的报纸中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中国人办报</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外商报纸</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教会报纸</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但仍在公开发行的只有</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据《大公报》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《最近报界调查表》</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《时务报》以中国为主题的译稿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翻译外国人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590245178"/>
              </p:ext>
            </p:extLst>
          </p:nvPr>
        </p:nvGraphicFramePr>
        <p:xfrm>
          <a:off x="512763" y="3959225"/>
          <a:ext cx="8107362" cy="2117725"/>
        </p:xfrm>
        <a:graphic>
          <a:graphicData uri="http://schemas.openxmlformats.org/presentationml/2006/ole">
            <mc:AlternateContent xmlns:mc="http://schemas.openxmlformats.org/markup-compatibility/2006">
              <mc:Choice xmlns:v="urn:schemas-microsoft-com:vml" Requires="v">
                <p:oleObj spid="_x0000_s3077" name="文档" r:id="rId5" imgW="3886046" imgH="1017403" progId="Word.Document.12">
                  <p:embed/>
                </p:oleObj>
              </mc:Choice>
              <mc:Fallback>
                <p:oleObj name="文档" r:id="rId5" imgW="3886046" imgH="1017403" progId="Word.Document.12">
                  <p:embed/>
                  <p:pic>
                    <p:nvPicPr>
                      <p:cNvPr id="0" name=""/>
                      <p:cNvPicPr/>
                      <p:nvPr/>
                    </p:nvPicPr>
                    <p:blipFill>
                      <a:blip r:embed="rId6"/>
                      <a:stretch>
                        <a:fillRect/>
                      </a:stretch>
                    </p:blipFill>
                    <p:spPr>
                      <a:xfrm>
                        <a:off x="512763" y="3959225"/>
                        <a:ext cx="8107362" cy="2117725"/>
                      </a:xfrm>
                      <a:prstGeom prst="rect">
                        <a:avLst/>
                      </a:prstGeom>
                    </p:spPr>
                  </p:pic>
                </p:oleObj>
              </mc:Fallback>
            </mc:AlternateContent>
          </a:graphicData>
        </a:graphic>
      </p:graphicFrame>
      <p:sp>
        <p:nvSpPr>
          <p:cNvPr id="5" name="矩形 4"/>
          <p:cNvSpPr>
            <a:spLocks noChangeAspect="1"/>
          </p:cNvSpPr>
          <p:nvPr/>
        </p:nvSpPr>
        <p:spPr>
          <a:xfrm>
            <a:off x="508000" y="5578849"/>
            <a:ext cx="8128000" cy="1257204"/>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潘光哲《开创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的公共空间</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时务报</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译稿研究》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引者注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《时务报》</a:t>
            </a: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年创刊于上海</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年停刊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梁启超任总主笔。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9793297"/>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611560" y="1484784"/>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时四方新学士子喜康、梁之议论新颖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起而组织学会讨论政治问题与社会问题。举其著者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如长沙之湘学会、时务学堂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其他如算学会、农学会、天足会、禁烟会等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尤不可以计数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而每会必有一种出版物以发表其意见。于是维新运动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顿呈活跃之观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而杂志亦风起云涌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盛极一时。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戈公振《中国报学史》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概括材料一中上海报业发展的特点。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结合材料二和所学知识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分析《时务报》刊载上述几类译稿的背景。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结合材料三和所学知识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概括《时务报》创办的积极影响。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3827579"/>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上海办报数量居全国首位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办报者多元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国人自办占主体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大部分报纸没有持续下去。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甲午战争以后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列强掀起瓜分中国的狂潮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中国民族危机严重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设厂自救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的呼声高涨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维新变法运动逐步展开。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宣传了维新变法思想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开阔了知识分子的眼界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提高了他们参与政治的热情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推动了各种学会和组织的建立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促进了国人办报热潮的形成。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4851007"/>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断发易服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服饰变化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西式服饰传入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民间效仿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长袍马褂与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西服革履</a:t>
            </a:r>
            <a:r>
              <a:rPr lang="zh-CN" altLang="zh-CN" sz="2200" dirty="0">
                <a:solidFill>
                  <a:srgbClr val="000000"/>
                </a:solidFill>
                <a:latin typeface="Times New Roman" panose="02020603050405020304" pitchFamily="18" charset="0"/>
                <a:cs typeface="Times New Roman" panose="02020603050405020304" pitchFamily="18" charset="0"/>
              </a:rPr>
              <a:t>并行不悖。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政府变革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清政府</a:t>
            </a:r>
            <a:r>
              <a:rPr lang="zh-CN" altLang="zh-CN" sz="2200" dirty="0">
                <a:solidFill>
                  <a:srgbClr val="000000"/>
                </a:solidFill>
                <a:latin typeface="Times New Roman" panose="02020603050405020304" pitchFamily="18" charset="0"/>
                <a:cs typeface="Times New Roman" panose="02020603050405020304" pitchFamily="18" charset="0"/>
              </a:rPr>
              <a:t>不得不改革官定服饰制度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民国政府</a:t>
            </a:r>
            <a:r>
              <a:rPr lang="zh-CN" altLang="zh-CN" sz="2200" dirty="0">
                <a:solidFill>
                  <a:srgbClr val="000000"/>
                </a:solidFill>
                <a:latin typeface="Times New Roman" panose="02020603050405020304" pitchFamily="18" charset="0"/>
                <a:cs typeface="Times New Roman" panose="02020603050405020304" pitchFamily="18" charset="0"/>
              </a:rPr>
              <a:t>颁布男女礼服的形制。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中国服饰改良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中山装</a:t>
            </a:r>
            <a:r>
              <a:rPr lang="zh-CN" altLang="zh-CN" sz="2200" dirty="0">
                <a:solidFill>
                  <a:srgbClr val="000000"/>
                </a:solidFill>
                <a:latin typeface="Times New Roman" panose="02020603050405020304" pitchFamily="18" charset="0"/>
                <a:cs typeface="Times New Roman" panose="02020603050405020304" pitchFamily="18" charset="0"/>
              </a:rPr>
              <a:t>和旗袍的出现就是中西合璧的产物。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西式服饰传入中国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引发服饰变革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但并没有完全取代中式服饰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而是中西服饰并行。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48739" y="296650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62556" y="336565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41027" y="336565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4025" y="416986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断发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辛亥革命后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民国政府发出《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剪辫通令</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结辫陋习至此革除。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不缠足运动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起因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民主平等</a:t>
            </a:r>
            <a:r>
              <a:rPr lang="zh-CN" altLang="zh-CN" sz="2200" dirty="0">
                <a:solidFill>
                  <a:srgbClr val="000000"/>
                </a:solidFill>
                <a:latin typeface="Times New Roman" panose="02020603050405020304" pitchFamily="18" charset="0"/>
                <a:cs typeface="Times New Roman" panose="02020603050405020304" pitchFamily="18" charset="0"/>
              </a:rPr>
              <a:t>思想的影响。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康有为</a:t>
            </a:r>
            <a:r>
              <a:rPr lang="zh-CN" altLang="zh-CN" sz="2200" dirty="0">
                <a:solidFill>
                  <a:srgbClr val="000000"/>
                </a:solidFill>
                <a:latin typeface="Times New Roman" panose="02020603050405020304" pitchFamily="18" charset="0"/>
                <a:cs typeface="Times New Roman" panose="02020603050405020304" pitchFamily="18" charset="0"/>
              </a:rPr>
              <a:t>首创《不缠足会草例》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其后与康广仁等在广州正式成立了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不缠足会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新学堂则以不缠足为基本的入学条件。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戊戌变法运动时期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社会上流传一首打油诗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大半旗装改汉装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宫袍裁做短衣裳。脚跟形势先融化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说道莲钩六寸长。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解读诗中所蕴含的历史信息。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新服饰走向中下层民众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不缠足运动已经开展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社会风俗改革之风悄然兴起。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83968" y="176242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81316"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98743" y="2941380"/>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556798"/>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3873"/>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二、报刊与电影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报刊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中国出现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近代报刊</a:t>
            </a:r>
            <a:r>
              <a:rPr lang="zh-CN" altLang="zh-CN" sz="2200" dirty="0">
                <a:solidFill>
                  <a:srgbClr val="000000"/>
                </a:solidFill>
                <a:latin typeface="Times New Roman" panose="02020603050405020304" pitchFamily="18" charset="0"/>
                <a:cs typeface="Times New Roman" panose="02020603050405020304" pitchFamily="18" charset="0"/>
              </a:rPr>
              <a:t>。太平天国运动爆发后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报纸开始成为抢手货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民众开始有了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(2)1872</a:t>
            </a:r>
            <a:r>
              <a:rPr lang="zh-CN" altLang="zh-CN" sz="2200" dirty="0">
                <a:solidFill>
                  <a:srgbClr val="000000"/>
                </a:solidFill>
                <a:latin typeface="Times New Roman" panose="02020603050405020304" pitchFamily="18" charset="0"/>
                <a:cs typeface="Times New Roman" panose="02020603050405020304" pitchFamily="18" charset="0"/>
              </a:rPr>
              <a:t>年创刊的《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申报</a:t>
            </a:r>
            <a:r>
              <a:rPr lang="zh-CN" altLang="zh-CN" sz="2200" dirty="0">
                <a:solidFill>
                  <a:srgbClr val="000000"/>
                </a:solidFill>
                <a:latin typeface="Times New Roman" panose="02020603050405020304" pitchFamily="18" charset="0"/>
                <a:cs typeface="Times New Roman" panose="02020603050405020304" pitchFamily="18" charset="0"/>
              </a:rPr>
              <a:t>》是近代中国出版时间最长、影响最大的报纸之一。社会各阶层民众所欢迎的是各类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通俗性</a:t>
            </a:r>
            <a:r>
              <a:rPr lang="zh-CN" altLang="zh-CN" sz="2200" dirty="0">
                <a:solidFill>
                  <a:srgbClr val="000000"/>
                </a:solidFill>
                <a:latin typeface="Times New Roman" panose="02020603050405020304" pitchFamily="18" charset="0"/>
                <a:cs typeface="Times New Roman" panose="02020603050405020304" pitchFamily="18" charset="0"/>
              </a:rPr>
              <a:t>报刊。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维新运动</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报纸成为宣传政治纲领和开展政治斗争的武器。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新文化运动</a:t>
            </a:r>
            <a:r>
              <a:rPr lang="zh-CN" altLang="zh-CN" sz="2200" dirty="0">
                <a:solidFill>
                  <a:srgbClr val="000000"/>
                </a:solidFill>
                <a:latin typeface="Times New Roman" panose="02020603050405020304" pitchFamily="18" charset="0"/>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阅读报刊成为民众生活的重要内容。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清末的竹枝词写道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是非曲直报中分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一纸风行四海闻。振聩发聋权力大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万般提创总由君。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这首词强调了近代报刊的哪些功能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强调报纸的社会功能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即社会评论、宣传教育、启迪民众的功能。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203848" y="200010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48054" y="281297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011" y="321297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8015" y="357979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8912" y="3985553"/>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down)">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放映与观赏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世纪末期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电影传入中国。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上海</a:t>
            </a:r>
            <a:r>
              <a:rPr lang="zh-CN" altLang="zh-CN" sz="2200" dirty="0">
                <a:solidFill>
                  <a:srgbClr val="000000"/>
                </a:solidFill>
                <a:latin typeface="Times New Roman" panose="02020603050405020304" pitchFamily="18" charset="0"/>
                <a:cs typeface="Times New Roman" panose="02020603050405020304" pitchFamily="18" charset="0"/>
              </a:rPr>
              <a:t>一地就有</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多所电影院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每天去影院的人达</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万之多。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影片摄制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中国人第一次尝试自摄影片《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定军山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摄制了中国第一部故事影片《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难夫难妻</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中国第一部有声片《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歌女红牡丹</a:t>
            </a:r>
            <a:r>
              <a:rPr lang="zh-CN" altLang="zh-CN" sz="2200" dirty="0">
                <a:solidFill>
                  <a:srgbClr val="000000"/>
                </a:solidFill>
                <a:latin typeface="Times New Roman" panose="02020603050405020304" pitchFamily="18" charset="0"/>
                <a:cs typeface="Times New Roman" panose="02020603050405020304" pitchFamily="18" charset="0"/>
              </a:rPr>
              <a:t>》摄制完成。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69214" y="2529245"/>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160049" y="29665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03346" y="416986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03346" y="457192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82391" y="4945379"/>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22832451"/>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23415"/>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三、移风易俗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中国古代形成了一套体现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贵贱尊卑</a:t>
            </a:r>
            <a:r>
              <a:rPr lang="zh-CN" altLang="zh-CN" sz="2200" dirty="0">
                <a:solidFill>
                  <a:srgbClr val="000000"/>
                </a:solidFill>
                <a:latin typeface="Times New Roman" panose="02020603050405020304" pitchFamily="18" charset="0"/>
                <a:cs typeface="Times New Roman" panose="02020603050405020304" pitchFamily="18" charset="0"/>
              </a:rPr>
              <a:t>的日常礼仪。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日常礼仪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民国之初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宣布废除跪拜、作揖等礼节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代之以鞠躬、握手。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婚姻风俗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变革主要发生在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通商口岸</a:t>
            </a:r>
            <a:r>
              <a:rPr lang="zh-CN" altLang="zh-CN" sz="2200" dirty="0">
                <a:solidFill>
                  <a:srgbClr val="000000"/>
                </a:solidFill>
                <a:latin typeface="Times New Roman" panose="02020603050405020304" pitchFamily="18" charset="0"/>
                <a:cs typeface="Times New Roman" panose="02020603050405020304" pitchFamily="18" charset="0"/>
              </a:rPr>
              <a:t>的知识层以及官宦人家。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丧葬习俗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西方的丧葬礼仪引起了国人注目。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文明婚礼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婚姻风俗的变革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民主、平等、文明、自由、简约。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服饰的变化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西式服饰与长袍马褂并行。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发式的变化。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日常礼仪的变化。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34319" y="197844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90978" y="27913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38713" y="359201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01369" y="399400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down)">
                                      <p:cBhvr>
                                        <p:cTn id="27" dur="500"/>
                                        <p:tgtEl>
                                          <p:spTgt spid="6">
                                            <p:txEl>
                                              <p:pRg st="8" end="8"/>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6">
                                            <p:txEl>
                                              <p:pRg st="9" end="9"/>
                                            </p:txEl>
                                          </p:spTgt>
                                        </p:tgtEl>
                                        <p:attrNameLst>
                                          <p:attrName>style.visibility</p:attrName>
                                        </p:attrNameLst>
                                      </p:cBhvr>
                                      <p:to>
                                        <p:strVal val="visible"/>
                                      </p:to>
                                    </p:set>
                                    <p:animEffect transition="in" filter="wipe(down)">
                                      <p:cBhvr>
                                        <p:cTn id="30" dur="500"/>
                                        <p:tgtEl>
                                          <p:spTgt spid="6">
                                            <p:txEl>
                                              <p:pRg st="9" end="9"/>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6">
                                            <p:txEl>
                                              <p:pRg st="10" end="10"/>
                                            </p:txEl>
                                          </p:spTgt>
                                        </p:tgtEl>
                                        <p:attrNameLst>
                                          <p:attrName>style.visibility</p:attrName>
                                        </p:attrNameLst>
                                      </p:cBhvr>
                                      <p:to>
                                        <p:strVal val="visible"/>
                                      </p:to>
                                    </p:set>
                                    <p:animEffect transition="in" filter="wipe(down)">
                                      <p:cBhvr>
                                        <p:cTn id="33" dur="500"/>
                                        <p:tgtEl>
                                          <p:spTgt spid="6">
                                            <p:txEl>
                                              <p:pRg st="10" end="1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6">
                                            <p:txEl>
                                              <p:pRg st="11" end="11"/>
                                            </p:txEl>
                                          </p:spTgt>
                                        </p:tgtEl>
                                        <p:attrNameLst>
                                          <p:attrName>style.visibility</p:attrName>
                                        </p:attrNameLst>
                                      </p:cBhvr>
                                      <p:to>
                                        <p:strVal val="visible"/>
                                      </p:to>
                                    </p:set>
                                    <p:animEffect transition="in" filter="wipe(down)">
                                      <p:cBhvr>
                                        <p:cTn id="36"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05471"/>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反映着物质文明的进步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折射出人文精神和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民主意识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有些还成为妇女解放的重要标志。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局限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在广大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内地农村</a:t>
            </a:r>
            <a:r>
              <a:rPr lang="zh-CN" altLang="zh-CN" sz="2200" dirty="0">
                <a:solidFill>
                  <a:srgbClr val="000000"/>
                </a:solidFill>
                <a:latin typeface="Times New Roman" panose="02020603050405020304" pitchFamily="18" charset="0"/>
                <a:cs typeface="Times New Roman" panose="02020603050405020304" pitchFamily="18" charset="0"/>
              </a:rPr>
              <a:t>几乎看不到新生活气息。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年对北京地区</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zh-CN" altLang="en-US"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京郊一个村子里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男子中带发辫者尚占十分之一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并仍以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没辫子不好看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等理由拒绝剪辫。这一现象表明了什么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年已经是民国时期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京郊一个村子里男子中带发辫者尚占十分之一充分说明了传统陋习对人们的影响根深蒂固。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970596" y="196878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02071" y="314614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7676998"/>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wipe(down)">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4264"/>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近代中国社会生活的变迁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更有西装新少年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爱皮西地口头禅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醉心争购舶来品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金钱浪掷轻利权。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近来女伴多天足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绝少弓鞋一捻红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近来各处报馆开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多登告白好发财。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听说明朝大跑马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倾城士女兴飞腾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衣裳时式鬟时样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短鬓笼纱窄袖装。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摘编自顾炳权编著《上海洋场竹枝词》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爱皮西地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ABCD)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指出上海社会生活近代化的主要表现。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探究近代前期上海社会生活较早转型的原因。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338</TotalTime>
  <Words>1891</Words>
  <Application>Microsoft Office PowerPoint</Application>
  <PresentationFormat>全屏显示(4:3)</PresentationFormat>
  <Paragraphs>196</Paragraphs>
  <Slides>24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3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第12课　新潮冲击下的社会生活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95</cp:revision>
  <dcterms:created xsi:type="dcterms:W3CDTF">2014-04-23T05:53:17Z</dcterms:created>
  <dcterms:modified xsi:type="dcterms:W3CDTF">2017-08-29T05:54:44Z</dcterms:modified>
</cp:coreProperties>
</file>