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72" r:id="rId2"/>
    <p:sldId id="264" r:id="rId3"/>
    <p:sldId id="265" r:id="rId4"/>
    <p:sldId id="380" r:id="rId5"/>
    <p:sldId id="381" r:id="rId6"/>
    <p:sldId id="359" r:id="rId7"/>
    <p:sldId id="384" r:id="rId8"/>
    <p:sldId id="366" r:id="rId9"/>
    <p:sldId id="385" r:id="rId10"/>
    <p:sldId id="386" r:id="rId11"/>
    <p:sldId id="387" r:id="rId12"/>
    <p:sldId id="275" r:id="rId13"/>
    <p:sldId id="388" r:id="rId14"/>
    <p:sldId id="389" r:id="rId15"/>
    <p:sldId id="390" r:id="rId16"/>
    <p:sldId id="391" r:id="rId17"/>
    <p:sldId id="392" r:id="rId18"/>
    <p:sldId id="379" r:id="rId19"/>
    <p:sldId id="393" r:id="rId20"/>
    <p:sldId id="394" r:id="rId21"/>
    <p:sldId id="395" r:id="rId22"/>
    <p:sldId id="396" r:id="rId23"/>
    <p:sldId id="397" r:id="rId24"/>
    <p:sldId id="398" r:id="rId25"/>
    <p:sldId id="399" r:id="rId26"/>
    <p:sldId id="400" r:id="rId27"/>
    <p:sldId id="401" r:id="rId28"/>
    <p:sldId id="403" r:id="rId29"/>
    <p:sldId id="402" r:id="rId30"/>
    <p:sldId id="404" r:id="rId31"/>
    <p:sldId id="405"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11</a:t>
            </a:r>
            <a:r>
              <a:rPr lang="zh-CN" altLang="zh-CN" sz="1600" b="1" dirty="0" smtClean="0"/>
              <a:t>课</a:t>
            </a:r>
            <a:r>
              <a:rPr lang="zh-CN" altLang="zh-CN" sz="1600" dirty="0" smtClean="0"/>
              <a:t>　</a:t>
            </a:r>
            <a:r>
              <a:rPr lang="zh-CN" altLang="zh-CN" sz="1600" b="1" dirty="0" smtClean="0"/>
              <a:t>民国时期民族工业的曲折发展</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1.bin"/><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2.bin"/><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7.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3.bin"/><Relationship Id="rId4" Type="http://schemas.openxmlformats.org/officeDocument/2006/relationships/slide" Target="slide18.xml"/></Relationships>
</file>

<file path=ppt/slides/_rels/slide27.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8.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4.bin"/><Relationship Id="rId4" Type="http://schemas.openxmlformats.org/officeDocument/2006/relationships/slide" Target="slide18.xml"/></Relationships>
</file>

<file path=ppt/slides/_rels/slide2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60333" y="2924944"/>
            <a:ext cx="6823335" cy="576064"/>
          </a:xfrm>
        </p:spPr>
        <p:txBody>
          <a:bodyPr/>
          <a:lstStyle/>
          <a:p>
            <a:r>
              <a:rPr lang="zh-CN" altLang="zh-CN" b="1" dirty="0"/>
              <a:t>第</a:t>
            </a:r>
            <a:r>
              <a:rPr lang="en-US" altLang="zh-CN" b="1" dirty="0"/>
              <a:t>11</a:t>
            </a:r>
            <a:r>
              <a:rPr lang="zh-CN" altLang="zh-CN" b="1" dirty="0"/>
              <a:t>课</a:t>
            </a:r>
            <a:r>
              <a:rPr lang="zh-CN" altLang="zh-CN" dirty="0"/>
              <a:t>　</a:t>
            </a:r>
            <a:r>
              <a:rPr lang="zh-CN" altLang="zh-CN" b="1" dirty="0"/>
              <a:t>民国时期民族工业的曲折发展</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主要手段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经济统制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统购统销及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专卖制度</a:t>
            </a:r>
            <a:r>
              <a:rPr lang="zh-CN" altLang="zh-CN" sz="2200" dirty="0">
                <a:solidFill>
                  <a:srgbClr val="000000"/>
                </a:solidFill>
                <a:latin typeface="Times New Roman" panose="02020603050405020304" pitchFamily="18" charset="0"/>
                <a:cs typeface="Times New Roman" panose="02020603050405020304" pitchFamily="18" charset="0"/>
              </a:rPr>
              <a:t>使官僚资本家攫取大量财富。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资金入股</a:t>
            </a:r>
            <a:r>
              <a:rPr lang="zh-CN" altLang="zh-CN" sz="2200" dirty="0">
                <a:solidFill>
                  <a:srgbClr val="000000"/>
                </a:solidFill>
                <a:latin typeface="Times New Roman" panose="02020603050405020304" pitchFamily="18" charset="0"/>
                <a:cs typeface="Times New Roman" panose="02020603050405020304" pitchFamily="18" charset="0"/>
              </a:rPr>
              <a:t>的方式渗透到民族工业中去。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世纪中期无锡流传的一首歌谣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金圆券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满天飞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花花绿绿好东西。早上可以买头牛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晚上只能买只鸡。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歌谣反映了什么社会问题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这对民族工业造成了什么影响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国民政府滥发纸币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导致物价暴涨。影响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民族工业陷于绝境。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835696" y="216402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76056" y="216383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14039" y="2940507"/>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0654970"/>
      </p:ext>
    </p:extLst>
  </p:cSld>
  <p:clrMapOvr>
    <a:masterClrMapping/>
  </p:clrMapOvr>
  <mc:AlternateContent xmlns:mc="http://schemas.openxmlformats.org/markup-compatibility/2006" xmlns:p14="http://schemas.microsoft.com/office/powerpoint/2010/main">
    <mc:Choice Requires="p14">
      <p:transition spd="slow" p14:dur="20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wipe(down)">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02385"/>
            <a:ext cx="500649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巧思妙记民族资本主义的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一二三四</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Z18.eps" descr="id:2147492835;FounderCES"/>
          <p:cNvPicPr/>
          <p:nvPr/>
        </p:nvPicPr>
        <p:blipFill>
          <a:blip r:embed="rId5"/>
          <a:stretch>
            <a:fillRect/>
          </a:stretch>
        </p:blipFill>
        <p:spPr>
          <a:xfrm>
            <a:off x="1259632" y="1921765"/>
            <a:ext cx="6624736" cy="2282687"/>
          </a:xfrm>
          <a:prstGeom prst="rect">
            <a:avLst/>
          </a:prstGeom>
        </p:spPr>
      </p:pic>
      <p:sp>
        <p:nvSpPr>
          <p:cNvPr id="8" name="矩形 7"/>
          <p:cNvSpPr>
            <a:spLocks noChangeAspect="1"/>
          </p:cNvSpPr>
          <p:nvPr/>
        </p:nvSpPr>
        <p:spPr>
          <a:xfrm>
            <a:off x="508000" y="4285811"/>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甲午战争后的初步发展和第一次世界大战期间的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短暂春天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a:t>
            </a:r>
            <a:r>
              <a:rPr lang="en-US" altLang="zh-CN" sz="2200" dirty="0">
                <a:solidFill>
                  <a:srgbClr val="000000"/>
                </a:solidFill>
                <a:latin typeface="Times New Roman" panose="02020603050405020304" pitchFamily="18" charset="0"/>
                <a:cs typeface="Times New Roman" panose="02020603050405020304" pitchFamily="18" charset="0"/>
              </a:rPr>
              <a:t>”:1927—1936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年国民政府统治前期的较快发展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全民族抗日战争时期遭受空前的洗劫和破坏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解放战争时期遭到毁灭性打击。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6173116"/>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94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推动中国资本主义发展的因素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在这一时期出现了中国的第二次工业化浪潮。此次工业化是一次民营资本集体崛起的盛宴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它的主角是以赢利为主要动力的新兴企业家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他们投资的产业主要集中于民生领域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以提供消费类商品为主。面大量广的中小企业是最有活力的主流力量。根据国内学者计算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工业增长率在</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年间达到</a:t>
            </a:r>
            <a:r>
              <a:rPr lang="en-US" altLang="zh-CN" sz="2200" dirty="0">
                <a:solidFill>
                  <a:srgbClr val="000000"/>
                </a:solidFill>
                <a:latin typeface="Times New Roman" panose="02020603050405020304" pitchFamily="18" charset="0"/>
                <a:cs typeface="Times New Roman" panose="02020603050405020304" pitchFamily="18" charset="0"/>
              </a:rPr>
              <a:t>13.4%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摘编自吴晓波《历代经济变革得失》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中国的第二次工业化浪潮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并结合所学知识分析其出现的原因。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以发展轻工业为主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以中小民营企业为主力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工业增长迅速。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辛亥革命的推动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第一次世界大战使列强暂时放松对华经济侵略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民国政府推出鼓励兴办实业的政策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群众性的反帝爱国运动的促进。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4618970"/>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87235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影响民族资本主义发展的因素</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val="836038530"/>
              </p:ext>
            </p:extLst>
          </p:nvPr>
        </p:nvGraphicFramePr>
        <p:xfrm>
          <a:off x="508000" y="2202429"/>
          <a:ext cx="8128000" cy="4250907"/>
        </p:xfrm>
        <a:graphic>
          <a:graphicData uri="http://schemas.openxmlformats.org/presentationml/2006/ole">
            <mc:AlternateContent xmlns:mc="http://schemas.openxmlformats.org/markup-compatibility/2006">
              <mc:Choice xmlns:v="urn:schemas-microsoft-com:vml" Requires="v">
                <p:oleObj spid="_x0000_s3077" name="文档" r:id="rId6" imgW="3900411" imgH="2040555" progId="Word.Document.12">
                  <p:embed/>
                </p:oleObj>
              </mc:Choice>
              <mc:Fallback>
                <p:oleObj name="文档" r:id="rId6" imgW="3900411" imgH="2040555" progId="Word.Document.12">
                  <p:embed/>
                  <p:pic>
                    <p:nvPicPr>
                      <p:cNvPr id="0" name=""/>
                      <p:cNvPicPr/>
                      <p:nvPr/>
                    </p:nvPicPr>
                    <p:blipFill>
                      <a:blip r:embed="rId7"/>
                      <a:stretch>
                        <a:fillRect/>
                      </a:stretch>
                    </p:blipFill>
                    <p:spPr>
                      <a:xfrm>
                        <a:off x="508000" y="2202429"/>
                        <a:ext cx="8128000" cy="4250907"/>
                      </a:xfrm>
                      <a:prstGeom prst="rect">
                        <a:avLst/>
                      </a:prstGeom>
                    </p:spPr>
                  </p:pic>
                </p:oleObj>
              </mc:Fallback>
            </mc:AlternateContent>
          </a:graphicData>
        </a:graphic>
      </p:graphicFrame>
    </p:spTree>
    <p:extLst>
      <p:ext uri="{BB962C8B-B14F-4D97-AF65-F5344CB8AC3E}">
        <p14:creationId xmlns:p14="http://schemas.microsoft.com/office/powerpoint/2010/main" val="2207888556"/>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27745246"/>
              </p:ext>
            </p:extLst>
          </p:nvPr>
        </p:nvGraphicFramePr>
        <p:xfrm>
          <a:off x="508000" y="1855265"/>
          <a:ext cx="8128000" cy="3559515"/>
        </p:xfrm>
        <a:graphic>
          <a:graphicData uri="http://schemas.openxmlformats.org/presentationml/2006/ole">
            <mc:AlternateContent xmlns:mc="http://schemas.openxmlformats.org/markup-compatibility/2006">
              <mc:Choice xmlns:v="urn:schemas-microsoft-com:vml" Requires="v">
                <p:oleObj spid="_x0000_s4101" name="文档" r:id="rId6" imgW="3900411" imgH="1708130" progId="Word.Document.12">
                  <p:embed/>
                </p:oleObj>
              </mc:Choice>
              <mc:Fallback>
                <p:oleObj name="文档" r:id="rId6" imgW="3900411" imgH="1708130" progId="Word.Document.12">
                  <p:embed/>
                  <p:pic>
                    <p:nvPicPr>
                      <p:cNvPr id="0" name=""/>
                      <p:cNvPicPr/>
                      <p:nvPr/>
                    </p:nvPicPr>
                    <p:blipFill>
                      <a:blip r:embed="rId7"/>
                      <a:stretch>
                        <a:fillRect/>
                      </a:stretch>
                    </p:blipFill>
                    <p:spPr>
                      <a:xfrm>
                        <a:off x="508000" y="1855265"/>
                        <a:ext cx="8128000" cy="3559515"/>
                      </a:xfrm>
                      <a:prstGeom prst="rect">
                        <a:avLst/>
                      </a:prstGeom>
                    </p:spPr>
                  </p:pic>
                </p:oleObj>
              </mc:Fallback>
            </mc:AlternateContent>
          </a:graphicData>
        </a:graphic>
      </p:graphicFrame>
    </p:spTree>
    <p:extLst>
      <p:ext uri="{BB962C8B-B14F-4D97-AF65-F5344CB8AC3E}">
        <p14:creationId xmlns:p14="http://schemas.microsoft.com/office/powerpoint/2010/main" val="4144770916"/>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86361"/>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右图是</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cs typeface="Times New Roman" panose="02020603050405020304" pitchFamily="18" charset="0"/>
              </a:rPr>
              <a:t>年出产的一款火柴上的图案。据此可知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民族火柴工业举步维艰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新的营销方式得到采用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开始兴起实业救国思潮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全国抗日救亡运动高涨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Y02.eps" descr="id:2147492894;FounderCES"/>
          <p:cNvPicPr/>
          <p:nvPr/>
        </p:nvPicPr>
        <p:blipFill>
          <a:blip r:embed="rId4"/>
          <a:stretch>
            <a:fillRect/>
          </a:stretch>
        </p:blipFill>
        <p:spPr>
          <a:xfrm>
            <a:off x="2411760" y="2437784"/>
            <a:ext cx="3888432" cy="2402407"/>
          </a:xfrm>
          <a:prstGeom prst="rect">
            <a:avLst/>
          </a:prstGeom>
        </p:spPr>
      </p:pic>
    </p:spTree>
    <p:extLst>
      <p:ext uri="{BB962C8B-B14F-4D97-AF65-F5344CB8AC3E}">
        <p14:creationId xmlns:p14="http://schemas.microsoft.com/office/powerpoint/2010/main" val="3619766111"/>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年代中国的抗日救亡运动。综合火柴图案中的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十九路军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挽回利权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振我中华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可推知这反映了日本发动侵华战争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全国掀起抗日救亡运动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项正确。题干中无法看出中国民族火柴工业的发展状况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项错误。在产品商标中融入爱国思想的做法在民族工业发展早期已经出现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因此图片所示不属于新的营销方式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项错误。实业救国思潮出现于甲午战争后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3863032"/>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学者蒋立文指出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大量史实表明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中国近代民族工业发展的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早在</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cs typeface="Times New Roman" panose="02020603050405020304" pitchFamily="18" charset="0"/>
              </a:rPr>
              <a:t>年就已到来。该观点认为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到来的主要原因应是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清政府政策的推动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辛亥革命创造了有利条件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实业救国思潮的出现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列强放松对华侵略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年清政府已经灭亡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辛亥革命推翻了清政府的统治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为资本主义的发展扫清了障碍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实业救国思潮在</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列强放松对华侵略发生在第一次世界大战时期</a:t>
            </a:r>
            <a:r>
              <a:rPr lang="en-US" altLang="zh-CN" sz="2200" dirty="0">
                <a:solidFill>
                  <a:srgbClr val="000000"/>
                </a:solidFill>
                <a:latin typeface="Times New Roman" panose="02020603050405020304" pitchFamily="18" charset="0"/>
                <a:cs typeface="Times New Roman" panose="02020603050405020304" pitchFamily="18" charset="0"/>
              </a:rPr>
              <a:t>(1914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474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下面是某同学绘制的</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cs typeface="Times New Roman" panose="02020603050405020304" pitchFamily="18" charset="0"/>
              </a:rPr>
              <a:t>年和</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cs typeface="Times New Roman" panose="02020603050405020304" pitchFamily="18" charset="0"/>
              </a:rPr>
              <a:t>年全国华资纱厂的纱锭、织布机数量统计图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该组图反映了这一时期近代中国民族工业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停滞不前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发展迅速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分布在沿海地区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轻重比例失调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年全国华资纱厂的纱锭、织布机数量和</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有了较大幅度的增长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说明在这一阶段中国民族资本主义经济发展迅速。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Z19.eps" descr="id:2147492908;FounderCES"/>
          <p:cNvPicPr/>
          <p:nvPr/>
        </p:nvPicPr>
        <p:blipFill>
          <a:blip r:embed="rId4"/>
          <a:stretch>
            <a:fillRect/>
          </a:stretch>
        </p:blipFill>
        <p:spPr>
          <a:xfrm>
            <a:off x="1763688" y="1988840"/>
            <a:ext cx="5112568" cy="2375622"/>
          </a:xfrm>
          <a:prstGeom prst="rect">
            <a:avLst/>
          </a:prstGeom>
        </p:spPr>
      </p:pic>
    </p:spTree>
    <p:extLst>
      <p:ext uri="{BB962C8B-B14F-4D97-AF65-F5344CB8AC3E}">
        <p14:creationId xmlns:p14="http://schemas.microsoft.com/office/powerpoint/2010/main" val="3342894267"/>
      </p:ext>
    </p:extLst>
  </p:cSld>
  <p:clrMapOvr>
    <a:masterClrMapping/>
  </p:clrMapOvr>
  <mc:AlternateContent xmlns:mc="http://schemas.openxmlformats.org/markup-compatibility/2006" xmlns:p14="http://schemas.microsoft.com/office/powerpoint/2010/main">
    <mc:Choice Requires="p14">
      <p:transition spd="slow" p14:dur="13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wipe(down)">
                                      <p:cBhvr>
                                        <p:cTn id="7" dur="500"/>
                                        <p:tgtEl>
                                          <p:spTgt spid="3">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0" end="10"/>
                                            </p:txEl>
                                          </p:spTgt>
                                        </p:tgtEl>
                                        <p:attrNameLst>
                                          <p:attrName>style.visibility</p:attrName>
                                        </p:attrNameLst>
                                      </p:cBhvr>
                                      <p:to>
                                        <p:strVal val="visible"/>
                                      </p:to>
                                    </p:set>
                                    <p:animEffect transition="in" filter="wipe(down)">
                                      <p:cBhvr>
                                        <p:cTn id="1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419536421"/>
              </p:ext>
            </p:extLst>
          </p:nvPr>
        </p:nvGraphicFramePr>
        <p:xfrm>
          <a:off x="508000" y="1187810"/>
          <a:ext cx="8128000" cy="4833478"/>
        </p:xfrm>
        <a:graphic>
          <a:graphicData uri="http://schemas.openxmlformats.org/presentationml/2006/ole">
            <mc:AlternateContent xmlns:mc="http://schemas.openxmlformats.org/markup-compatibility/2006">
              <mc:Choice xmlns:v="urn:schemas-microsoft-com:vml" Requires="v">
                <p:oleObj spid="_x0000_s2053" name="文档" r:id="rId3" imgW="3990909" imgH="2373340" progId="Word.Document.12">
                  <p:embed/>
                </p:oleObj>
              </mc:Choice>
              <mc:Fallback>
                <p:oleObj name="文档" r:id="rId3" imgW="3990909" imgH="2373340" progId="Word.Document.12">
                  <p:embed/>
                  <p:pic>
                    <p:nvPicPr>
                      <p:cNvPr id="0" name=""/>
                      <p:cNvPicPr/>
                      <p:nvPr/>
                    </p:nvPicPr>
                    <p:blipFill>
                      <a:blip r:embed="rId4"/>
                      <a:stretch>
                        <a:fillRect/>
                      </a:stretch>
                    </p:blipFill>
                    <p:spPr>
                      <a:xfrm>
                        <a:off x="508000" y="1187810"/>
                        <a:ext cx="8128000" cy="483347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2474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造成图示现象的外部条件主要在于</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1915—1919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年中国纱厂赢利指数示意图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美、日放松对华经济侵略</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第一次世界大战的影响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实业救国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思潮的刺激</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群众性反帝斗争的推动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从折线图的趋势来看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中国纱厂在</a:t>
            </a:r>
            <a:r>
              <a:rPr lang="en-US" altLang="zh-CN" sz="2200" dirty="0">
                <a:solidFill>
                  <a:srgbClr val="000000"/>
                </a:solidFill>
                <a:latin typeface="Times New Roman" panose="02020603050405020304" pitchFamily="18" charset="0"/>
                <a:cs typeface="Times New Roman" panose="02020603050405020304" pitchFamily="18" charset="0"/>
              </a:rPr>
              <a:t>1915—1919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年的发展虽有曲折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但始终呈发展趋势。注意限制词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外部条件。从时间上看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两项是内部因素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与题意不符。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Z20.eps" descr="id:2147492915;FounderCES"/>
          <p:cNvPicPr/>
          <p:nvPr/>
        </p:nvPicPr>
        <p:blipFill>
          <a:blip r:embed="rId4"/>
          <a:stretch>
            <a:fillRect/>
          </a:stretch>
        </p:blipFill>
        <p:spPr>
          <a:xfrm>
            <a:off x="2195736" y="1536010"/>
            <a:ext cx="4752528" cy="2104258"/>
          </a:xfrm>
          <a:prstGeom prst="rect">
            <a:avLst/>
          </a:prstGeom>
        </p:spPr>
      </p:pic>
    </p:spTree>
    <p:extLst>
      <p:ext uri="{BB962C8B-B14F-4D97-AF65-F5344CB8AC3E}">
        <p14:creationId xmlns:p14="http://schemas.microsoft.com/office/powerpoint/2010/main" val="2441625501"/>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animEffect transition="in" filter="wipe(down)">
                                      <p:cBhvr>
                                        <p:cTn id="7" dur="500"/>
                                        <p:tgtEl>
                                          <p:spTgt spid="4">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0" end="10"/>
                                            </p:txEl>
                                          </p:spTgt>
                                        </p:tgtEl>
                                        <p:attrNameLst>
                                          <p:attrName>style.visibility</p:attrName>
                                        </p:attrNameLst>
                                      </p:cBhvr>
                                      <p:to>
                                        <p:strVal val="visible"/>
                                      </p:to>
                                    </p:set>
                                    <p:animEffect transition="in" filter="wipe(down)">
                                      <p:cBhvr>
                                        <p:cTn id="12"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下面是近代中国民族工业曲折发展的简单图示。图示中两个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出现的共同原因是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社会制度的根本性变革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帝国主义的侵略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法西斯侵华战争的破坏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四大家族官僚资本的挤压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由图示可知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两个低谷点分别出现在</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年和</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年。前一个低谷出现的主要原因是第一次世界大战后欧洲列强卷土重来等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后一个低谷出现的原因有日本全面侵华战争的破坏、美国商品的排挤、官僚资本的剥削、通货膨胀等。故其共同原因是帝国主义的侵略。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Z21.eps" descr="id:2147492922;FounderCES"/>
          <p:cNvPicPr/>
          <p:nvPr/>
        </p:nvPicPr>
        <p:blipFill>
          <a:blip r:embed="rId4"/>
          <a:stretch>
            <a:fillRect/>
          </a:stretch>
        </p:blipFill>
        <p:spPr>
          <a:xfrm>
            <a:off x="4355976" y="1743312"/>
            <a:ext cx="4392488" cy="1909950"/>
          </a:xfrm>
          <a:prstGeom prst="rect">
            <a:avLst/>
          </a:prstGeom>
        </p:spPr>
      </p:pic>
    </p:spTree>
    <p:extLst>
      <p:ext uri="{BB962C8B-B14F-4D97-AF65-F5344CB8AC3E}">
        <p14:creationId xmlns:p14="http://schemas.microsoft.com/office/powerpoint/2010/main" val="3246496606"/>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有报纸载文感叹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我数千年历史之蚕桑事业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不沦亡于敌伪铁蹄之下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而消灭于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官僚资本的压迫榨取也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此种状况出现于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A.1927</a:t>
            </a:r>
            <a:r>
              <a:rPr lang="zh-CN" altLang="zh-CN" sz="2200" dirty="0">
                <a:solidFill>
                  <a:srgbClr val="000000"/>
                </a:solidFill>
                <a:latin typeface="Times New Roman" panose="02020603050405020304" pitchFamily="18" charset="0"/>
                <a:cs typeface="Times New Roman" panose="02020603050405020304" pitchFamily="18" charset="0"/>
              </a:rPr>
              <a:t>年南京国民政府成立后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国民政府统治的前十年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全民族抗日战争时期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抗日战争胜利以后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根据材料提供的信息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可知作者认为民族工业没有在抗战中毁灭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反而在抗战胜利后国民政府的统治下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陷入了绝境。抗战胜利后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官僚资本进行经济垄断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挤压民族企业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中国民族资本主义受到沉重的打击。故选</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7954380"/>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南京国民政府发行的货币起初很值钱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两块钱就能办一桌酒席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但到</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元只能买</a:t>
            </a:r>
            <a:r>
              <a:rPr lang="en-US" altLang="zh-CN" sz="2200" dirty="0">
                <a:solidFill>
                  <a:srgbClr val="000000"/>
                </a:solidFill>
                <a:latin typeface="Times New Roman" panose="02020603050405020304" pitchFamily="18" charset="0"/>
                <a:cs typeface="Times New Roman" panose="02020603050405020304" pitchFamily="18" charset="0"/>
              </a:rPr>
              <a:t>0.000 000 245</a:t>
            </a:r>
            <a:r>
              <a:rPr lang="zh-CN" altLang="zh-CN" sz="2200" dirty="0">
                <a:solidFill>
                  <a:srgbClr val="000000"/>
                </a:solidFill>
                <a:latin typeface="Times New Roman" panose="02020603050405020304" pitchFamily="18" charset="0"/>
                <a:cs typeface="Times New Roman" panose="02020603050405020304" pitchFamily="18" charset="0"/>
              </a:rPr>
              <a:t>粒大米。这反映了中国近代民族工业发展面临的哪一方面困境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帝国主义的搜刮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封建势力的勒索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通货膨胀的掠夺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官僚资本的压榨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两块钱就能办一桌酒席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元只能</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0.000</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粒大米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6398702"/>
      </p:ext>
    </p:extLst>
  </p:cSld>
  <p:clrMapOvr>
    <a:masterClrMapping/>
  </p:clrMapOvr>
  <mc:AlternateContent xmlns:mc="http://schemas.openxmlformats.org/markup-compatibility/2006" xmlns:p14="http://schemas.microsoft.com/office/powerpoint/2010/main">
    <mc:Choice Requires="p14">
      <p:transition spd="slow" p14:dur="13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 1935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国民党五届一中全会通过《确定国民经济建设实施计划大纲案》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建设国民经济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必须为全盘之统制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的方针。这有利于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经济危机的缓和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美国在华经济势力的增长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民族资本主义的初步发展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官僚资本的迅速膨胀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全盘之统制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其特点是实行经济垄断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因此容易导致官僚资本迅速膨胀。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0849972"/>
      </p:ext>
    </p:extLst>
  </p:cSld>
  <p:clrMapOvr>
    <a:masterClrMapping/>
  </p:clrMapOvr>
  <mc:AlternateContent xmlns:mc="http://schemas.openxmlformats.org/markup-compatibility/2006" xmlns:p14="http://schemas.microsoft.com/office/powerpoint/2010/main">
    <mc:Choice Requires="p14">
      <p:transition spd="slow" p14:dur="13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8467"/>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《中国近代经济史</a:t>
            </a:r>
            <a:r>
              <a:rPr lang="en-US" altLang="zh-CN" sz="2200" dirty="0">
                <a:solidFill>
                  <a:srgbClr val="000000"/>
                </a:solidFill>
                <a:latin typeface="Times New Roman" panose="02020603050405020304" pitchFamily="18" charset="0"/>
                <a:cs typeface="Times New Roman" panose="02020603050405020304" pitchFamily="18" charset="0"/>
              </a:rPr>
              <a:t>1895—1927</a:t>
            </a:r>
            <a:r>
              <a:rPr lang="zh-CN" altLang="zh-CN" sz="2200" dirty="0">
                <a:solidFill>
                  <a:srgbClr val="000000"/>
                </a:solidFill>
                <a:latin typeface="Times New Roman" panose="02020603050405020304" pitchFamily="18" charset="0"/>
                <a:cs typeface="Times New Roman" panose="02020603050405020304" pitchFamily="18" charset="0"/>
              </a:rPr>
              <a:t>》是一部专论清末民初中国经济史的学术专著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该书在论述中国资本主义发展道路的同时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也阐述了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近代中国的产业革命精神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产业革命精神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实现民主政治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民族独立富强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工业化的实现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发展资本主义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中国近代面临两大任务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国家独立和民族富强。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近代中国的产业革命精神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就是追求完成两大任务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甲午战争后民族资产阶级直接提出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实业救国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就是两大任务的体现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7943625"/>
      </p:ext>
    </p:extLst>
  </p:cSld>
  <p:clrMapOvr>
    <a:masterClrMapping/>
  </p:clrMapOvr>
  <mc:AlternateContent xmlns:mc="http://schemas.openxmlformats.org/markup-compatibility/2006" xmlns:p14="http://schemas.microsoft.com/office/powerpoint/2010/main">
    <mc:Choice Requires="p14">
      <p:transition spd="slow" p14:dur="13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07963"/>
            <a:ext cx="8128000" cy="1446550"/>
          </a:xfrm>
          <a:prstGeom prst="rect">
            <a:avLst/>
          </a:prstGeom>
        </p:spPr>
        <p:txBody>
          <a:bodyPr>
            <a:spAutoFit/>
          </a:bodyPr>
          <a:lstStyle/>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第一次世界大战期间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中国的民族工业得到了一个发展的机会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但好景不长。有人对这一时期民族工业发展的有利和不利因素分析如下</a:t>
            </a:r>
            <a:r>
              <a:rPr lang="en-US" altLang="zh-CN" sz="2200" dirty="0">
                <a:solidFill>
                  <a:srgbClr val="000000"/>
                </a:solidFill>
                <a:latin typeface="Times New Roman" panose="02020603050405020304" pitchFamily="18" charset="0"/>
              </a:rPr>
              <a:t>:</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4154434716"/>
              </p:ext>
            </p:extLst>
          </p:nvPr>
        </p:nvGraphicFramePr>
        <p:xfrm>
          <a:off x="508000" y="2533731"/>
          <a:ext cx="8128000" cy="4765603"/>
        </p:xfrm>
        <a:graphic>
          <a:graphicData uri="http://schemas.openxmlformats.org/presentationml/2006/ole">
            <mc:AlternateContent xmlns:mc="http://schemas.openxmlformats.org/markup-compatibility/2006">
              <mc:Choice xmlns:v="urn:schemas-microsoft-com:vml" Requires="v">
                <p:oleObj spid="_x0000_s5125" name="文档" r:id="rId6" imgW="3899693" imgH="2285293" progId="Word.Document.12">
                  <p:embed/>
                </p:oleObj>
              </mc:Choice>
              <mc:Fallback>
                <p:oleObj name="文档" r:id="rId6" imgW="3899693" imgH="2285293" progId="Word.Document.12">
                  <p:embed/>
                  <p:pic>
                    <p:nvPicPr>
                      <p:cNvPr id="0" name=""/>
                      <p:cNvPicPr/>
                      <p:nvPr/>
                    </p:nvPicPr>
                    <p:blipFill>
                      <a:blip r:embed="rId7"/>
                      <a:stretch>
                        <a:fillRect/>
                      </a:stretch>
                    </p:blipFill>
                    <p:spPr>
                      <a:xfrm>
                        <a:off x="508000" y="2533731"/>
                        <a:ext cx="8128000" cy="4765603"/>
                      </a:xfrm>
                      <a:prstGeom prst="rect">
                        <a:avLst/>
                      </a:prstGeom>
                    </p:spPr>
                  </p:pic>
                </p:oleObj>
              </mc:Fallback>
            </mc:AlternateContent>
          </a:graphicData>
        </a:graphic>
      </p:graphicFrame>
    </p:spTree>
    <p:extLst>
      <p:ext uri="{BB962C8B-B14F-4D97-AF65-F5344CB8AC3E}">
        <p14:creationId xmlns:p14="http://schemas.microsoft.com/office/powerpoint/2010/main" val="612064274"/>
      </p:ext>
    </p:extLst>
  </p:cSld>
  <p:clrMapOvr>
    <a:masterClrMapping/>
  </p:clrMapOvr>
  <mc:AlternateContent xmlns:mc="http://schemas.openxmlformats.org/markup-compatibility/2006" xmlns:p14="http://schemas.microsoft.com/office/powerpoint/2010/main">
    <mc:Choice Requires="p14">
      <p:transition spd="slow" p14:dur="1300">
        <p:split orient="vert"/>
      </p:transition>
    </mc:Choice>
    <mc:Fallback xmlns="">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68921944"/>
              </p:ext>
            </p:extLst>
          </p:nvPr>
        </p:nvGraphicFramePr>
        <p:xfrm>
          <a:off x="508000" y="1958681"/>
          <a:ext cx="8128000" cy="2577011"/>
        </p:xfrm>
        <a:graphic>
          <a:graphicData uri="http://schemas.openxmlformats.org/presentationml/2006/ole">
            <mc:AlternateContent xmlns:mc="http://schemas.openxmlformats.org/markup-compatibility/2006">
              <mc:Choice xmlns:v="urn:schemas-microsoft-com:vml" Requires="v">
                <p:oleObj spid="_x0000_s6149" name="文档" r:id="rId6" imgW="3900411" imgH="1236983" progId="Word.Document.12">
                  <p:embed/>
                </p:oleObj>
              </mc:Choice>
              <mc:Fallback>
                <p:oleObj name="文档" r:id="rId6" imgW="3900411" imgH="1236983" progId="Word.Document.12">
                  <p:embed/>
                  <p:pic>
                    <p:nvPicPr>
                      <p:cNvPr id="0" name=""/>
                      <p:cNvPicPr/>
                      <p:nvPr/>
                    </p:nvPicPr>
                    <p:blipFill>
                      <a:blip r:embed="rId7"/>
                      <a:stretch>
                        <a:fillRect/>
                      </a:stretch>
                    </p:blipFill>
                    <p:spPr>
                      <a:xfrm>
                        <a:off x="508000" y="1958681"/>
                        <a:ext cx="8128000" cy="2577011"/>
                      </a:xfrm>
                      <a:prstGeom prst="rect">
                        <a:avLst/>
                      </a:prstGeom>
                    </p:spPr>
                  </p:pic>
                </p:oleObj>
              </mc:Fallback>
            </mc:AlternateContent>
          </a:graphicData>
        </a:graphic>
      </p:graphicFrame>
      <p:sp>
        <p:nvSpPr>
          <p:cNvPr id="4" name="矩形 3"/>
          <p:cNvSpPr>
            <a:spLocks noChangeAspect="1"/>
          </p:cNvSpPr>
          <p:nvPr/>
        </p:nvSpPr>
        <p:spPr>
          <a:xfrm>
            <a:off x="508000" y="407516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请根据以上表格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找出此时民族工业发展的另外两个有利和两个不利条件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并加以说明。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992263"/>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有利因素</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民族资本家的努力。说明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第一次世界大战期间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民主共和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实业救国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思潮的影响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民族资本家积极投身近代企业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推动了民族工业的发展。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各种实业团体的建立。说明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辛亥革命后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各种实业团体纷纷涌现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有利于筹集资金、引进先进技术、规范企业管理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从而推动了民族工业的健康发展。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不利因素</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国内政局动荡。说明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袁世凯篡夺辛亥革命果实后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北洋军阀政府对外妥协卖国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对内独裁专制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政局动荡不安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不利于民族工业的发展。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广大民众购买力低下。说明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近代中国人民深受多重压迫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购买力弱。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1390146"/>
      </p:ext>
    </p:extLst>
  </p:cSld>
  <p:clrMapOvr>
    <a:masterClrMapping/>
  </p:clrMapOvr>
  <mc:AlternateContent xmlns:mc="http://schemas.openxmlformats.org/markup-compatibility/2006" xmlns:p14="http://schemas.microsoft.com/office/powerpoint/2010/main">
    <mc:Choice Requires="p14">
      <p:transition spd="slow" p14:dur="1300">
        <p:cover dir="lu"/>
      </p:transition>
    </mc:Choice>
    <mc:Fallback xmlns="">
      <p:transition spd="slow">
        <p:cover dir="l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由光绪二十九年至宣统三年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为中国政府奖励工业最力之时代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此时中国之实业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如红日初升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前途希望正复无穷。此时期中之重要提倡事业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如三十一年袁世凯在天津设工艺总局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商部在京师设劝工陈列所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及奏设各省高等实业学堂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三十二年商部奏订奖给商勋章程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鼓励制造新器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学部考验游学生设工商科进士学位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三十三年农工商部奏定华商办理实业爵赏章程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万元以上之实业者赏男爵</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万元以上者赏子爵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宣统二年端方在南京举行南洋劝业会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仅见之盛举。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《中国近代工人阶级和工人运动》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4387508"/>
      </p:ext>
    </p:extLst>
  </p:cSld>
  <p:clrMapOvr>
    <a:masterClrMapping/>
  </p:clrMapOvr>
  <mc:AlternateContent xmlns:mc="http://schemas.openxmlformats.org/markup-compatibility/2006" xmlns:p14="http://schemas.microsoft.com/office/powerpoint/2010/main">
    <mc:Choice Requires="p14">
      <p:transition spd="slow" p14:dur="1300">
        <p:pull dir="r"/>
      </p:transition>
    </mc:Choice>
    <mc:Fallback xmlns="">
      <p:transition spd="slow">
        <p:pull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5917"/>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一、中国民族工业的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黄金时期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民国建立</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cs typeface="Times New Roman" panose="02020603050405020304" pitchFamily="18" charset="0"/>
              </a:rPr>
              <a:t>年七七事变爆发前。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政治因素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民国建立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民族资产阶级政治地位提高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激发了他们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振兴实业</a:t>
            </a:r>
            <a:r>
              <a:rPr lang="zh-CN" altLang="zh-CN" sz="2200" dirty="0">
                <a:solidFill>
                  <a:srgbClr val="000000"/>
                </a:solidFill>
                <a:latin typeface="Times New Roman" panose="02020603050405020304" pitchFamily="18" charset="0"/>
                <a:cs typeface="Times New Roman" panose="02020603050405020304" pitchFamily="18" charset="0"/>
              </a:rPr>
              <a:t>的热情。政府实行有利于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发展经济</a:t>
            </a:r>
            <a:r>
              <a:rPr lang="zh-CN" altLang="zh-CN" sz="2200" dirty="0">
                <a:solidFill>
                  <a:srgbClr val="000000"/>
                </a:solidFill>
                <a:latin typeface="Times New Roman" panose="02020603050405020304" pitchFamily="18" charset="0"/>
                <a:cs typeface="Times New Roman" panose="02020603050405020304" pitchFamily="18" charset="0"/>
              </a:rPr>
              <a:t>的政策。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南京国民政府成立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推行有利于国民经济发展的政策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如扶植民间轻工业、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统一货币</a:t>
            </a:r>
            <a:r>
              <a:rPr lang="zh-CN" altLang="zh-CN" sz="2200" dirty="0">
                <a:solidFill>
                  <a:srgbClr val="000000"/>
                </a:solidFill>
                <a:latin typeface="Times New Roman" panose="02020603050405020304" pitchFamily="18" charset="0"/>
                <a:cs typeface="Times New Roman" panose="02020603050405020304" pitchFamily="18" charset="0"/>
              </a:rPr>
              <a:t>、关税自主等。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外部环境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第一次世界大战期间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欧洲各国对华的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商品输出</a:t>
            </a:r>
            <a:r>
              <a:rPr lang="zh-CN" altLang="zh-CN" sz="2200" dirty="0">
                <a:solidFill>
                  <a:srgbClr val="000000"/>
                </a:solidFill>
                <a:latin typeface="Times New Roman" panose="02020603050405020304" pitchFamily="18" charset="0"/>
                <a:cs typeface="Times New Roman" panose="02020603050405020304" pitchFamily="18" charset="0"/>
              </a:rPr>
              <a:t>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群众运动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群众性的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反帝爱国</a:t>
            </a:r>
            <a:r>
              <a:rPr lang="zh-CN" altLang="zh-CN" sz="2200" dirty="0">
                <a:solidFill>
                  <a:srgbClr val="000000"/>
                </a:solidFill>
                <a:latin typeface="Times New Roman" panose="02020603050405020304" pitchFamily="18" charset="0"/>
                <a:cs typeface="Times New Roman" panose="02020603050405020304" pitchFamily="18" charset="0"/>
              </a:rPr>
              <a:t>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有力地促进了民族工业的发展。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889201" y="202001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164288" y="323375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85326" y="362550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67744" y="443711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927482" y="4808714"/>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01032" y="564119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民国政府公布《农商部奖励实业办法》</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每年能将国货运往外国销至</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而营业时期继续已逾</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给予一等奖章</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设立工厂资本在</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营业确有成效者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给予二等奖章</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发明有实用之物品或器械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给予三等奖章</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以中国资本发起开矿、放垦、渔牧等实业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及提倡设立实业学校者得体察情形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分别给予奖状</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商会农会能实心提倡商务或农业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著有成绩者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得体察情形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分别给予奖章。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摘编自《新编实业法令》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比较材料一、材料二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提取两项有关奖励实业的信息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并结合所学知识予以说明。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2245163"/>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581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信息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清末和民初都很重视发展实业。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民族危机严重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发展实业是救亡图存的重要手段。清末和民初的经济政策具有一定的延续性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都促进了民族工业的发展。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信息</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清末的奖励以爵位为主要形式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民初以奖章为主要形式。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政治体制和社会观念发生了变化。民初更注重精神鼓励。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信息</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与清末相比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民初奖励的对象更加广泛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奖励的条件降低。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民国时期民主政治和民族工业得到进一步发展。有利于形成重工商、兴实业的社会风气。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信息</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民初鼓励出口贸易。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第一次世界大战期间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西方国家忙于战事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为国货出口提供机遇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推动了民族工业的发展。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1085434"/>
      </p:ext>
    </p:extLst>
  </p:cSld>
  <p:clrMapOvr>
    <a:masterClrMapping/>
  </p:clrMapOvr>
  <mc:AlternateContent xmlns:mc="http://schemas.openxmlformats.org/markup-compatibility/2006" xmlns:p14="http://schemas.microsoft.com/office/powerpoint/2010/main">
    <mc:Choice Requires="p14">
      <p:transition spd="slow" p14:dur="1300">
        <p:pull dir="ld"/>
      </p:transition>
    </mc:Choice>
    <mc:Fallback xmlns="">
      <p:transition spd="slow">
        <p:pull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0634"/>
            <a:ext cx="8128000" cy="12707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页文本框材料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火柴大王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刘鸿生的话反映了第一次世界大战期间民族工业发展得益于什么原因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群众性的反帝爱国斗争促进了民族工业的发展。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9369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纺织业</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面粉业</a:t>
            </a:r>
            <a:r>
              <a:rPr lang="zh-CN" altLang="zh-CN" sz="2200" dirty="0">
                <a:solidFill>
                  <a:srgbClr val="000000"/>
                </a:solidFill>
                <a:latin typeface="Times New Roman" panose="02020603050405020304" pitchFamily="18" charset="0"/>
                <a:cs typeface="Times New Roman" panose="02020603050405020304" pitchFamily="18" charset="0"/>
              </a:rPr>
              <a:t>、卷烟业等轻工业发展迅速。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重工业</a:t>
            </a:r>
            <a:r>
              <a:rPr lang="zh-CN" altLang="zh-CN" sz="2200" dirty="0">
                <a:solidFill>
                  <a:srgbClr val="000000"/>
                </a:solidFill>
                <a:latin typeface="Times New Roman" panose="02020603050405020304" pitchFamily="18" charset="0"/>
                <a:cs typeface="Times New Roman" panose="02020603050405020304" pitchFamily="18" charset="0"/>
              </a:rPr>
              <a:t>和化学工业也获得一定程度的发展。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范旭东</a:t>
            </a:r>
            <a:r>
              <a:rPr lang="zh-CN" altLang="zh-CN" sz="2200" dirty="0">
                <a:solidFill>
                  <a:srgbClr val="000000"/>
                </a:solidFill>
                <a:latin typeface="Times New Roman" panose="02020603050405020304" pitchFamily="18" charset="0"/>
                <a:cs typeface="Times New Roman" panose="02020603050405020304" pitchFamily="18" charset="0"/>
              </a:rPr>
              <a:t>被称为中国化学工业的代表人物。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(3)1927</a:t>
            </a:r>
            <a:r>
              <a:rPr lang="zh-CN" altLang="zh-CN" sz="2200" dirty="0">
                <a:solidFill>
                  <a:srgbClr val="000000"/>
                </a:solidFill>
                <a:latin typeface="Times New Roman" panose="02020603050405020304" pitchFamily="18" charset="0"/>
                <a:cs typeface="Times New Roman" panose="02020603050405020304" pitchFamily="18" charset="0"/>
              </a:rPr>
              <a:t>年后的十年间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民族工业得到更快发展。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98015" y="297456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26735" y="297456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98015" y="336884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03199" y="3343581"/>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2080826"/>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74317"/>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二、侵华日军对中国民族经济的破坏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日寇意图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把沦陷区变成服务于侵略战争的军事和工业基地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zh-CN" altLang="zh-CN" sz="2200" dirty="0" smtClean="0">
                <a:solidFill>
                  <a:srgbClr val="000000"/>
                </a:solidFill>
                <a:latin typeface="Times New Roman" panose="02020603050405020304" pitchFamily="18" charset="0"/>
                <a:cs typeface="Times New Roman" panose="02020603050405020304" pitchFamily="18" charset="0"/>
              </a:rPr>
              <a:t>所谓</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适地适产</a:t>
            </a:r>
            <a:r>
              <a:rPr lang="zh-CN" altLang="zh-CN" sz="2200" dirty="0">
                <a:solidFill>
                  <a:srgbClr val="000000"/>
                </a:solidFill>
                <a:latin typeface="Times New Roman" panose="02020603050405020304" pitchFamily="18" charset="0"/>
                <a:cs typeface="Times New Roman" panose="02020603050405020304" pitchFamily="18" charset="0"/>
              </a:rPr>
              <a:t>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意在将沦陷区经济完全纳入日本的战时经济体系之中。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侵略方式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工矿业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军事管理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委托经营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等方式进行掠夺与控制。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金融与贸易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日本控制和垄断了沦陷区的金融和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内外贸易</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各类物资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严格的管制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便利了日本掠夺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极大地限制了中国民族工业的生存空间。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将大批工人、农民和被俘士兵送到伪满洲国和日本从事繁重的劳动。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27922" y="244167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47864" y="3610234"/>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6256" y="444750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62781" y="4823979"/>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420888"/>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cs typeface="Times New Roman" panose="02020603050405020304" pitchFamily="18" charset="0"/>
              </a:rPr>
              <a:t>51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日本从沦陷区掠夺大量物资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被日本兴中公司吞并的龙烟炼铁厂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两幅图片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侵华日军对沦陷区经济进行疯狂掠夺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民族工业遭到严重破坏。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8504875"/>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三、民族资本的困境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帝国主义挤压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外国资本利用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跌价竞争</a:t>
            </a:r>
            <a:r>
              <a:rPr lang="zh-CN" altLang="zh-CN" sz="2200" dirty="0">
                <a:solidFill>
                  <a:srgbClr val="000000"/>
                </a:solidFill>
                <a:latin typeface="Times New Roman" panose="02020603050405020304" pitchFamily="18" charset="0"/>
                <a:cs typeface="Times New Roman" panose="02020603050405020304" pitchFamily="18" charset="0"/>
              </a:rPr>
              <a:t>等方法给中国民族工业的发展造成很大压力。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官僚资本压迫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形成与发展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全民族抗战开始前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国民政府实行了一些国家资本主义的措施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政治腐败势力把部分国家资本占据为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官僚资本</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到全民族抗战中后期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官僚资本的势力不断扩大。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860032" y="2529245"/>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76056" y="457073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9675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图说历史</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下图是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世纪中期出现的漫画《财神图》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横批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一手遮天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说明了什么问题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Z17.eps" descr="id:2147492821;FounderCES"/>
          <p:cNvPicPr/>
          <p:nvPr/>
        </p:nvPicPr>
        <p:blipFill>
          <a:blip r:embed="rId5"/>
          <a:stretch>
            <a:fillRect/>
          </a:stretch>
        </p:blipFill>
        <p:spPr>
          <a:xfrm>
            <a:off x="2411760" y="2062758"/>
            <a:ext cx="2952328" cy="3385112"/>
          </a:xfrm>
          <a:prstGeom prst="rect">
            <a:avLst/>
          </a:prstGeom>
        </p:spPr>
      </p:pic>
      <p:sp>
        <p:nvSpPr>
          <p:cNvPr id="8" name="矩形 7"/>
          <p:cNvSpPr>
            <a:spLocks noChangeAspect="1"/>
          </p:cNvSpPr>
          <p:nvPr/>
        </p:nvSpPr>
        <p:spPr>
          <a:xfrm>
            <a:off x="508000" y="5466006"/>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蒋、宋、孔、陈四大家族实行经济垄断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压迫、剥削民族资本。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1259474"/>
      </p:ext>
    </p:extLst>
  </p:cSld>
  <p:clrMapOvr>
    <a:masterClrMapping/>
  </p:clrMapOvr>
  <mc:AlternateContent xmlns:mc="http://schemas.openxmlformats.org/markup-compatibility/2006" xmlns:p14="http://schemas.microsoft.com/office/powerpoint/2010/main">
    <mc:Choice Requires="p14">
      <p:transition spd="slow" p14:dur="20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339</TotalTime>
  <Words>1835</Words>
  <Application>Microsoft Office PowerPoint</Application>
  <PresentationFormat>全屏显示(4:3)</PresentationFormat>
  <Paragraphs>219</Paragraphs>
  <Slides>31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31</vt:i4>
      </vt:variant>
    </vt:vector>
  </HeadingPairs>
  <TitlesOfParts>
    <vt:vector size="45"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Microsoft Word 文档</vt:lpstr>
      <vt:lpstr>第11课　民国时期民族工业的曲折发展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94</cp:revision>
  <dcterms:created xsi:type="dcterms:W3CDTF">2014-04-23T05:53:17Z</dcterms:created>
  <dcterms:modified xsi:type="dcterms:W3CDTF">2017-08-29T05:51:46Z</dcterms:modified>
</cp:coreProperties>
</file>