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72" r:id="rId2"/>
    <p:sldId id="264" r:id="rId3"/>
    <p:sldId id="265" r:id="rId4"/>
    <p:sldId id="380" r:id="rId5"/>
    <p:sldId id="359" r:id="rId6"/>
    <p:sldId id="366" r:id="rId7"/>
    <p:sldId id="381" r:id="rId8"/>
    <p:sldId id="382" r:id="rId9"/>
    <p:sldId id="275" r:id="rId10"/>
    <p:sldId id="383" r:id="rId11"/>
    <p:sldId id="384" r:id="rId12"/>
    <p:sldId id="385" r:id="rId13"/>
    <p:sldId id="379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5488" autoAdjust="0"/>
  </p:normalViewPr>
  <p:slideViewPr>
    <p:cSldViewPr showGuides="1">
      <p:cViewPr varScale="1">
        <p:scale>
          <a:sx n="92" d="100"/>
          <a:sy n="92" d="100"/>
        </p:scale>
        <p:origin x="978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415270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16218" y="1"/>
            <a:ext cx="1440160" cy="836712"/>
            <a:chOff x="5428356" y="1"/>
            <a:chExt cx="127431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274316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0551" y="118147"/>
              <a:ext cx="1010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自主预习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7842074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6725378" y="12690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课堂篇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合作学习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091548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2" y="169738"/>
            <a:ext cx="372464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第</a:t>
            </a:r>
            <a:r>
              <a:rPr lang="en-US" altLang="zh-CN" sz="1600" b="1" dirty="0" smtClean="0"/>
              <a:t>8</a:t>
            </a:r>
            <a:r>
              <a:rPr lang="zh-CN" altLang="zh-CN" sz="1600" b="1" dirty="0" smtClean="0"/>
              <a:t>课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欧洲的殖民扩张与掠夺</a:t>
            </a:r>
            <a:endParaRPr lang="zh-CN" altLang="zh-CN" sz="16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5674081" y="139154"/>
            <a:ext cx="543739" cy="481534"/>
            <a:chOff x="4532317" y="111757"/>
            <a:chExt cx="543739" cy="48153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2" name="TextBox 16">
              <a:hlinkClick r:id="rId11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35">
            <a:hlinkClick r:id="rId12" action="ppaction://hlinksldjump"/>
          </p:cNvPr>
          <p:cNvSpPr txBox="1"/>
          <p:nvPr userDrawn="1"/>
        </p:nvSpPr>
        <p:spPr>
          <a:xfrm>
            <a:off x="6642503" y="116632"/>
            <a:ext cx="111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TextBox 41">
            <a:hlinkClick r:id="rId13" action="ppaction://hlinksldjump"/>
          </p:cNvPr>
          <p:cNvSpPr txBox="1"/>
          <p:nvPr userDrawn="1"/>
        </p:nvSpPr>
        <p:spPr>
          <a:xfrm>
            <a:off x="8050226" y="1158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课堂篇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合作学习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8</a:t>
            </a:r>
            <a:r>
              <a:rPr lang="zh-CN" altLang="zh-CN" b="1" dirty="0"/>
              <a:t>课</a:t>
            </a:r>
            <a:r>
              <a:rPr lang="zh-CN" altLang="zh-CN" dirty="0"/>
              <a:t>　</a:t>
            </a:r>
            <a:r>
              <a:rPr lang="zh-CN" altLang="zh-CN" b="1" dirty="0"/>
              <a:t>欧洲的殖民扩张与掠夺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21713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早期殖民扩张的主要手段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掠夺金银、种族屠杀、贩卖黑奴、殖民战争、在殖民地的商业活动。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殖民扩张造成被侵略地区的落后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欧洲先进的生产方式、生活方式和思想观念的传入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客观上有利于殖民地的近代化。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44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1324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西欧国家早期殖民扩张的多重影响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对世界市场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殖民扩张和掠夺是资本主义列强建立世界市场的主要途径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使资本主义世界市场得到拓展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越来越多的国家被纳入资本主义世界体系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促进了世界的一体化。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对殖民国家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从殖民地掠夺了大量的财富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转化为资本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促进了欧洲资本主义的发展。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对殖民地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殖民主义是灾难和祸害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造成了亚、非、拉美地区的落后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殖民扩张也在客观上为殖民地带去了先进的生产方式、生活方式和思想观念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有利于殖民地的发展进步。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对国际关系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由于政治经济发展的不平衡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必然引起殖民争霸战争。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0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猎奴者捕获了西非人彼得斯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将其带到海岸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贩卖给了法国奴隶贩子。他坐贩奴船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渡过大西洋来到了法国殖民地路易斯安那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可能在此地的蔗糖种植园工作。上述现象产生的客观影响是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增加了西欧国家的劳动力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使世界联系进一步加强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推动了美洲工业化的进程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给非洲带来了社会进步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黑奴贸易增加了美洲的劳动力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而不是西欧国家的劳动力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黑奴贸易加强了世界各地的联系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非洲的劳动力主要用于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种植园工作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不是促进工业化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黑奴贸易中非洲丧失了大量劳动力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给非洲造成巨大的破坏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05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106937"/>
            <a:ext cx="8240464" cy="5829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在非洲国家的边界中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是由河流、湖泊和山脉构成的自然边界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其余都是人为划定的。造成这种现象的根源是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非洲国家之间经常爆发战争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欧洲殖民者的侵略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非洲各民族是一种杂居的方式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非洲大陆的经济具有分散性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材料反映了欧洲殖民者在非洲进行殖民掠夺、划分势力范围的情况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通过这些殖民活动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非洲被瓜分殆尽。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一些学者评论某国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吃新大陆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而养肥的却是荷兰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成为欧洲名副其实的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黄金的漏斗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最可能指的是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解读材料的关键信息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黄金的漏斗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自从哥伦布发现美洲大陆后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西班牙从美洲掠夺了大量的金银财富。但实际上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从美洲掠夺来的大量金银在输入西班牙以后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并没有在西班牙形成雄厚的资本原始积累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而是大量地流往国外。故选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3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万人口的国家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却是整个世界的经济中心和最富庶的地区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它的商船数超过欧洲其他国家的总和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被马克思称为当时的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海上第一强国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。该国家是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荷兰已经成为资本主义国家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拥有船超过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海上马车夫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9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美国纽约是世界著名城市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在历史上其名称几经变化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:1626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年之后叫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新阿姆斯特丹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”(New Amsterdam),1674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年之后叫纽约市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(City of New York)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。这样变化是因为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无敌舰队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的覆灭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《航海条例》引发战争的结果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英法七年战争结束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美国摆脱了英国的殖民统治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新阿姆斯特丹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世纪上半期该地为荷兰的殖民地。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英国颁布了旨在打击荷兰海上贸易的《航海条例》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引发了三次英荷战争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结果荷兰战败。英国夺取了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新阿姆斯特丹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后改名为纽约。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25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5924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.1500—1800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年美洲人口结构发生变化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欧洲人、印欧混血人、非洲人、非欧混血人数量不断增加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并最终超过美洲原住民。造成这一变化的根本原因是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美洲原住民遭到大量屠杀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欧洲人对美洲不断的探险和征服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外来疾病导致美洲原住民大量死亡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欧洲人在美洲大陆的分布越来越广泛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本题考查美洲人口结构发生变化的根本原因。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两项都是原因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但不是根本原因。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欧洲人、印欧混血人、非洲人、非欧混血人数量不断增加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并最终超过美洲原住民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是欧洲长期不断征服美洲的结果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项正确。欧洲人在美洲大陆的分布越来越广泛是表现而不是原因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4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《世界历史资料选辑》记载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从贸易观点看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两国早就互相倾轧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在争夺殖民地上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双方更是公开敌对。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英国对荷兰人的竞争越来越猜忌不安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不择手段地想破坏。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A.1588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年英国打败荷兰的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无敌舰队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取得了海上霸权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世纪初英国成立东印度公司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建立了遍布世界的商业殖民帝国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世纪中期英国颁布《航海条例》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打击荷兰的贸易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世纪中期英国最终打败荷兰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确立了世界殖民霸权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35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利物浦市政厅曾正式就某段历史道歉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为城市在这样一场人类悲剧的贸易中扮演的角色表示羞愧和懊悔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。利物浦过去承担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的角色指的是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在远东建立东印度公司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在大洋洲进行欺诈贸易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在美洲掠夺金银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在非洲进行奴隶贸易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利物浦位于英格兰西北部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大西洋航运的中心线上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因为奴隶贸易而发展繁荣。利物浦在黑奴贸易中占有特殊地位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因此利物浦市政厅为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人类悲剧的贸易中扮演的角色表示羞愧和懊悔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指的是在非洲进行奴隶贸易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27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世纪的世界历史以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血与火的征服与掠夺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主要殖民国家之间展开了一场世界版的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三国演义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。它们是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葡、西、荷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英、西、荷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英、法、荷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英、法、俄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最先开展殖民扩张的是西班牙和葡萄牙。到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展开殖民争夺的西欧国家是英、法、荷三国。英国和法国分别在北美、非洲、印度、西印度群岛积极开拓殖民地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在国际贸易领域内同荷兰商人展开激烈竞争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三国之间冲突频繁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斗争愈演愈烈。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0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510281"/>
              </p:ext>
            </p:extLst>
          </p:nvPr>
        </p:nvGraphicFramePr>
        <p:xfrm>
          <a:off x="508000" y="1268760"/>
          <a:ext cx="8128000" cy="4481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990909" imgH="2200838" progId="Word.Document.12">
                  <p:embed/>
                </p:oleObj>
              </mc:Choice>
              <mc:Fallback>
                <p:oleObj name="文档" r:id="rId4" imgW="3990909" imgH="2200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4481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最早开始远洋冒险的葡萄牙和西班牙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主要是依靠暴力去进行赤裸裸的财富掠夺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紧随其后的荷兰人由于缺少强大的王权和充足的人力资源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十分自然地选择了依靠商业贸易来积累财富。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年伊丽莎白一世继承王位的时候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从英吉利海峡的那一边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不断地传来西班牙和葡萄牙航海探险家成功发财的消息。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在新世界的游戏规则里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赢得海洋比赢得陆地更为重要。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从材料一中找出葡萄牙、西班牙和荷兰成为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英国人究竟凭借什么敢于对抗已经在海洋上驰骋了近百年的西班牙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你认为成为一个大国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需要具备什么条件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回答英国的异军突起给你什么启示。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4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葡萄牙和西班牙凭借赤裸裸的财富掠夺成为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荷兰通过商业贸易成为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先进的政治制度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发达的工商业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海盗精神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优越的地理位置。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文化上的吸引力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内部凝聚力等。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把握机遇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抢占先机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打破旧的观念等。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87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03962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欧洲、非洲、美洲占世界总人口的比率变化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(%)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089540"/>
              </p:ext>
            </p:extLst>
          </p:nvPr>
        </p:nvGraphicFramePr>
        <p:xfrm>
          <a:off x="508000" y="1947276"/>
          <a:ext cx="8128000" cy="212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6" imgW="3886046" imgH="1017403" progId="Word.Document.12">
                  <p:embed/>
                </p:oleObj>
              </mc:Choice>
              <mc:Fallback>
                <p:oleObj name="文档" r:id="rId6" imgW="3886046" imgH="1017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47276"/>
                        <a:ext cx="8128000" cy="212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54022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斯塔夫里阿诺斯《全球通史》编制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年以前的那一时期中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欧洲诸强国仅在亚洲和非洲拥有少数立足点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它们主要的占有地是南北美洲。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它们从政治上控制了亚洲的大部分地区和几乎整个非洲。不过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在南北美洲和英国自治领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它们所能做到的比这要多得多。趁着当地人口比较稀少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成百万的欧洲人移居这里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并填补了那些相对空旷的地区。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斯塔夫里阿诺斯《全球通史》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20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093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分别指出欧、非、美三大洲人口占世界人口比率变化的基本趋势。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结合材料二和有关史实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揭示三大洲之间人口变化的相互联系。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综合以上材料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概括指出这一时期影响各大洲人口变化的因素。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欧洲占比不断上升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非洲占比不断下降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年之前占比减少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之后则不断上升。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欧洲国家对非洲和美洲的殖民掠夺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加速了欧洲经济发展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促进了欧洲人口增长。黑奴贸易导致非洲人口减少。欧洲强国的早期殖民扩张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造成美洲土著居民大量死亡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美洲人口下降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;1750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非洲黑奴和欧洲移民的涌入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促进美洲人口增长。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新航路开辟后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世界各地联系不断加强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世界市场逐步形成。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50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924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一、葡、西的早期殖民活动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葡萄牙在亚非地区的扩张与掠夺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扩张概况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葡萄牙凭借武力垄断了从欧洲经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非洲沿海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到亚洲的海上贸易路线。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掠夺方式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主要依靠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暴力掠夺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和敲诈勒索来获取欧洲所需要的产品。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西班牙在中、南美洲的扩张与掠夺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掠夺金银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先是残酷屠杀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土著居民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后来使用奴隶来开采金银矿藏。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掠夺农产品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在美洲建立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农业大庄园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驱使印第安人劳动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在美洲热带沿海地区建立大种植园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役使非洲黑人奴隶来生产单一的作物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以供应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欧洲市场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8743" y="200962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0192" y="242088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5452" y="323375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1072" y="443711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9339" y="5241356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84470" y="604207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289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马克思在《资本论》中写道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资本来到世间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从头到脚每个毛孔都滴着血和肮脏的东西。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这反映了早期殖民扩张有何特点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西欧早期的资本原始积累充满了暴力和血腥。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11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09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海上马车夫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上半叶。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竞争手段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组建大型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商业公司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荷兰东印度公司成立。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取代西班牙和葡萄牙成为世界头号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贸易强国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海上马车夫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垄断了东方的香料贸易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其贸易范围包括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西北欧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的海域贸易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以及对亚洲的远洋贸易和对西方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新大陆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的贸易。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阅读教材第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页文本框材料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材料体现了荷兰殖民扩张的什么特点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殖民贸易与建立殖民地相结合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对殖民地的征服是进行贸易的保障。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198884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7150" y="2766051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4479" y="359379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2551" y="440666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0774" y="480754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三、英国殖民帝国的崛起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近代早期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海盗式的掠夺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为主。英国的海盗行为得到政府的鼓励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以致英国被称为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海盗国家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世纪英国实力增强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与荷兰、法国进行了一系列战争。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下半叶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英国确立了海上霸主地位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成为最大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殖民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帝国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0533" y="297617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53130" y="419064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7460" y="4556729"/>
            <a:ext cx="110777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1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图说历史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下图是反映英国殖民扩张的漫画。结合图片思考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英国能建立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日不落帝国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的有利条件有哪些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09.eps" descr="id:21474923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14039" y="2074606"/>
            <a:ext cx="5981801" cy="346975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5499945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从地理位置、经济优势、政治制度优势、军事优势等方面分析。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80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21755" y="83671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在殖民地的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商业活动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和掠夺成为英国资本原始积累的重要来源。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罪恶的奴隶贸易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黑奴贸易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是英国对外贸易的极其重要的组成部分。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欧洲的殖民和海外贸易活动推动了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世界市场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的扩展。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世界市场的格局也发生重大变化。由欧洲与美洲、亚洲进行的大规模的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三角贸易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世纪突飞猛进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成为世界贸易的重心。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256577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7677" y="337605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224" y="377951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95462" y="457778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1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83671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欧洲早期殖民扩张的影响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材料导入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美洲金银产地的发现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土著居民的被剿灭、被奴役和被埋葬于矿井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对东印度开始进行的征服和掠夺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非洲变成商业性的猎获黑人的场所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这一切标志着资本主义生产时代的曙光。这些田园诗式的过程是原始积累的主要因素。接踵而来的是欧洲各国以地球为战场而进行的商业战争。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英国在印度要完成双重的使命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一个是破坏性的使命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即消灭旧的亚洲式的社会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另一个是建设性的使命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即在亚洲为西方式的社会奠定物质基础。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概括欧洲早期殖民扩张的主要手段。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结合材料和所学知识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探究殖民扩张对被侵略地区带来的双重影响。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337</TotalTime>
  <Words>1653</Words>
  <Application>Microsoft Office PowerPoint</Application>
  <PresentationFormat>全屏显示(4:3)</PresentationFormat>
  <Paragraphs>170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第8课　欧洲的殖民扩张与掠夺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94</cp:revision>
  <dcterms:created xsi:type="dcterms:W3CDTF">2014-04-23T05:53:17Z</dcterms:created>
  <dcterms:modified xsi:type="dcterms:W3CDTF">2017-08-03T02:53:00Z</dcterms:modified>
</cp:coreProperties>
</file>