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372" r:id="rId2"/>
    <p:sldId id="264" r:id="rId3"/>
    <p:sldId id="265" r:id="rId4"/>
    <p:sldId id="359" r:id="rId5"/>
    <p:sldId id="380" r:id="rId6"/>
    <p:sldId id="381" r:id="rId7"/>
    <p:sldId id="366" r:id="rId8"/>
    <p:sldId id="382" r:id="rId9"/>
    <p:sldId id="377" r:id="rId10"/>
    <p:sldId id="383" r:id="rId11"/>
    <p:sldId id="275" r:id="rId12"/>
    <p:sldId id="384" r:id="rId13"/>
    <p:sldId id="385" r:id="rId14"/>
    <p:sldId id="386" r:id="rId15"/>
    <p:sldId id="379" r:id="rId16"/>
    <p:sldId id="387" r:id="rId17"/>
    <p:sldId id="388" r:id="rId18"/>
    <p:sldId id="389" r:id="rId19"/>
    <p:sldId id="390" r:id="rId20"/>
    <p:sldId id="391" r:id="rId21"/>
    <p:sldId id="392" r:id="rId22"/>
    <p:sldId id="393" r:id="rId23"/>
    <p:sldId id="394" r:id="rId24"/>
    <p:sldId id="395" r:id="rId25"/>
    <p:sldId id="396" r:id="rId26"/>
    <p:sldId id="397" r:id="rId27"/>
    <p:sldId id="398"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43" autoAdjust="0"/>
    <p:restoredTop sz="95488" autoAdjust="0"/>
  </p:normalViewPr>
  <p:slideViewPr>
    <p:cSldViewPr showGuides="1">
      <p:cViewPr varScale="1">
        <p:scale>
          <a:sx n="92" d="100"/>
          <a:sy n="92" d="100"/>
        </p:scale>
        <p:origin x="978" y="84"/>
      </p:cViewPr>
      <p:guideLst>
        <p:guide orient="horz" pos="754"/>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2017-08-29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2" name="组合 1"/>
          <p:cNvGrpSpPr/>
          <p:nvPr userDrawn="1"/>
        </p:nvGrpSpPr>
        <p:grpSpPr>
          <a:xfrm>
            <a:off x="5415270" y="-1"/>
            <a:ext cx="1183228" cy="841477"/>
            <a:chOff x="4191706" y="-1"/>
            <a:chExt cx="1319428" cy="841477"/>
          </a:xfrm>
        </p:grpSpPr>
        <p:pic>
          <p:nvPicPr>
            <p:cNvPr id="53" name="图片 5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3"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6516218" y="1"/>
            <a:ext cx="1440160" cy="836712"/>
            <a:chOff x="5428356" y="1"/>
            <a:chExt cx="1274316"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274316" cy="836712"/>
            </a:xfrm>
            <a:prstGeom prst="rect">
              <a:avLst/>
            </a:prstGeom>
          </p:spPr>
        </p:pic>
        <p:sp>
          <p:nvSpPr>
            <p:cNvPr id="38" name="TextBox 37">
              <a:hlinkClick r:id="rId3" action="ppaction://hlinksldjump"/>
            </p:cNvPr>
            <p:cNvSpPr txBox="1"/>
            <p:nvPr userDrawn="1"/>
          </p:nvSpPr>
          <p:spPr>
            <a:xfrm>
              <a:off x="5500551" y="118147"/>
              <a:ext cx="1010972" cy="523220"/>
            </a:xfrm>
            <a:prstGeom prst="rect">
              <a:avLst/>
            </a:prstGeom>
            <a:noFill/>
          </p:spPr>
          <p:txBody>
            <a:bodyPr wrap="square" rtlCol="0">
              <a:spAutoFit/>
            </a:bodyPr>
            <a:lstStyle/>
            <a:p>
              <a:pPr algn="ctr"/>
              <a:r>
                <a:rPr lang="zh-CN" altLang="en-US" sz="1400" dirty="0" smtClean="0">
                  <a:solidFill>
                    <a:schemeClr val="bg1"/>
                  </a:solidFill>
                  <a:latin typeface="黑体" panose="02010600030101010101" pitchFamily="2" charset="-122"/>
                  <a:ea typeface="黑体" panose="02010600030101010101" pitchFamily="2" charset="-122"/>
                </a:rPr>
                <a:t>课前篇</a:t>
              </a:r>
              <a:endParaRPr lang="en-US" altLang="zh-CN" sz="1400" dirty="0" smtClean="0">
                <a:solidFill>
                  <a:schemeClr val="bg1"/>
                </a:solidFill>
                <a:latin typeface="黑体" panose="02010600030101010101" pitchFamily="2" charset="-122"/>
                <a:ea typeface="黑体" panose="02010600030101010101" pitchFamily="2" charset="-122"/>
              </a:endParaRPr>
            </a:p>
            <a:p>
              <a:pPr algn="ctr"/>
              <a:r>
                <a:rPr lang="zh-CN" altLang="en-US" sz="1400" dirty="0" smtClean="0">
                  <a:solidFill>
                    <a:schemeClr val="bg1"/>
                  </a:solidFill>
                  <a:latin typeface="黑体" panose="02010600030101010101" pitchFamily="2" charset="-122"/>
                  <a:ea typeface="黑体" panose="02010600030101010101" pitchFamily="2" charset="-122"/>
                </a:rPr>
                <a:t>自主预习</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5" name="组合 4"/>
          <p:cNvGrpSpPr/>
          <p:nvPr userDrawn="1"/>
        </p:nvGrpSpPr>
        <p:grpSpPr>
          <a:xfrm>
            <a:off x="7842074" y="-4216"/>
            <a:ext cx="1431084" cy="851494"/>
            <a:chOff x="6525292" y="-4216"/>
            <a:chExt cx="1431084" cy="851494"/>
          </a:xfrm>
        </p:grpSpPr>
        <p:pic>
          <p:nvPicPr>
            <p:cNvPr id="44" name="图片 4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sp>
          <p:nvSpPr>
            <p:cNvPr id="43" name="TextBox 42">
              <a:hlinkClick r:id="rId3" action="ppaction://hlinksldjump"/>
            </p:cNvPr>
            <p:cNvSpPr txBox="1"/>
            <p:nvPr userDrawn="1"/>
          </p:nvSpPr>
          <p:spPr>
            <a:xfrm>
              <a:off x="6725378" y="126906"/>
              <a:ext cx="902811" cy="523220"/>
            </a:xfrm>
            <a:prstGeom prst="rect">
              <a:avLst/>
            </a:prstGeom>
            <a:noFill/>
          </p:spPr>
          <p:txBody>
            <a:bodyPr wrap="none" rtlCol="0">
              <a:spAutoFit/>
            </a:bodyPr>
            <a:lstStyle/>
            <a:p>
              <a:pPr algn="ctr"/>
              <a:r>
                <a:rPr lang="zh-CN" altLang="en-US" sz="1400" dirty="0" smtClean="0">
                  <a:solidFill>
                    <a:schemeClr val="bg1"/>
                  </a:solidFill>
                  <a:latin typeface="黑体" panose="02010600030101010101" pitchFamily="2" charset="-122"/>
                  <a:ea typeface="黑体" panose="02010600030101010101" pitchFamily="2" charset="-122"/>
                </a:rPr>
                <a:t>课堂篇</a:t>
              </a:r>
              <a:endParaRPr lang="en-US" altLang="zh-CN" sz="1400" dirty="0" smtClean="0">
                <a:solidFill>
                  <a:schemeClr val="bg1"/>
                </a:solidFill>
                <a:latin typeface="黑体" panose="02010600030101010101" pitchFamily="2" charset="-122"/>
                <a:ea typeface="黑体" panose="02010600030101010101" pitchFamily="2" charset="-122"/>
              </a:endParaRPr>
            </a:p>
            <a:p>
              <a:pPr algn="ctr"/>
              <a:r>
                <a:rPr lang="zh-CN" altLang="en-US" sz="1400" dirty="0" smtClean="0">
                  <a:solidFill>
                    <a:schemeClr val="bg1"/>
                  </a:solidFill>
                  <a:latin typeface="黑体" panose="02010600030101010101" pitchFamily="2" charset="-122"/>
                  <a:ea typeface="黑体" panose="02010600030101010101" pitchFamily="2" charset="-122"/>
                </a:rPr>
                <a:t>合作学习</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746192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slide" Target="../slides/slide1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2.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091548"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2" y="169738"/>
            <a:ext cx="4179183"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b="1" dirty="0" smtClean="0"/>
              <a:t>第</a:t>
            </a:r>
            <a:r>
              <a:rPr lang="en-US" altLang="zh-CN" sz="1600" b="1" dirty="0" smtClean="0"/>
              <a:t>23</a:t>
            </a:r>
            <a:r>
              <a:rPr lang="zh-CN" altLang="zh-CN" sz="1600" b="1" dirty="0" smtClean="0"/>
              <a:t>课</a:t>
            </a:r>
            <a:r>
              <a:rPr lang="zh-CN" altLang="zh-CN" sz="1600" dirty="0" smtClean="0"/>
              <a:t>　</a:t>
            </a:r>
            <a:r>
              <a:rPr lang="zh-CN" altLang="zh-CN" sz="1600" b="1" dirty="0" smtClean="0"/>
              <a:t>战后资本主义世界经济体系的形成</a:t>
            </a:r>
            <a:endParaRPr lang="zh-CN" altLang="zh-CN" sz="1600" b="0" kern="1200" dirty="0" smtClean="0">
              <a:solidFill>
                <a:schemeClr val="tx1"/>
              </a:solidFill>
              <a:effectLst/>
              <a:latin typeface="黑体" panose="02010600030101010101" pitchFamily="2" charset="-122"/>
              <a:ea typeface="黑体" panose="02010600030101010101" pitchFamily="2" charset="-122"/>
              <a:cs typeface="+mj-cs"/>
            </a:endParaRPr>
          </a:p>
        </p:txBody>
      </p:sp>
      <p:grpSp>
        <p:nvGrpSpPr>
          <p:cNvPr id="10" name="组合 9"/>
          <p:cNvGrpSpPr/>
          <p:nvPr userDrawn="1"/>
        </p:nvGrpSpPr>
        <p:grpSpPr>
          <a:xfrm>
            <a:off x="5674081" y="139154"/>
            <a:ext cx="543739" cy="481534"/>
            <a:chOff x="4532317" y="111757"/>
            <a:chExt cx="543739" cy="481534"/>
          </a:xfrm>
        </p:grpSpPr>
        <p:pic>
          <p:nvPicPr>
            <p:cNvPr id="11" name="图片 10"/>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2" name="TextBox 16">
              <a:hlinkClick r:id="rId11"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
        <p:nvSpPr>
          <p:cNvPr id="15" name="TextBox 35">
            <a:hlinkClick r:id="rId12" action="ppaction://hlinksldjump"/>
          </p:cNvPr>
          <p:cNvSpPr txBox="1"/>
          <p:nvPr userDrawn="1"/>
        </p:nvSpPr>
        <p:spPr>
          <a:xfrm>
            <a:off x="6642503" y="116632"/>
            <a:ext cx="1112069" cy="523220"/>
          </a:xfrm>
          <a:prstGeom prst="rect">
            <a:avLst/>
          </a:prstGeom>
          <a:noFill/>
        </p:spPr>
        <p:txBody>
          <a:bodyPr wrap="square" rtlCol="0">
            <a:spAutoFit/>
          </a:bodyPr>
          <a:lstStyle/>
          <a:p>
            <a:pPr algn="ctr"/>
            <a:r>
              <a:rPr lang="zh-CN" altLang="en-US" sz="1400" dirty="0" smtClean="0">
                <a:solidFill>
                  <a:srgbClr val="333333"/>
                </a:solidFill>
                <a:latin typeface="黑体" panose="02010600030101010101" pitchFamily="2" charset="-122"/>
                <a:ea typeface="黑体" panose="02010600030101010101" pitchFamily="2" charset="-122"/>
              </a:rPr>
              <a:t>课前篇</a:t>
            </a:r>
            <a:endParaRPr lang="en-US" altLang="zh-CN" sz="1400" dirty="0" smtClean="0">
              <a:solidFill>
                <a:srgbClr val="333333"/>
              </a:solidFill>
              <a:latin typeface="黑体" panose="02010600030101010101" pitchFamily="2" charset="-122"/>
              <a:ea typeface="黑体" panose="02010600030101010101" pitchFamily="2" charset="-122"/>
            </a:endParaRPr>
          </a:p>
          <a:p>
            <a:pPr algn="ctr"/>
            <a:r>
              <a:rPr lang="zh-CN" altLang="en-US" sz="1400" dirty="0" smtClean="0">
                <a:solidFill>
                  <a:srgbClr val="333333"/>
                </a:solidFill>
                <a:latin typeface="黑体" panose="02010600030101010101" pitchFamily="2" charset="-122"/>
                <a:ea typeface="黑体" panose="02010600030101010101" pitchFamily="2" charset="-122"/>
              </a:rPr>
              <a:t>自主预习</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4" name="TextBox 41">
            <a:hlinkClick r:id="rId13" action="ppaction://hlinksldjump"/>
          </p:cNvPr>
          <p:cNvSpPr txBox="1"/>
          <p:nvPr userDrawn="1"/>
        </p:nvSpPr>
        <p:spPr>
          <a:xfrm>
            <a:off x="8050226" y="115863"/>
            <a:ext cx="902811" cy="523220"/>
          </a:xfrm>
          <a:prstGeom prst="rect">
            <a:avLst/>
          </a:prstGeom>
          <a:noFill/>
        </p:spPr>
        <p:txBody>
          <a:bodyPr wrap="none" rtlCol="0">
            <a:spAutoFit/>
          </a:bodyPr>
          <a:lstStyle/>
          <a:p>
            <a:pPr algn="ctr"/>
            <a:r>
              <a:rPr lang="zh-CN" altLang="en-US" sz="1400" dirty="0" smtClean="0">
                <a:solidFill>
                  <a:srgbClr val="333333"/>
                </a:solidFill>
                <a:latin typeface="黑体" panose="02010600030101010101" pitchFamily="2" charset="-122"/>
                <a:ea typeface="黑体" panose="02010600030101010101" pitchFamily="2" charset="-122"/>
              </a:rPr>
              <a:t>课堂篇</a:t>
            </a:r>
            <a:endParaRPr lang="en-US" altLang="zh-CN" sz="1400" dirty="0" smtClean="0">
              <a:solidFill>
                <a:srgbClr val="333333"/>
              </a:solidFill>
              <a:latin typeface="黑体" panose="02010600030101010101" pitchFamily="2" charset="-122"/>
              <a:ea typeface="黑体" panose="02010600030101010101" pitchFamily="2" charset="-122"/>
            </a:endParaRPr>
          </a:p>
          <a:p>
            <a:pPr algn="ctr"/>
            <a:r>
              <a:rPr lang="zh-CN" altLang="en-US" sz="1400" dirty="0" smtClean="0">
                <a:solidFill>
                  <a:srgbClr val="333333"/>
                </a:solidFill>
                <a:latin typeface="黑体" panose="02010600030101010101" pitchFamily="2" charset="-122"/>
                <a:ea typeface="黑体" panose="02010600030101010101" pitchFamily="2" charset="-122"/>
              </a:rPr>
              <a:t>合作学习</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6" Type="http://schemas.openxmlformats.org/officeDocument/2006/relationships/image" Target="../media/image10.jpeg"/><Relationship Id="rId5" Type="http://schemas.openxmlformats.org/officeDocument/2006/relationships/slide" Target="slide9.xml"/><Relationship Id="rId4" Type="http://schemas.openxmlformats.org/officeDocument/2006/relationships/slide" Target="slide7.xml"/></Relationships>
</file>

<file path=ppt/slides/_rels/slide1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image" Target="../media/image11.jpeg"/></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image" Target="../media/image12.jpeg"/></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image" Target="../media/image13.jpeg"/></Relationships>
</file>

<file path=ppt/slides/_rels/slide2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image" Target="../media/image14.emf"/><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15.xml"/></Relationships>
</file>

<file path=ppt/slides/_rels/slide26.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image" Target="../media/image15.emf"/><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15.xml"/></Relationships>
</file>

<file path=ppt/slides/_rels/slide2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9.xml"/><Relationship Id="rId4" Type="http://schemas.openxmlformats.org/officeDocument/2006/relationships/slide" Target="slide7.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9.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9.xml"/><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6" Type="http://schemas.openxmlformats.org/officeDocument/2006/relationships/image" Target="../media/image9.jpeg"/><Relationship Id="rId5" Type="http://schemas.openxmlformats.org/officeDocument/2006/relationships/slide" Target="slide9.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9.xml"/><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9.xml"/><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9.xml"/><Relationship Id="rId4" Type="http://schemas.openxmlformats.org/officeDocument/2006/relationships/slide" Target="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19166" y="2924944"/>
            <a:ext cx="7505669" cy="576064"/>
          </a:xfrm>
        </p:spPr>
        <p:txBody>
          <a:bodyPr/>
          <a:lstStyle/>
          <a:p>
            <a:r>
              <a:rPr lang="zh-CN" altLang="zh-CN" b="1" dirty="0"/>
              <a:t>第</a:t>
            </a:r>
            <a:r>
              <a:rPr lang="en-US" altLang="zh-CN" b="1" dirty="0"/>
              <a:t>23</a:t>
            </a:r>
            <a:r>
              <a:rPr lang="zh-CN" altLang="zh-CN" b="1" dirty="0"/>
              <a:t>课</a:t>
            </a:r>
            <a:r>
              <a:rPr lang="zh-CN" altLang="zh-CN" dirty="0"/>
              <a:t>　</a:t>
            </a:r>
            <a:r>
              <a:rPr lang="zh-CN" altLang="zh-CN" b="1" dirty="0"/>
              <a:t>战后资本主义世界经济体系的形成</a:t>
            </a:r>
            <a:endParaRPr lang="zh-CN" altLang="zh-CN" dirty="0"/>
          </a:p>
        </p:txBody>
      </p:sp>
    </p:spTree>
    <p:extLst>
      <p:ext uri="{BB962C8B-B14F-4D97-AF65-F5344CB8AC3E}">
        <p14:creationId xmlns:p14="http://schemas.microsoft.com/office/powerpoint/2010/main" val="852171397"/>
      </p:ext>
    </p:extLst>
  </p:cSld>
  <p:clrMapOvr>
    <a:masterClrMapping/>
  </p:clrMapOvr>
  <p:transition spd="slow">
    <p:checke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700983"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四</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569722"/>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巧思妙记</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战后资本主义世界经济体系的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一二三三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L39.eps" descr="id:2147492032;FounderCES"/>
          <p:cNvPicPr/>
          <p:nvPr/>
        </p:nvPicPr>
        <p:blipFill>
          <a:blip r:embed="rId6"/>
          <a:stretch>
            <a:fillRect/>
          </a:stretch>
        </p:blipFill>
        <p:spPr>
          <a:xfrm>
            <a:off x="1905485" y="2089761"/>
            <a:ext cx="4466715" cy="3211447"/>
          </a:xfrm>
          <a:prstGeom prst="rect">
            <a:avLst/>
          </a:prstGeom>
        </p:spPr>
      </p:pic>
    </p:spTree>
    <p:extLst>
      <p:ext uri="{BB962C8B-B14F-4D97-AF65-F5344CB8AC3E}">
        <p14:creationId xmlns:p14="http://schemas.microsoft.com/office/powerpoint/2010/main" val="3330569501"/>
      </p:ext>
    </p:extLst>
  </p:cSld>
  <p:clrMapOvr>
    <a:masterClrMapping/>
  </p:clrMapOvr>
  <mc:AlternateContent xmlns:mc="http://schemas.openxmlformats.org/markup-compatibility/2006" xmlns:p14="http://schemas.microsoft.com/office/powerpoint/2010/main">
    <mc:Choice Requires="p14">
      <p:transition spd="slow" p14:dur="2000">
        <p:cut/>
      </p:transition>
    </mc:Choice>
    <mc:Fallback xmlns="">
      <p:transition spd="slow">
        <p:cu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02633"/>
            <a:ext cx="8128000" cy="574118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战后资本主义世界经济体系的形成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材料导入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第二次世界大战期间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英国和美国都在酝酿战后经济秩序的方案。</a:t>
            </a:r>
            <a:r>
              <a:rPr lang="en-US" altLang="zh-CN" sz="2200" dirty="0">
                <a:solidFill>
                  <a:srgbClr val="000000"/>
                </a:solidFill>
                <a:latin typeface="Times New Roman" panose="02020603050405020304" pitchFamily="18" charset="0"/>
                <a:cs typeface="Times New Roman" panose="02020603050405020304" pitchFamily="18" charset="0"/>
              </a:rPr>
              <a:t>1943—1944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英、美经过多次谈判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商定了以美国《怀特计划》为基础的妥协方案。</a:t>
            </a:r>
            <a:r>
              <a:rPr lang="en-US" altLang="zh-CN" sz="2200" dirty="0">
                <a:solidFill>
                  <a:srgbClr val="000000"/>
                </a:solidFill>
                <a:latin typeface="Times New Roman" panose="02020603050405020304" pitchFamily="18" charset="0"/>
                <a:cs typeface="Times New Roman" panose="02020603050405020304" pitchFamily="18" charset="0"/>
              </a:rPr>
              <a:t>1944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英、美等</a:t>
            </a:r>
            <a:r>
              <a:rPr lang="en-US" altLang="zh-CN" sz="2200" dirty="0">
                <a:solidFill>
                  <a:srgbClr val="000000"/>
                </a:solidFill>
                <a:latin typeface="Times New Roman" panose="02020603050405020304" pitchFamily="18" charset="0"/>
                <a:cs typeface="Times New Roman" panose="02020603050405020304" pitchFamily="18" charset="0"/>
              </a:rPr>
              <a:t>44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个国家的代表通过了以英美妥协方案为基础的《国际货币基金协定》和《国际复兴开发银行协定》。</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战后重建国际经济秩序的另一举措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是《关税及贸易总协定》的签订和谈判。</a:t>
            </a:r>
            <a:r>
              <a:rPr lang="en-US" altLang="zh-CN" sz="2200" dirty="0">
                <a:solidFill>
                  <a:srgbClr val="000000"/>
                </a:solidFill>
                <a:latin typeface="Times New Roman" panose="02020603050405020304" pitchFamily="18" charset="0"/>
                <a:cs typeface="Times New Roman" panose="02020603050405020304" pitchFamily="18" charset="0"/>
              </a:rPr>
              <a:t>1947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美、英、中、法等</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个国家进行关税减让的谈判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双边关税谈判共进行了</a:t>
            </a:r>
            <a:r>
              <a:rPr lang="en-US" altLang="zh-CN" sz="2200" dirty="0">
                <a:solidFill>
                  <a:srgbClr val="000000"/>
                </a:solidFill>
                <a:latin typeface="Times New Roman" panose="02020603050405020304" pitchFamily="18" charset="0"/>
                <a:cs typeface="Times New Roman" panose="02020603050405020304" pitchFamily="18" charset="0"/>
              </a:rPr>
              <a:t>123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涉及大约</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万种商品。</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国签订了《关税及贸易总协定》。关贸总协定除每年召开大会外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主要活动是主持减税谈判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1947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关贸总协定成员国进行了多次多边谈判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重要的有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狄龙回合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肯尼迪回合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东京回合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有力地推动了全球贸易的自由化进程。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摘编自高德步、王珏《世界经济史》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54880"/>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互动探究</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结合材料探究两个国际经济体系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秩序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建立的主要方式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并概括战后国际经济秩序的特点。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有研究者认为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尽管战后国际经济秩序有诸多弊端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但仍有明显的合理性。请结合材料和所学知识予以论证。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主要通过协商谈判的方式建立。特点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美国主导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制度化、体系化。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战后国际经济秩序是建立在当时主要国家经济力量对比基础之上的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是当时世界经济格局的反映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这一秩序顺应了历史发展趋势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其制度化、体系化的特点适应了世界经济的发展要求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在这一体系之下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战后世界经济得以恢复和发展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资本主义国家出现了经济繁荣的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黄金时期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世界贸易持续增长。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89494587"/>
      </p:ext>
    </p:extLst>
  </p:cSld>
  <p:clrMapOvr>
    <a:masterClrMapping/>
  </p:clrMapOvr>
  <mc:AlternateContent xmlns:mc="http://schemas.openxmlformats.org/markup-compatibility/2006" xmlns:p14="http://schemas.microsoft.com/office/powerpoint/2010/main">
    <mc:Choice Requires="p14">
      <p:transition spd="slow" p14:dur="13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wipe(down)">
                                      <p:cBhvr>
                                        <p:cTn id="1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65271"/>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名师精讲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综合认识第二次世界大战后的资本主义世界经济体系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该经济体系是以美国为主导的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包括货币、贸易、市场等方面。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美国通过布雷顿森林体系建立了以它为主导的世界货币体系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通过《关税及贸易总协定》建立了以它为主导的国际贸易体系。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美国倡导建立新的国际货币体系和致力于建立国际贸易体系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是战后世界主要资本主义国家经济实力对比发生变化的结果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是美国为建立以其为主导的资本主义世界经济体系的具体步骤。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战后资本主义世界经济体系促进了资本主义国家经济的恢复和发展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顺应了经济全球化趋势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加强了美国在国际金融和贸易中的特权和支配地位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成为美国扩张的工具。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8373928"/>
      </p:ext>
    </p:extLst>
  </p:cSld>
  <p:clrMapOvr>
    <a:masterClrMapping/>
  </p:clrMapOvr>
  <mc:AlternateContent xmlns:mc="http://schemas.openxmlformats.org/markup-compatibility/2006" xmlns:p14="http://schemas.microsoft.com/office/powerpoint/2010/main">
    <mc:Choice Requires="p14">
      <p:transition spd="slow" p14:dur="1300">
        <p:cover dir="rd"/>
      </p:transition>
    </mc:Choice>
    <mc:Fallback xmlns="">
      <p:transition spd="slow">
        <p:cover dir="rd"/>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59249"/>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典例剖析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某西方学者说</a:t>
            </a:r>
            <a:r>
              <a:rPr lang="en-US" altLang="zh-CN" sz="2200" dirty="0">
                <a:solidFill>
                  <a:srgbClr val="000000"/>
                </a:solidFill>
                <a:latin typeface="Times New Roman" panose="02020603050405020304" pitchFamily="18" charset="0"/>
                <a:cs typeface="Times New Roman" panose="02020603050405020304" pitchFamily="18" charset="0"/>
              </a:rPr>
              <a:t>:“1945</a:t>
            </a:r>
            <a:r>
              <a:rPr lang="zh-CN" altLang="zh-CN" sz="2200" dirty="0">
                <a:solidFill>
                  <a:srgbClr val="000000"/>
                </a:solidFill>
                <a:latin typeface="Times New Roman" panose="02020603050405020304" pitchFamily="18" charset="0"/>
                <a:cs typeface="Times New Roman" panose="02020603050405020304" pitchFamily="18" charset="0"/>
              </a:rPr>
              <a:t>年的和平从一个意义上说是决定性的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从另一个意义上说却是制造了分裂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从第三个意义上说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又是目光远大的。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该学者所说的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第三个意义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世界经济趋向制度化、规范化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多极化趋势的出现冲击了两极格局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德国、日本、意大利变成了稳定和平的民主国家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美国、苏联未达成持久共识而爆发冷战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注意题干信息</a:t>
            </a:r>
            <a:r>
              <a:rPr lang="en-US" altLang="zh-CN" sz="2200" dirty="0">
                <a:solidFill>
                  <a:srgbClr val="000000"/>
                </a:solidFill>
                <a:latin typeface="Times New Roman" panose="02020603050405020304" pitchFamily="18" charset="0"/>
                <a:cs typeface="Times New Roman" panose="02020603050405020304" pitchFamily="18" charset="0"/>
              </a:rPr>
              <a:t>“1945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年的和平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。第二次世界大战后初期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随着国际货币基金组织、世界银行、关贸总协定等建立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世界经济朝着制度化、体系化的方向发展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有利于世界经济的长远发展。故选</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01741041"/>
      </p:ext>
    </p:extLst>
  </p:cSld>
  <p:clrMapOvr>
    <a:masterClrMapping/>
  </p:clrMapOvr>
  <mc:AlternateContent xmlns:mc="http://schemas.openxmlformats.org/markup-compatibility/2006" xmlns:p14="http://schemas.microsoft.com/office/powerpoint/2010/main">
    <mc:Choice Requires="p14">
      <p:transition spd="slow" p14:dur="1300">
        <p:randomBar/>
      </p:transition>
    </mc:Choice>
    <mc:Fallback xmlns="">
      <p:transition spd="slow">
        <p:randomBa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wipe(down)">
                                      <p:cBhvr>
                                        <p:cTn id="7" dur="500"/>
                                        <p:tgtEl>
                                          <p:spTgt spid="3">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7" end="7"/>
                                            </p:txEl>
                                          </p:spTgt>
                                        </p:tgtEl>
                                        <p:attrNameLst>
                                          <p:attrName>style.visibility</p:attrName>
                                        </p:attrNameLst>
                                      </p:cBhvr>
                                      <p:to>
                                        <p:strVal val="visible"/>
                                      </p:to>
                                    </p:set>
                                    <p:animEffect transition="in" filter="wipe(down)">
                                      <p:cBhvr>
                                        <p:cTn id="1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34098"/>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美国历史学家杰里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本特利指出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随着第二次世界大战的结束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世界不得不重建。当时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世界重建的经济基础是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雅尔塔体系的建立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布雷顿森林体系的建立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马歇尔计划的提出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北约与华约组织的建立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项是世界政治格局</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项是美苏冷战在经济上的表现</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项是美苏冷战在军事上的表现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以美元为中心的世界货币体系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布雷顿森林体系的建立在一定程度上稳定了世界经济秩序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扩大了世界贸易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41301091"/>
      </p:ext>
    </p:extLst>
  </p:cSld>
  <p:clrMapOvr>
    <a:masterClrMapping/>
  </p:clrMapOvr>
  <mc:AlternateContent xmlns:mc="http://schemas.openxmlformats.org/markup-compatibility/2006" xmlns:p14="http://schemas.microsoft.com/office/powerpoint/2010/main">
    <mc:Choice Requires="p14">
      <p:transition spd="slow" p14:dur="1300">
        <p:cover/>
      </p:transition>
    </mc:Choice>
    <mc:Fallback xmlns="">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36647"/>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由希腊债务危机引发的欧洲新一轮经济危机成为世界金融的热点。为稳定金融秩序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希腊可向哪一机构申请救助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世界银行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国际货币基金组织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关贸总协定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联合国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希腊债务危机需要短期的资金救助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国际货币基金组织对在国际收支出现暂时困难的成员国提供短期贷款</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项正确。世界银行为成员国提供长期贷款</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关贸总协定主要处理贸易纠纷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a:t>
            </a:r>
            <a:r>
              <a:rPr lang="en-US" altLang="zh-CN" sz="2200" dirty="0">
                <a:solidFill>
                  <a:srgbClr val="000000"/>
                </a:solidFill>
                <a:latin typeface="Times New Roman" panose="02020603050405020304" pitchFamily="18" charset="0"/>
                <a:cs typeface="Times New Roman" panose="02020603050405020304" pitchFamily="18" charset="0"/>
              </a:rPr>
              <a:t>1995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年已经被世界贸易组织取代</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联合国是当今最大的政治组织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与稳定金融秩序无关</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L40.eps" descr="id:2147492082;FounderCES"/>
          <p:cNvPicPr/>
          <p:nvPr/>
        </p:nvPicPr>
        <p:blipFill>
          <a:blip r:embed="rId4"/>
          <a:stretch>
            <a:fillRect/>
          </a:stretch>
        </p:blipFill>
        <p:spPr>
          <a:xfrm>
            <a:off x="3814762" y="2060848"/>
            <a:ext cx="2197398" cy="1652886"/>
          </a:xfrm>
          <a:prstGeom prst="rect">
            <a:avLst/>
          </a:prstGeom>
        </p:spPr>
      </p:pic>
    </p:spTree>
    <p:extLst>
      <p:ext uri="{BB962C8B-B14F-4D97-AF65-F5344CB8AC3E}">
        <p14:creationId xmlns:p14="http://schemas.microsoft.com/office/powerpoint/2010/main" val="1807313928"/>
      </p:ext>
    </p:extLst>
  </p:cSld>
  <p:clrMapOvr>
    <a:masterClrMapping/>
  </p:clrMapOvr>
  <mc:AlternateContent xmlns:mc="http://schemas.openxmlformats.org/markup-compatibility/2006" xmlns:p14="http://schemas.microsoft.com/office/powerpoint/2010/main">
    <mc:Choice Requires="p14">
      <p:transition spd="slow" p14:dur="1300">
        <p:cover dir="ld"/>
      </p:transition>
    </mc:Choice>
    <mc:Fallback xmlns="">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48858"/>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右图形象地反映了布雷顿森林体系的本质内涵。据此判断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布雷顿森林体系的本质内涵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是国际货币基金组织和世界银行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使世界经济实现了体系化、制度化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是美元主导的国际货币金融体系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是以美国为中心的国际贸易体系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国际货币基金组织和世界银行是布雷顿森林体系的两个机构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不是其本质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布雷顿森林体系的建立使世界经济向体系化、制度化方向发展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这是它的作用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并不是实质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结合图片信息可知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布雷顿森林体系的实质是将美元和黄金直接挂钩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关贸总协定才是以美国为中心的国际贸易体系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L41.eps" descr="id:2147492089;FounderCES"/>
          <p:cNvPicPr/>
          <p:nvPr/>
        </p:nvPicPr>
        <p:blipFill>
          <a:blip r:embed="rId4"/>
          <a:stretch>
            <a:fillRect/>
          </a:stretch>
        </p:blipFill>
        <p:spPr>
          <a:xfrm>
            <a:off x="5436096" y="1569419"/>
            <a:ext cx="2520280" cy="2052444"/>
          </a:xfrm>
          <a:prstGeom prst="rect">
            <a:avLst/>
          </a:prstGeom>
        </p:spPr>
      </p:pic>
    </p:spTree>
    <p:extLst>
      <p:ext uri="{BB962C8B-B14F-4D97-AF65-F5344CB8AC3E}">
        <p14:creationId xmlns:p14="http://schemas.microsoft.com/office/powerpoint/2010/main" val="4094435685"/>
      </p:ext>
    </p:extLst>
  </p:cSld>
  <p:clrMapOvr>
    <a:masterClrMapping/>
  </p:clrMapOvr>
  <mc:AlternateContent xmlns:mc="http://schemas.openxmlformats.org/markup-compatibility/2006" xmlns:p14="http://schemas.microsoft.com/office/powerpoint/2010/main">
    <mc:Choice Requires="p14">
      <p:transition spd="slow" p14:dur="1300">
        <p:split orient="vert" dir="in"/>
      </p:transition>
    </mc:Choice>
    <mc:Fallback xmlns="">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54880"/>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在当今世界的国际贸易中</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cs typeface="Times New Roman" panose="02020603050405020304" pitchFamily="18" charset="0"/>
              </a:rPr>
              <a:t>是以美元结算的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各国的外汇储备差不多</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cs typeface="Times New Roman" panose="02020603050405020304" pitchFamily="18" charset="0"/>
              </a:rPr>
              <a:t>也是美元。这种现象说明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布雷顿森林体系崩溃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美国霸主地位开始确立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美元具有全球货币主导能力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两极对峙格局形成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国际贸易大多以美元结算体现出美元在国际金融系统中的主导地位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材料中强调了美元在国际贸易中的重要地位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与布雷顿森林体系崩溃无关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美国霸主地位早已确立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两极对峙格局与材料信息无关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51141952"/>
      </p:ext>
    </p:extLst>
  </p:cSld>
  <p:clrMapOvr>
    <a:masterClrMapping/>
  </p:clrMapOvr>
  <mc:AlternateContent xmlns:mc="http://schemas.openxmlformats.org/markup-compatibility/2006" xmlns:p14="http://schemas.microsoft.com/office/powerpoint/2010/main">
    <mc:Choice Requires="p14">
      <p:transition spd="slow" p14:dur="1300">
        <p:cover/>
      </p:transition>
    </mc:Choice>
    <mc:Fallback xmlns="">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15865"/>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有评论说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尽管形式上是多边的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在实际的操作中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布雷顿森林体系是高度集中的。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高度集中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意味着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美国拥有该体系的主导权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西欧各国仍有重大影响力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国家垄断资本主义的形成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该体系的运作背离了经济自由化原则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布雷顿森林体系是以美国为主导的国际货币金融体系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第二次世界大战期间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西欧各国社会经济遭到严重破坏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实力大为削弱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美国经济占绝对优势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国家垄断资本主义的形成是在罗斯福新政时期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布雷顿森林体系建立是在</a:t>
            </a:r>
            <a:r>
              <a:rPr lang="en-US" altLang="zh-CN" sz="2200" dirty="0">
                <a:solidFill>
                  <a:srgbClr val="000000"/>
                </a:solidFill>
                <a:latin typeface="Times New Roman" panose="02020603050405020304" pitchFamily="18" charset="0"/>
                <a:cs typeface="Times New Roman" panose="02020603050405020304" pitchFamily="18" charset="0"/>
              </a:rPr>
              <a:t>1944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该体系在一定程度上稳定了世界经济秩序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73483363"/>
      </p:ext>
    </p:extLst>
  </p:cSld>
  <p:clrMapOvr>
    <a:masterClrMapping/>
  </p:clrMapOvr>
  <mc:AlternateContent xmlns:mc="http://schemas.openxmlformats.org/markup-compatibility/2006" xmlns:p14="http://schemas.microsoft.com/office/powerpoint/2010/main">
    <mc:Choice Requires="p14">
      <p:transition spd="slow" p14:dur="1300">
        <p:split orient="vert" dir="in"/>
      </p:transition>
    </mc:Choice>
    <mc:Fallback xmlns="">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529200921"/>
              </p:ext>
            </p:extLst>
          </p:nvPr>
        </p:nvGraphicFramePr>
        <p:xfrm>
          <a:off x="508000" y="1412776"/>
          <a:ext cx="8128000" cy="4128661"/>
        </p:xfrm>
        <a:graphic>
          <a:graphicData uri="http://schemas.openxmlformats.org/presentationml/2006/ole">
            <mc:AlternateContent xmlns:mc="http://schemas.openxmlformats.org/markup-compatibility/2006">
              <mc:Choice xmlns:v="urn:schemas-microsoft-com:vml" Requires="v">
                <p:oleObj spid="_x0000_s1028" name="文档" r:id="rId4" imgW="3990909" imgH="2027977" progId="Word.Document.12">
                  <p:embed/>
                </p:oleObj>
              </mc:Choice>
              <mc:Fallback>
                <p:oleObj name="文档" r:id="rId4" imgW="3990909" imgH="2027977" progId="Word.Document.12">
                  <p:embed/>
                  <p:pic>
                    <p:nvPicPr>
                      <p:cNvPr id="0" name=""/>
                      <p:cNvPicPr/>
                      <p:nvPr/>
                    </p:nvPicPr>
                    <p:blipFill>
                      <a:blip r:embed="rId5"/>
                      <a:stretch>
                        <a:fillRect/>
                      </a:stretch>
                    </p:blipFill>
                    <p:spPr>
                      <a:xfrm>
                        <a:off x="508000" y="1412776"/>
                        <a:ext cx="8128000" cy="4128661"/>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39196"/>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第二次世界大战中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美国财政部长曾向参议院指出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美国要建立一种世界体系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以便让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企业家们可以按照商业原则进行国际贸易和国际投资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。战争结束后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这一建议体现为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布雷顿森林体系的建立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《关税及贸易总协定》的签署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世界贸易组织的建立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冷战秩序的建立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根据材料关键信息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国际贸易和国际投资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和时间限定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战争结束后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判断</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项属于世界货币体系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排除。世界贸易组织建立于</a:t>
            </a:r>
            <a:r>
              <a:rPr lang="en-US" altLang="zh-CN" sz="2200" dirty="0">
                <a:solidFill>
                  <a:srgbClr val="000000"/>
                </a:solidFill>
                <a:latin typeface="Times New Roman" panose="02020603050405020304" pitchFamily="18" charset="0"/>
                <a:cs typeface="Times New Roman" panose="02020603050405020304" pitchFamily="18" charset="0"/>
              </a:rPr>
              <a:t>1995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项不符合题意。冷战秩序的建立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加剧了世界紧张局势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不利于国际贸易和投资</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项不符合题意。《关税及贸易总协定》签署于</a:t>
            </a:r>
            <a:r>
              <a:rPr lang="en-US" altLang="zh-CN" sz="2200" dirty="0">
                <a:solidFill>
                  <a:srgbClr val="000000"/>
                </a:solidFill>
                <a:latin typeface="Times New Roman" panose="02020603050405020304" pitchFamily="18" charset="0"/>
                <a:cs typeface="Times New Roman" panose="02020603050405020304" pitchFamily="18" charset="0"/>
              </a:rPr>
              <a:t>1947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其宗旨在于实现国际贸易自由化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符合题意。故选</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31958196"/>
      </p:ext>
    </p:extLst>
  </p:cSld>
  <p:clrMapOvr>
    <a:masterClrMapping/>
  </p:clrMapOvr>
  <mc:AlternateContent xmlns:mc="http://schemas.openxmlformats.org/markup-compatibility/2006" xmlns:p14="http://schemas.microsoft.com/office/powerpoint/2010/main">
    <mc:Choice Requires="p14">
      <p:transition spd="slow" p14:dur="13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4784"/>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与近代相比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第二次世界大战后的资本主义世界经济体系的不同之处是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实现了自由贸易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建立起制度性协调机制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发达国家居于主导地位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欧美与其他地区差距悬殊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根据关贸总协定和布雷顿森林体系的建立可判断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第二次世界大战后的资本主义世界经济体系制度性协调机制明显加强。故选</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91147792"/>
      </p:ext>
    </p:extLst>
  </p:cSld>
  <p:clrMapOvr>
    <a:masterClrMapping/>
  </p:clrMapOvr>
  <mc:AlternateContent xmlns:mc="http://schemas.openxmlformats.org/markup-compatibility/2006" xmlns:p14="http://schemas.microsoft.com/office/powerpoint/2010/main">
    <mc:Choice Requires="p14">
      <p:transition spd="slow" p14:dur="1300">
        <p:strips dir="ru"/>
      </p:transition>
    </mc:Choice>
    <mc:Fallback xmlns="">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13024"/>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有学者认为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世纪上半期整体世界已经形成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但全球化属于自发阶段。战后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联合国、国际货币基金组织、关税与贸易总协定等一系列国际组织出现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全球化进入自觉阶段。这一观点的依据是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战后资本主义世界体系最终形成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资本主义与社会主义经济联系密切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大国关系由战时对抗走向战后合作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经济合作的体系化建设出现了突破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资本主义世界体系最终形成是在</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世纪末</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冷战时期资本主义与社会主义经济对立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战后美苏等大国走向冷战对抗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联合国、国际货币基金组织、关税与贸易总协定等一系列国际组织的出现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是世界经济合作体系化的表现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19876790"/>
      </p:ext>
    </p:extLst>
  </p:cSld>
  <p:clrMapOvr>
    <a:masterClrMapping/>
  </p:clrMapOvr>
  <mc:AlternateContent xmlns:mc="http://schemas.openxmlformats.org/markup-compatibility/2006" xmlns:p14="http://schemas.microsoft.com/office/powerpoint/2010/main">
    <mc:Choice Requires="p14">
      <p:transition spd="slow" p14:dur="130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17750"/>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布雷顿森林体系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根据第二次世界大战后的布雷顿森林体系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美元与黄金挂钩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其他国家的货币与美元挂钩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实行固定汇率制度。漫画中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美国老人夸张的长鼻子代表了美国的对外政策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看似是橄榄枝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实际上是美国经济的扩张。美国为了维系本国经济的繁荣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用印刷后的彩纸换取他国的实物资产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吃进去的是货真价实的金币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吐出来的却是让人没有安全感的负债。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L16.eps" descr="id:2147492103;FounderCES"/>
          <p:cNvPicPr/>
          <p:nvPr/>
        </p:nvPicPr>
        <p:blipFill>
          <a:blip r:embed="rId4"/>
          <a:stretch>
            <a:fillRect/>
          </a:stretch>
        </p:blipFill>
        <p:spPr>
          <a:xfrm>
            <a:off x="2987824" y="1597626"/>
            <a:ext cx="3185006" cy="2399349"/>
          </a:xfrm>
          <a:prstGeom prst="rect">
            <a:avLst/>
          </a:prstGeom>
        </p:spPr>
      </p:pic>
    </p:spTree>
    <p:extLst>
      <p:ext uri="{BB962C8B-B14F-4D97-AF65-F5344CB8AC3E}">
        <p14:creationId xmlns:p14="http://schemas.microsoft.com/office/powerpoint/2010/main" val="3593690925"/>
      </p:ext>
    </p:extLst>
  </p:cSld>
  <p:clrMapOvr>
    <a:masterClrMapping/>
  </p:clrMapOvr>
  <mc:AlternateContent xmlns:mc="http://schemas.openxmlformats.org/markup-compatibility/2006" xmlns:p14="http://schemas.microsoft.com/office/powerpoint/2010/main">
    <mc:Choice Requires="p14">
      <p:transition spd="slow" p14:dur="1300">
        <p:fade thruBlk="1"/>
      </p:transition>
    </mc:Choice>
    <mc:Fallback xmlns="">
      <p:transition spd="slow">
        <p:fade thruBlk="1"/>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72816"/>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布雷顿森林体系建立的背景是什么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该体系是如何设定汇率机制的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结合图文信息和所学知识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分析这一机制对美国的特殊意义。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国际金融秩序混乱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第二次世界大战后美国跃升为资本主义世界头号强国。汇率机制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美元与黄金挂钩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其他国家货币与美元挂钩。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美元取得等同黄金的特殊地位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美元充当黄金等价物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确立了以美元为中心的国际货币体系。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5168976"/>
      </p:ext>
    </p:extLst>
  </p:cSld>
  <p:clrMapOvr>
    <a:masterClrMapping/>
  </p:clrMapOvr>
  <mc:AlternateContent xmlns:mc="http://schemas.openxmlformats.org/markup-compatibility/2006" xmlns:p14="http://schemas.microsoft.com/office/powerpoint/2010/main">
    <mc:Choice Requires="p14">
      <p:transition spd="slow" p14:dur="1300">
        <p:cover dir="u"/>
      </p:transition>
    </mc:Choice>
    <mc:Fallback xmlns="">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wipe(down)">
                                      <p:cBhvr>
                                        <p:cTn id="1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80509"/>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世纪上半期英美大事记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760424755"/>
              </p:ext>
            </p:extLst>
          </p:nvPr>
        </p:nvGraphicFramePr>
        <p:xfrm>
          <a:off x="508000" y="2075049"/>
          <a:ext cx="8128000" cy="4666319"/>
        </p:xfrm>
        <a:graphic>
          <a:graphicData uri="http://schemas.openxmlformats.org/presentationml/2006/ole">
            <mc:AlternateContent xmlns:mc="http://schemas.openxmlformats.org/markup-compatibility/2006">
              <mc:Choice xmlns:v="urn:schemas-microsoft-com:vml" Requires="v">
                <p:oleObj spid="_x0000_s2052" name="文档" r:id="rId6" imgW="3899693" imgH="2238573" progId="Word.Document.12">
                  <p:embed/>
                </p:oleObj>
              </mc:Choice>
              <mc:Fallback>
                <p:oleObj name="文档" r:id="rId6" imgW="3899693" imgH="2238573" progId="Word.Document.12">
                  <p:embed/>
                  <p:pic>
                    <p:nvPicPr>
                      <p:cNvPr id="0" name=""/>
                      <p:cNvPicPr/>
                      <p:nvPr/>
                    </p:nvPicPr>
                    <p:blipFill>
                      <a:blip r:embed="rId7"/>
                      <a:stretch>
                        <a:fillRect/>
                      </a:stretch>
                    </p:blipFill>
                    <p:spPr>
                      <a:xfrm>
                        <a:off x="508000" y="2075049"/>
                        <a:ext cx="8128000" cy="4666319"/>
                      </a:xfrm>
                      <a:prstGeom prst="rect">
                        <a:avLst/>
                      </a:prstGeom>
                    </p:spPr>
                  </p:pic>
                </p:oleObj>
              </mc:Fallback>
            </mc:AlternateContent>
          </a:graphicData>
        </a:graphic>
      </p:graphicFrame>
    </p:spTree>
    <p:extLst>
      <p:ext uri="{BB962C8B-B14F-4D97-AF65-F5344CB8AC3E}">
        <p14:creationId xmlns:p14="http://schemas.microsoft.com/office/powerpoint/2010/main" val="576882201"/>
      </p:ext>
    </p:extLst>
  </p:cSld>
  <p:clrMapOvr>
    <a:masterClrMapping/>
  </p:clrMapOvr>
  <mc:AlternateContent xmlns:mc="http://schemas.openxmlformats.org/markup-compatibility/2006" xmlns:p14="http://schemas.microsoft.com/office/powerpoint/2010/main">
    <mc:Choice Requires="p14">
      <p:transition spd="slow" p14:dur="1300">
        <p:strips dir="ld"/>
      </p:transition>
    </mc:Choice>
    <mc:Fallback xmlns="">
      <p:transition spd="slow">
        <p:strips dir="ld"/>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009780173"/>
              </p:ext>
            </p:extLst>
          </p:nvPr>
        </p:nvGraphicFramePr>
        <p:xfrm>
          <a:off x="508000" y="1544831"/>
          <a:ext cx="8128000" cy="2838350"/>
        </p:xfrm>
        <a:graphic>
          <a:graphicData uri="http://schemas.openxmlformats.org/presentationml/2006/ole">
            <mc:AlternateContent xmlns:mc="http://schemas.openxmlformats.org/markup-compatibility/2006">
              <mc:Choice xmlns:v="urn:schemas-microsoft-com:vml" Requires="v">
                <p:oleObj spid="_x0000_s3076" name="文档" r:id="rId6" imgW="3900411" imgH="1362766" progId="Word.Document.12">
                  <p:embed/>
                </p:oleObj>
              </mc:Choice>
              <mc:Fallback>
                <p:oleObj name="文档" r:id="rId6" imgW="3900411" imgH="1362766" progId="Word.Document.12">
                  <p:embed/>
                  <p:pic>
                    <p:nvPicPr>
                      <p:cNvPr id="0" name=""/>
                      <p:cNvPicPr/>
                      <p:nvPr/>
                    </p:nvPicPr>
                    <p:blipFill>
                      <a:blip r:embed="rId7"/>
                      <a:stretch>
                        <a:fillRect/>
                      </a:stretch>
                    </p:blipFill>
                    <p:spPr>
                      <a:xfrm>
                        <a:off x="508000" y="1544831"/>
                        <a:ext cx="8128000" cy="2838350"/>
                      </a:xfrm>
                      <a:prstGeom prst="rect">
                        <a:avLst/>
                      </a:prstGeom>
                    </p:spPr>
                  </p:pic>
                </p:oleObj>
              </mc:Fallback>
            </mc:AlternateContent>
          </a:graphicData>
        </a:graphic>
      </p:graphicFrame>
      <p:sp>
        <p:nvSpPr>
          <p:cNvPr id="5" name="矩形 4"/>
          <p:cNvSpPr>
            <a:spLocks noChangeAspect="1"/>
          </p:cNvSpPr>
          <p:nvPr/>
        </p:nvSpPr>
        <p:spPr>
          <a:xfrm>
            <a:off x="508000" y="3921095"/>
            <a:ext cx="8128000" cy="1678536"/>
          </a:xfrm>
          <a:prstGeom prst="rect">
            <a:avLst/>
          </a:prstGeom>
        </p:spPr>
        <p:txBody>
          <a:bodyPr>
            <a:spAutoFit/>
          </a:bodyPr>
          <a:lstStyle/>
          <a:p>
            <a:pPr algn="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据《从英镑到美元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国际经济霸权的转移》等整理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上</a:t>
            </a:r>
            <a:r>
              <a:rPr lang="zh-CN" altLang="zh-CN" sz="2200" dirty="0">
                <a:solidFill>
                  <a:srgbClr val="000000"/>
                </a:solidFill>
                <a:latin typeface="Times New Roman" panose="02020603050405020304" pitchFamily="18" charset="0"/>
                <a:cs typeface="Times New Roman" panose="02020603050405020304" pitchFamily="18" charset="0"/>
              </a:rPr>
              <a:t>表反映了美元取代英镑成为国际化货币的基本历程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结合材料和所学知识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概括影响一国货币成为国际化货币的主要因素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并就其中某一个因素展开说明。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观点明确、史论结合、史实准确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 name="矩形 1"/>
          <p:cNvSpPr>
            <a:spLocks noChangeAspect="1"/>
          </p:cNvSpPr>
          <p:nvPr/>
        </p:nvSpPr>
        <p:spPr>
          <a:xfrm>
            <a:off x="508000" y="3326130"/>
            <a:ext cx="8128000" cy="459741"/>
          </a:xfrm>
          <a:prstGeom prst="rect">
            <a:avLst/>
          </a:prstGeom>
        </p:spPr>
        <p:txBody>
          <a:bodyPr>
            <a:spAutoFit/>
          </a:bodyPr>
          <a:lstStyle/>
          <a:p>
            <a:pPr algn="r">
              <a:lnSpc>
                <a:spcPct val="120000"/>
              </a:lnSpc>
              <a:spcAft>
                <a:spcPts val="0"/>
              </a:spcAft>
              <a:tabLst>
                <a:tab pos="1188085" algn="l"/>
                <a:tab pos="2163445" algn="l"/>
                <a:tab pos="3142615" algn="l"/>
                <a:tab pos="4190365" algn="l"/>
              </a:tabLst>
            </a:pP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32184607"/>
      </p:ext>
    </p:extLst>
  </p:cSld>
  <p:clrMapOvr>
    <a:masterClrMapping/>
  </p:clrMapOvr>
  <mc:AlternateContent xmlns:mc="http://schemas.openxmlformats.org/markup-compatibility/2006" xmlns:p14="http://schemas.microsoft.com/office/powerpoint/2010/main">
    <mc:Choice Requires="p14">
      <p:transition spd="slow" p14:dur="1300">
        <p:checker dir="vert"/>
      </p:transition>
    </mc:Choice>
    <mc:Fallback xmlns="">
      <p:transition spd="slow">
        <p:checker dir="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438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主要因素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强大的经济实力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相对成熟的金融市场。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对某个因素展开说明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强大的经济实力是影响一国货币成为国际化货币的重要因素。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第二次工业革命后到第一次世界大战时期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英国经济实力在世界范围内的相对地位开始逐渐下降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美国则从略低于英国到开始超过英国</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世纪二三十年代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受大危机影响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英国经济发展进一步放缓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美国则开创了新的经济发展模式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逐渐走出低潮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第二次世界大战时期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美国经济迅速发展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跃升为资本主义世界的头号强国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最终在布雷顿森林会议上建立起了一个以美元为中心的世界货币体系。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总结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美英经济实力的变化深刻影响了两国货币在世界范围内的地位。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61811376"/>
      </p:ext>
    </p:extLst>
  </p:cSld>
  <p:clrMapOvr>
    <a:masterClrMapping/>
  </p:clrMapOvr>
  <mc:AlternateContent xmlns:mc="http://schemas.openxmlformats.org/markup-compatibility/2006" xmlns:p14="http://schemas.microsoft.com/office/powerpoint/2010/main">
    <mc:Choice Requires="p14">
      <p:transition spd="slow" p14:dur="1300">
        <p:split/>
      </p:transition>
    </mc:Choice>
    <mc:Fallback xmlns="">
      <p:transition spd="slow">
        <p:spli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3700983"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03362"/>
            <a:ext cx="8128000" cy="574118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一、布雷顿森林会议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第二次世界大战临近结束之时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许多有识之士主张建立有效的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机制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以稳定世界经济。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第二次世界大战后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美国</a:t>
            </a:r>
            <a:r>
              <a:rPr lang="zh-CN" altLang="zh-CN" sz="2200" dirty="0">
                <a:solidFill>
                  <a:srgbClr val="000000"/>
                </a:solidFill>
                <a:latin typeface="Times New Roman" panose="02020603050405020304" pitchFamily="18" charset="0"/>
                <a:cs typeface="Times New Roman" panose="02020603050405020304" pitchFamily="18" charset="0"/>
              </a:rPr>
              <a:t>的经济实力大大膨胀起来。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美国企图确立在世界经济中的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霸权</a:t>
            </a:r>
            <a:r>
              <a:rPr lang="zh-CN" altLang="zh-CN" sz="2200" dirty="0">
                <a:solidFill>
                  <a:srgbClr val="000000"/>
                </a:solidFill>
                <a:latin typeface="Times New Roman" panose="02020603050405020304" pitchFamily="18" charset="0"/>
                <a:cs typeface="Times New Roman" panose="02020603050405020304" pitchFamily="18" charset="0"/>
              </a:rPr>
              <a:t>地位。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1944</a:t>
            </a:r>
            <a:r>
              <a:rPr lang="zh-CN" altLang="zh-CN" sz="2200" dirty="0">
                <a:solidFill>
                  <a:srgbClr val="000000"/>
                </a:solidFill>
                <a:latin typeface="Times New Roman" panose="02020603050405020304" pitchFamily="18" charset="0"/>
                <a:cs typeface="Times New Roman" panose="02020603050405020304" pitchFamily="18" charset="0"/>
              </a:rPr>
              <a:t>年夏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美国、英国、中国等</a:t>
            </a:r>
            <a:r>
              <a:rPr lang="en-US" altLang="zh-CN" sz="2200" dirty="0">
                <a:solidFill>
                  <a:srgbClr val="000000"/>
                </a:solidFill>
                <a:latin typeface="Times New Roman" panose="02020603050405020304" pitchFamily="18" charset="0"/>
                <a:cs typeface="Times New Roman" panose="02020603050405020304" pitchFamily="18" charset="0"/>
              </a:rPr>
              <a:t>44</a:t>
            </a:r>
            <a:r>
              <a:rPr lang="zh-CN" altLang="zh-CN" sz="2200" dirty="0">
                <a:solidFill>
                  <a:srgbClr val="000000"/>
                </a:solidFill>
                <a:latin typeface="Times New Roman" panose="02020603050405020304" pitchFamily="18" charset="0"/>
                <a:cs typeface="Times New Roman" panose="02020603050405020304" pitchFamily="18" charset="0"/>
              </a:rPr>
              <a:t>国的代表在美国的新罕布什尔州</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布雷顿森林</a:t>
            </a:r>
            <a:r>
              <a:rPr lang="zh-CN" altLang="zh-CN" sz="2200" dirty="0">
                <a:solidFill>
                  <a:srgbClr val="000000"/>
                </a:solidFill>
                <a:latin typeface="Times New Roman" panose="02020603050405020304" pitchFamily="18" charset="0"/>
                <a:cs typeface="Times New Roman" panose="02020603050405020304" pitchFamily="18" charset="0"/>
              </a:rPr>
              <a:t>召开联合国货币金融会议。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通过了《布雷顿森林协定》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决定成立</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国际货币基金</a:t>
            </a:r>
            <a:r>
              <a:rPr lang="zh-CN" altLang="zh-CN" sz="2200" dirty="0">
                <a:solidFill>
                  <a:srgbClr val="000000"/>
                </a:solidFill>
                <a:latin typeface="Times New Roman" panose="02020603050405020304" pitchFamily="18" charset="0"/>
                <a:cs typeface="Times New Roman" panose="02020603050405020304" pitchFamily="18" charset="0"/>
              </a:rPr>
              <a:t>组织和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国际复兴开发</a:t>
            </a:r>
            <a:r>
              <a:rPr lang="zh-CN" altLang="zh-CN" sz="2200" dirty="0">
                <a:solidFill>
                  <a:srgbClr val="000000"/>
                </a:solidFill>
                <a:latin typeface="Times New Roman" panose="02020603050405020304" pitchFamily="18" charset="0"/>
                <a:cs typeface="Times New Roman" panose="02020603050405020304" pitchFamily="18" charset="0"/>
              </a:rPr>
              <a:t>银行。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地位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《布雷顿森林协定》的签订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标志着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布雷顿森林体系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611560" y="237053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502271" y="2771406"/>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828859" y="3146873"/>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93300" y="4350900"/>
            <a:ext cx="13608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p:cNvSpPr/>
          <p:nvPr/>
        </p:nvSpPr>
        <p:spPr>
          <a:xfrm>
            <a:off x="5437228" y="5188365"/>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p:cNvSpPr/>
          <p:nvPr/>
        </p:nvSpPr>
        <p:spPr>
          <a:xfrm>
            <a:off x="7956376" y="5188365"/>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01169" y="5585048"/>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271298" y="6391719"/>
            <a:ext cx="190338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strips dir="ru"/>
      </p:transition>
    </mc:Choice>
    <mc:Fallback xmlns="">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par>
                                <p:cTn id="33" presetID="22" presetClass="exit" presetSubtype="4" fill="hold" grpId="0" nodeType="withEffect">
                                  <p:stCondLst>
                                    <p:cond delay="0"/>
                                  </p:stCondLst>
                                  <p:childTnLst>
                                    <p:animEffect transition="out" filter="wipe(down)">
                                      <p:cBhvr>
                                        <p:cTn id="34" dur="500"/>
                                        <p:tgtEl>
                                          <p:spTgt spid="16"/>
                                        </p:tgtEl>
                                      </p:cBhvr>
                                    </p:animEffect>
                                    <p:set>
                                      <p:cBhvr>
                                        <p:cTn id="35" dur="1" fill="hold">
                                          <p:stCondLst>
                                            <p:cond delay="499"/>
                                          </p:stCondLst>
                                        </p:cTn>
                                        <p:tgtEl>
                                          <p:spTgt spid="16"/>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7"/>
                                        </p:tgtEl>
                                      </p:cBhvr>
                                    </p:animEffect>
                                    <p:set>
                                      <p:cBhvr>
                                        <p:cTn id="40"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2" grpId="0" animBg="1"/>
      <p:bldP spid="13" grpId="0" animBg="1"/>
      <p:bldP spid="14" grpId="0" animBg="1"/>
      <p:bldP spid="15" grpId="0" animBg="1"/>
      <p:bldP spid="16" grpId="0" animBg="1"/>
      <p:bldP spid="1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3700983"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二、以美元为主导的国际货币金融体系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机构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1945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国际货币基金组织和国际复兴开发银行即</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世界银行</a:t>
            </a:r>
            <a:r>
              <a:rPr lang="zh-CN" altLang="zh-CN" sz="2200" dirty="0">
                <a:solidFill>
                  <a:srgbClr val="000000"/>
                </a:solidFill>
                <a:latin typeface="Times New Roman" panose="02020603050405020304" pitchFamily="18" charset="0"/>
                <a:cs typeface="Times New Roman" panose="02020603050405020304" pitchFamily="18" charset="0"/>
              </a:rPr>
              <a:t>成立。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易混易错</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布雷顿森林体系与两大机构的不同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布雷顿森林体系是阶段性的国际货币体系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而世界银行和国际货币基金组织则是永久性的国际金融机构。因此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布雷顿森林体系虽然崩溃了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但世界银行和国际货币基金组织仍然存在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并且世界银行的宗旨已经转向全球性的发展援助。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6804248" y="277126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41058979"/>
      </p:ext>
    </p:extLst>
  </p:cSld>
  <p:clrMapOvr>
    <a:masterClrMapping/>
  </p:clrMapOvr>
  <mc:AlternateContent xmlns:mc="http://schemas.openxmlformats.org/markup-compatibility/2006" xmlns:p14="http://schemas.microsoft.com/office/powerpoint/2010/main">
    <mc:Choice Requires="p14">
      <p:transition spd="slow" p14:dur="2000">
        <p:pull dir="r"/>
      </p:transition>
    </mc:Choice>
    <mc:Fallback xmlns="">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3700983"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49587"/>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职能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国际货币基金组织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稳定</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国际汇率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通过提供短期贷款缓解成员国国际收支不平衡。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世界银行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向成员国提供贷款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促进该国经济恢复和发展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国际贸易</a:t>
            </a:r>
            <a:r>
              <a:rPr lang="zh-CN" altLang="zh-CN" sz="2200" dirty="0">
                <a:solidFill>
                  <a:srgbClr val="000000"/>
                </a:solidFill>
                <a:latin typeface="Times New Roman" panose="02020603050405020304" pitchFamily="18" charset="0"/>
                <a:cs typeface="Times New Roman" panose="02020603050405020304" pitchFamily="18" charset="0"/>
              </a:rPr>
              <a:t>的均衡增长。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运行机制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根据</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认缴资金</a:t>
            </a:r>
            <a:r>
              <a:rPr lang="zh-CN" altLang="zh-CN" sz="2200" dirty="0">
                <a:solidFill>
                  <a:srgbClr val="000000"/>
                </a:solidFill>
                <a:latin typeface="Times New Roman" panose="02020603050405020304" pitchFamily="18" charset="0"/>
                <a:cs typeface="Times New Roman" panose="02020603050405020304" pitchFamily="18" charset="0"/>
              </a:rPr>
              <a:t>的数额决定投票权的多少。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美元地位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各国的货币与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美元</a:t>
            </a:r>
            <a:r>
              <a:rPr lang="zh-CN" altLang="zh-CN" sz="2200" dirty="0">
                <a:solidFill>
                  <a:srgbClr val="000000"/>
                </a:solidFill>
                <a:latin typeface="Times New Roman" panose="02020603050405020304" pitchFamily="18" charset="0"/>
                <a:cs typeface="Times New Roman" panose="02020603050405020304" pitchFamily="18" charset="0"/>
              </a:rPr>
              <a:t>的汇率基本固定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美元与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黄金</a:t>
            </a:r>
            <a:r>
              <a:rPr lang="zh-CN" altLang="zh-CN" sz="2200" dirty="0">
                <a:solidFill>
                  <a:srgbClr val="000000"/>
                </a:solidFill>
                <a:latin typeface="Times New Roman" panose="02020603050405020304" pitchFamily="18" charset="0"/>
                <a:cs typeface="Times New Roman" panose="02020603050405020304" pitchFamily="18" charset="0"/>
              </a:rPr>
              <a:t>的比价固定。美元成为国际支付手段和储备货币。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确立了美国的世界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经济霸主</a:t>
            </a:r>
            <a:r>
              <a:rPr lang="zh-CN" altLang="zh-CN" sz="2200" dirty="0">
                <a:solidFill>
                  <a:srgbClr val="000000"/>
                </a:solidFill>
                <a:latin typeface="Times New Roman" panose="02020603050405020304" pitchFamily="18" charset="0"/>
                <a:cs typeface="Times New Roman" panose="02020603050405020304" pitchFamily="18" charset="0"/>
              </a:rPr>
              <a:t>地位。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在一定程度上稳定了世界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金融货币</a:t>
            </a:r>
            <a:r>
              <a:rPr lang="zh-CN" altLang="zh-CN" sz="2200" dirty="0">
                <a:solidFill>
                  <a:srgbClr val="000000"/>
                </a:solidFill>
                <a:latin typeface="Times New Roman" panose="02020603050405020304" pitchFamily="18" charset="0"/>
                <a:cs typeface="Times New Roman" panose="02020603050405020304" pitchFamily="18" charset="0"/>
              </a:rPr>
              <a:t>秩序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促进了世界贸易。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4050681" y="1608747"/>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83906" y="282249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437729" y="361631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545503" y="442506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950543" y="442506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430263" y="5630075"/>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256314" y="6036510"/>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08441486"/>
      </p:ext>
    </p:extLst>
  </p:cSld>
  <p:clrMapOvr>
    <a:masterClrMapping/>
  </p:clrMapOvr>
  <mc:AlternateContent xmlns:mc="http://schemas.openxmlformats.org/markup-compatibility/2006" xmlns:p14="http://schemas.microsoft.com/office/powerpoint/2010/main">
    <mc:Choice Requires="p14">
      <p:transition spd="slow" p14:dur="2000">
        <p:fade thruBlk="1"/>
      </p:transition>
    </mc:Choice>
    <mc:Fallback xmlns="">
      <p:transition spd="slow">
        <p:fade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3700983"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19994"/>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图说历史</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结合布雷顿森林体系中汇率机制的设定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分析这一机制对美国有何特殊意义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L15.eps" descr="id:2147492018;FounderCES"/>
          <p:cNvPicPr/>
          <p:nvPr/>
        </p:nvPicPr>
        <p:blipFill>
          <a:blip r:embed="rId6"/>
          <a:stretch>
            <a:fillRect/>
          </a:stretch>
        </p:blipFill>
        <p:spPr>
          <a:xfrm>
            <a:off x="1115616" y="2510291"/>
            <a:ext cx="6856868" cy="1703901"/>
          </a:xfrm>
          <a:prstGeom prst="rect">
            <a:avLst/>
          </a:prstGeom>
        </p:spPr>
      </p:pic>
      <p:sp>
        <p:nvSpPr>
          <p:cNvPr id="6" name="矩形 5"/>
          <p:cNvSpPr>
            <a:spLocks noChangeAspect="1"/>
          </p:cNvSpPr>
          <p:nvPr/>
        </p:nvSpPr>
        <p:spPr>
          <a:xfrm>
            <a:off x="508000" y="4286200"/>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美元取得等同黄金的特殊地位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确立了以美元为中心的国际货币体系。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34763590"/>
      </p:ext>
    </p:extLst>
  </p:cSld>
  <p:clrMapOvr>
    <a:masterClrMapping/>
  </p:clrMapOvr>
  <mc:AlternateContent xmlns:mc="http://schemas.openxmlformats.org/markup-compatibility/2006" xmlns:p14="http://schemas.microsoft.com/office/powerpoint/2010/main">
    <mc:Choice Requires="p14">
      <p:transition spd="slow" p14:dur="2000">
        <p:checker dir="vert"/>
      </p:transition>
    </mc:Choice>
    <mc:Fallback xmlns="">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700983"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08603"/>
            <a:ext cx="8128000" cy="369479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三、以美国为中心的国际贸易体系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标志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1947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美国、中国等</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cs typeface="Times New Roman" panose="02020603050405020304" pitchFamily="18" charset="0"/>
              </a:rPr>
              <a:t>个国家签署了《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关税及贸易总协定</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宗旨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通过谈判削减关税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消除</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贸易壁垒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实现贸易自由化。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作用与影响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《关税及贸易总协定》实际上一直起着国际</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经济组织</a:t>
            </a:r>
            <a:r>
              <a:rPr lang="zh-CN" altLang="zh-CN" sz="2200" dirty="0">
                <a:solidFill>
                  <a:srgbClr val="000000"/>
                </a:solidFill>
                <a:latin typeface="Times New Roman" panose="02020603050405020304" pitchFamily="18" charset="0"/>
                <a:cs typeface="Times New Roman" panose="02020603050405020304" pitchFamily="18" charset="0"/>
              </a:rPr>
              <a:t>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确立了国际</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自由贸易</a:t>
            </a:r>
            <a:r>
              <a:rPr lang="zh-CN" altLang="zh-CN" sz="2200" dirty="0">
                <a:solidFill>
                  <a:srgbClr val="000000"/>
                </a:solidFill>
                <a:latin typeface="Times New Roman" panose="02020603050405020304" pitchFamily="18" charset="0"/>
                <a:cs typeface="Times New Roman" panose="02020603050405020304" pitchFamily="18" charset="0"/>
              </a:rPr>
              <a:t>体制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形成了以美国为中心的国际贸易体系。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5703346" y="2564904"/>
            <a:ext cx="218102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718998" y="337777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516216" y="4144594"/>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600973" y="4581128"/>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59267866"/>
      </p:ext>
    </p:extLst>
  </p:cSld>
  <p:clrMapOvr>
    <a:masterClrMapping/>
  </p:clrMapOvr>
  <mc:AlternateContent xmlns:mc="http://schemas.openxmlformats.org/markup-compatibility/2006" xmlns:p14="http://schemas.microsoft.com/office/powerpoint/2010/main">
    <mc:Choice Requires="p14">
      <p:transition spd="slow" p14:dur="2000">
        <p:pull dir="rd"/>
      </p:transition>
    </mc:Choice>
    <mc:Fallback xmlns="">
      <p:transition spd="slow">
        <p:pull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700983"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2420888"/>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日内瓦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关贸总协定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的多边关税减让成果则体现了美国实质性的优势。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结合所学知识分析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《关税及贸易总协定》签署后有什么影响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便利了美国的经济扩张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客观上创造了一个自由贸易的环境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推动了战后世界经济的发展。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6636895"/>
      </p:ext>
    </p:extLst>
  </p:cSld>
  <p:clrMapOvr>
    <a:masterClrMapping/>
  </p:clrMapOvr>
  <mc:AlternateContent xmlns:mc="http://schemas.openxmlformats.org/markup-compatibility/2006" xmlns:p14="http://schemas.microsoft.com/office/powerpoint/2010/main">
    <mc:Choice Requires="p14">
      <p:transition spd="slow" p14:dur="2000">
        <p:strips dir="rd"/>
      </p:transition>
    </mc:Choice>
    <mc:Fallback xmlns="">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700983"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四</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911735"/>
            <a:ext cx="8128000" cy="328852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四、资本主义世界经济体系形成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基础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世界银行</a:t>
            </a:r>
            <a:r>
              <a:rPr lang="zh-CN" altLang="zh-CN" sz="2200" dirty="0">
                <a:solidFill>
                  <a:srgbClr val="000000"/>
                </a:solidFill>
                <a:latin typeface="Times New Roman" panose="02020603050405020304" pitchFamily="18" charset="0"/>
                <a:cs typeface="Times New Roman" panose="02020603050405020304" pitchFamily="18" charset="0"/>
              </a:rPr>
              <a:t>、国际货币基金组织和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关贸总协定</a:t>
            </a:r>
            <a:r>
              <a:rPr lang="zh-CN" altLang="zh-CN" sz="2200" dirty="0">
                <a:solidFill>
                  <a:srgbClr val="000000"/>
                </a:solidFill>
                <a:latin typeface="Times New Roman" panose="02020603050405020304" pitchFamily="18" charset="0"/>
                <a:cs typeface="Times New Roman" panose="02020603050405020304" pitchFamily="18" charset="0"/>
              </a:rPr>
              <a:t>成为战后支撑世界经贸关系的三大支柱。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美国拥有特殊地位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有利于其经济的发展。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顺应了经济全球化的趋势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反映了第二次世界大战后世界经济向着</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体系</a:t>
            </a:r>
            <a:r>
              <a:rPr lang="zh-CN" altLang="zh-CN" sz="2200" dirty="0">
                <a:solidFill>
                  <a:srgbClr val="000000"/>
                </a:solidFill>
                <a:latin typeface="Times New Roman" panose="02020603050405020304" pitchFamily="18" charset="0"/>
                <a:cs typeface="Times New Roman" panose="02020603050405020304" pitchFamily="18" charset="0"/>
              </a:rPr>
              <a:t>化、</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制度</a:t>
            </a:r>
            <a:r>
              <a:rPr lang="zh-CN" altLang="zh-CN" sz="2200" dirty="0">
                <a:solidFill>
                  <a:srgbClr val="000000"/>
                </a:solidFill>
                <a:latin typeface="Times New Roman" panose="02020603050405020304" pitchFamily="18" charset="0"/>
                <a:cs typeface="Times New Roman" panose="02020603050405020304" pitchFamily="18" charset="0"/>
              </a:rPr>
              <a:t>化的方向发展。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871938" y="277126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784755" y="2771266"/>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1161267" y="4787490"/>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263467" y="4787490"/>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80242244"/>
      </p:ext>
    </p:extLst>
  </p:cSld>
  <p:clrMapOvr>
    <a:masterClrMapping/>
  </p:clrMapOvr>
  <mc:AlternateContent xmlns:mc="http://schemas.openxmlformats.org/markup-compatibility/2006" xmlns:p14="http://schemas.microsoft.com/office/powerpoint/2010/main">
    <mc:Choice Requires="p14">
      <p:transition spd="slow" p14:dur="20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367</TotalTime>
  <Words>1938</Words>
  <Application>Microsoft Office PowerPoint</Application>
  <PresentationFormat>全屏显示(4:3)</PresentationFormat>
  <Paragraphs>211</Paragraphs>
  <Slides>27</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27</vt:i4>
      </vt:variant>
    </vt:vector>
  </HeadingPairs>
  <TitlesOfParts>
    <vt:vector size="40"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文档</vt:lpstr>
      <vt:lpstr>第23课　战后资本主义世界经济体系的形成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dbc</cp:lastModifiedBy>
  <cp:revision>98</cp:revision>
  <dcterms:created xsi:type="dcterms:W3CDTF">2014-04-23T05:53:17Z</dcterms:created>
  <dcterms:modified xsi:type="dcterms:W3CDTF">2017-08-29T06:35:18Z</dcterms:modified>
</cp:coreProperties>
</file>