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72" r:id="rId2"/>
    <p:sldId id="264" r:id="rId3"/>
    <p:sldId id="265" r:id="rId4"/>
    <p:sldId id="380" r:id="rId5"/>
    <p:sldId id="359" r:id="rId6"/>
    <p:sldId id="381" r:id="rId7"/>
    <p:sldId id="366" r:id="rId8"/>
    <p:sldId id="383" r:id="rId9"/>
    <p:sldId id="384" r:id="rId10"/>
    <p:sldId id="275" r:id="rId11"/>
    <p:sldId id="385" r:id="rId12"/>
    <p:sldId id="386" r:id="rId13"/>
    <p:sldId id="387" r:id="rId14"/>
    <p:sldId id="379" r:id="rId15"/>
    <p:sldId id="388" r:id="rId16"/>
    <p:sldId id="389" r:id="rId17"/>
    <p:sldId id="390" r:id="rId18"/>
    <p:sldId id="391" r:id="rId19"/>
    <p:sldId id="392" r:id="rId20"/>
    <p:sldId id="393" r:id="rId21"/>
    <p:sldId id="394" r:id="rId22"/>
    <p:sldId id="395" r:id="rId23"/>
    <p:sldId id="396" r:id="rId24"/>
    <p:sldId id="397" r:id="rId25"/>
    <p:sldId id="398"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7</a:t>
            </a:r>
            <a:r>
              <a:rPr lang="zh-CN" altLang="zh-CN" sz="1600" b="1" dirty="0" smtClean="0"/>
              <a:t>课</a:t>
            </a:r>
            <a:r>
              <a:rPr lang="zh-CN" altLang="zh-CN" sz="1600" dirty="0" smtClean="0"/>
              <a:t>　</a:t>
            </a:r>
            <a:r>
              <a:rPr lang="zh-CN" altLang="zh-CN" sz="1600" b="1" dirty="0" smtClean="0"/>
              <a:t>新航路的开辟</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4.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a:t>
            </a:r>
            <a:r>
              <a:rPr lang="en-US" altLang="zh-CN" b="1" dirty="0"/>
              <a:t>7</a:t>
            </a:r>
            <a:r>
              <a:rPr lang="zh-CN" altLang="zh-CN" b="1" dirty="0"/>
              <a:t>课</a:t>
            </a:r>
            <a:r>
              <a:rPr lang="zh-CN" altLang="zh-CN" dirty="0"/>
              <a:t>　</a:t>
            </a:r>
            <a:r>
              <a:rPr lang="zh-CN" altLang="zh-CN" b="1" dirty="0"/>
              <a:t>新航路的开辟</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94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新航路开辟的影响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欧洲商人的贸易活动从早先的地中海地区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进而拓展到大西洋沿岸以至世界各地。一些从未在欧洲出现过的海外产品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如烟草、可可、咖啡和茶叶等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开始进入欧洲市场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并且很快就成为对外贸易的主要商品。过去欧洲人较少食用的稻米、白糖等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销售量也连年增长。畅销于欧洲国家的东方香料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如胡椒的年平均进口量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210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吨增加到</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吨之多。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材料从哪些方面体现了欧洲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的内涵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探究新航路的开辟对人类历史进程产生的影响。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欧洲贸易中心的转移、贸易规模的扩大和商品贸易种类的增多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丰富了欧洲人民的物质生活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密切了欧洲与亚洲、美洲之间的经济联系。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打破了各大洲之间相对孤立的状态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世界日益连成一个紧密联系的整体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世界市场初步形成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西方国家开始对外殖民扩张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东方国家日益贫困落后。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0900411"/>
      </p:ext>
    </p:extLst>
  </p:cSld>
  <p:clrMapOvr>
    <a:masterClrMapping/>
  </p:clrMapOvr>
  <mc:AlternateContent xmlns:mc="http://schemas.openxmlformats.org/markup-compatibility/2006" xmlns:p14="http://schemas.microsoft.com/office/powerpoint/2010/main">
    <mc:Choice Requires="p14">
      <p:transition spd="slow" p14:dur="1300">
        <p:pull dir="ru"/>
      </p:transition>
    </mc:Choice>
    <mc:Fallback xmlns="">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048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五大视角审视新航路开辟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世界市场联系之路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新航路开辟引起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价格革命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为世界市场的形成提供了联结通道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世界市场初步形成。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文明交流之路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新航路开辟打破了各个文明区域间孤立、分散、隔绝的状态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推动了人类文明的交融。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思想震撼之路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新航路开辟证明了地圆学说的正确性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冲击了神学理论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开阔了人们的眼界。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殖民掠夺之路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作为资本原始积累重要手段的殖民扩张和殖民掠夺登上历史舞台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给亚非拉国家带来空前的灾难。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社会转型之路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新航路开辟加速了欧洲封建制度的瓦解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促进了欧洲资本主义的发展。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0108744"/>
      </p:ext>
    </p:extLst>
  </p:cSld>
  <p:clrMapOvr>
    <a:masterClrMapping/>
  </p:clrMapOvr>
  <mc:AlternateContent xmlns:mc="http://schemas.openxmlformats.org/markup-compatibility/2006" xmlns:p14="http://schemas.microsoft.com/office/powerpoint/2010/main">
    <mc:Choice Requires="p14">
      <p:transition spd="slow" p14:dur="1300">
        <p:split/>
      </p:transition>
    </mc:Choice>
    <mc:Fallback xmlns="">
      <p:transition spd="slow">
        <p:spli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3415"/>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有些学者认为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a:t>
            </a:r>
            <a:r>
              <a:rPr lang="en-US" altLang="zh-CN" sz="2200" dirty="0">
                <a:solidFill>
                  <a:srgbClr val="000000"/>
                </a:solidFill>
                <a:latin typeface="Times New Roman" panose="02020603050405020304" pitchFamily="18" charset="0"/>
                <a:cs typeface="Times New Roman" panose="02020603050405020304" pitchFamily="18" charset="0"/>
              </a:rPr>
              <a:t>1500</a:t>
            </a:r>
            <a:r>
              <a:rPr lang="zh-CN" altLang="zh-CN" sz="2200" dirty="0">
                <a:solidFill>
                  <a:srgbClr val="000000"/>
                </a:solidFill>
                <a:latin typeface="Times New Roman" panose="02020603050405020304" pitchFamily="18" charset="0"/>
                <a:cs typeface="Times New Roman" panose="02020603050405020304" pitchFamily="18" charset="0"/>
              </a:rPr>
              <a:t>年前后是人类历史的一个重要分水岭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从那个时候开始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人类的历史才称得上是真正意义上的世界史。这里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分水岭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欧洲贸易中心由地中海沿岸转到大西洋沿岸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人类从封闭走向开放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世界从孤立、分散、隔绝走向整体的开始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农业文明向工业文明转变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本题须抓住材料关键信息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人类的历史才称得上是真正意义上的世界史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。随着新航路的开辟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人类历史结束相互分散、相互隔绝的状态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日益成为一个相互联系、相互影响的整体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真正意义上的世界历史由此开始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项应为最佳选项。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两项不符合材料要求</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a:t>
            </a:r>
            <a:r>
              <a:rPr lang="en-US" altLang="zh-CN" sz="2200" dirty="0">
                <a:solidFill>
                  <a:srgbClr val="000000"/>
                </a:solidFill>
                <a:latin typeface="Times New Roman" panose="02020603050405020304" pitchFamily="18" charset="0"/>
                <a:cs typeface="Times New Roman" panose="02020603050405020304" pitchFamily="18" charset="0"/>
              </a:rPr>
              <a:t>1500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年阶段特征不符。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9481336"/>
      </p:ext>
    </p:extLst>
  </p:cSld>
  <p:clrMapOvr>
    <a:masterClrMapping/>
  </p:clrMapOvr>
  <mc:AlternateContent xmlns:mc="http://schemas.openxmlformats.org/markup-compatibility/2006" xmlns:p14="http://schemas.microsoft.com/office/powerpoint/2010/main">
    <mc:Choice Requires="p14">
      <p:transition spd="slow" p14:dur="13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伽马远航印度期间携带了一批衬衫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返航时带回了大量香料。达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伽马此行的社会背景是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西欧商品经济的发展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欧洲物价上涨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欧洲出现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商业革命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资本主义世界市场开始出现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通过题干中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携带了一批衬衫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返航时带回了大量香料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伽马远航印度期间进行了商品交换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反映了当时西欧商品经济的发展</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三项是新航路开辟的影响。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7545"/>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波罗游记》描述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古老的东方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黄金遍地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充溢于野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快到东方去吧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哪怕路途再遥远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路途再艰辛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下列关于新航路开辟原因的表述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与之最为吻合的是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科技条件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航海技术的进步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社会根源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人们对黄金的渴求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商业危机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奥斯曼土耳其阻碍东西商道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经济根源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西欧商品经济发展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资本主义萌芽出现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黄金遍地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可知材料反映的是新航路开辟的社会根源。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4343966"/>
      </p:ext>
    </p:extLst>
  </p:cSld>
  <p:clrMapOvr>
    <a:masterClrMapping/>
  </p:clrMapOvr>
  <mc:AlternateContent xmlns:mc="http://schemas.openxmlformats.org/markup-compatibility/2006" xmlns:p14="http://schemas.microsoft.com/office/powerpoint/2010/main">
    <mc:Choice Requires="p14">
      <p:transition spd="slow" p14:dur="13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744"/>
            <a:ext cx="8128000" cy="578004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下方示意图中卡里库特的国王请某位航海家转交给葡萄牙国王一封信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同意与葡萄牙人进行商业贸易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但是要求他们带着金银、珊瑚和红呢绒来换取肉桂、丁香、胡椒。这位航海家是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伽马</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迪亚士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麦哲伦</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哥伦布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伽马是葡萄牙航海家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他率领的船队最远到达了印度的卡里库特。故选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R28.eps" descr="id:2147492299;FounderCES"/>
          <p:cNvPicPr/>
          <p:nvPr/>
        </p:nvPicPr>
        <p:blipFill>
          <a:blip r:embed="rId4"/>
          <a:stretch>
            <a:fillRect/>
          </a:stretch>
        </p:blipFill>
        <p:spPr>
          <a:xfrm>
            <a:off x="2195736" y="2348880"/>
            <a:ext cx="4104456" cy="2481978"/>
          </a:xfrm>
          <a:prstGeom prst="rect">
            <a:avLst/>
          </a:prstGeom>
        </p:spPr>
      </p:pic>
    </p:spTree>
    <p:extLst>
      <p:ext uri="{BB962C8B-B14F-4D97-AF65-F5344CB8AC3E}">
        <p14:creationId xmlns:p14="http://schemas.microsoft.com/office/powerpoint/2010/main" val="3553264543"/>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wipe(down)">
                                      <p:cBhvr>
                                        <p:cTn id="1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5977"/>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新航路开辟前欧洲人眼中的世界版图非常狭小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但是一次历史性的航行使得世界的面积扩大了几乎一半。完成这次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历史性航行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的探险家是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哥伦布</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迪亚士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伽马</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麦哲伦船队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哥伦布发现美洲新大陆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使欧洲人知道除了亚非外还有美洲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世界的面积扩大了几乎一半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迪亚士到达好望角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世界的面积扩大了几乎一半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伽马到达印度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世界的面积扩大了几乎一半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麦哲伦环球航行时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主要的陆地均已被发现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5966941"/>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新航路的开辟使人类开始发现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较恰当的理解应是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地域辽阔的世界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连成一体的世界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丰富多彩的世界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生机勃勃的世界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世界各地之间的联系加强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人类由此从各民族分散孤立地发展开始走向整体世界。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2512600"/>
      </p:ext>
    </p:extLst>
  </p:cSld>
  <p:clrMapOvr>
    <a:masterClrMapping/>
  </p:clrMapOvr>
  <mc:AlternateContent xmlns:mc="http://schemas.openxmlformats.org/markup-compatibility/2006" xmlns:p14="http://schemas.microsoft.com/office/powerpoint/2010/main">
    <mc:Choice Requires="p14">
      <p:transition spd="slow" p14:dur="13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是自东向西的东西经济交流之路。</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世纪初开辟的自西向东的新航路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有利于全球经济的共同发展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使欧洲的农民深受其利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推动了西欧的资本原始积累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很快就使中国融入欧洲市场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新航路开辟的最大的受益者是欧洲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因此推动全球经济共同发展的说法不正确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新航路开辟之后受益最大的是欧洲的资产阶级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通过早期的殖民扩张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欧洲积累了大量的社会财富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4939954"/>
      </p:ext>
    </p:extLst>
  </p:cSld>
  <p:clrMapOvr>
    <a:masterClrMapping/>
  </p:clrMapOvr>
  <mc:AlternateContent xmlns:mc="http://schemas.openxmlformats.org/markup-compatibility/2006" xmlns:p14="http://schemas.microsoft.com/office/powerpoint/2010/main">
    <mc:Choice Requires="p14">
      <p:transition spd="slow" p14:dur="13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6140874"/>
              </p:ext>
            </p:extLst>
          </p:nvPr>
        </p:nvGraphicFramePr>
        <p:xfrm>
          <a:off x="508000" y="1772816"/>
          <a:ext cx="8128000" cy="3427080"/>
        </p:xfrm>
        <a:graphic>
          <a:graphicData uri="http://schemas.openxmlformats.org/presentationml/2006/ole">
            <mc:AlternateContent xmlns:mc="http://schemas.openxmlformats.org/markup-compatibility/2006">
              <mc:Choice xmlns:v="urn:schemas-microsoft-com:vml" Requires="v">
                <p:oleObj spid="_x0000_s1029" name="文档" r:id="rId4" imgW="3990909" imgH="1682614" progId="Word.Document.12">
                  <p:embed/>
                </p:oleObj>
              </mc:Choice>
              <mc:Fallback>
                <p:oleObj name="文档" r:id="rId4" imgW="3990909" imgH="1682614" progId="Word.Document.12">
                  <p:embed/>
                  <p:pic>
                    <p:nvPicPr>
                      <p:cNvPr id="0" name=""/>
                      <p:cNvPicPr/>
                      <p:nvPr/>
                    </p:nvPicPr>
                    <p:blipFill>
                      <a:blip r:embed="rId5"/>
                      <a:stretch>
                        <a:fillRect/>
                      </a:stretch>
                    </p:blipFill>
                    <p:spPr>
                      <a:xfrm>
                        <a:off x="508000" y="1772816"/>
                        <a:ext cx="8128000" cy="342708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有学者说</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世纪欧洲大航海的主要成就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发现了新航路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发现了新大陆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都导致了政治革命的发生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都体现了对欧亚贸易的垄断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都结束了欧亚的隔绝状态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都加速了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新航路的开辟促进了欧亚贸易的发展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新大陆的发现促进了美欧贸易的发展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3080707"/>
      </p:ext>
    </p:extLst>
  </p:cSld>
  <p:clrMapOvr>
    <a:masterClrMapping/>
  </p:clrMapOvr>
  <mc:AlternateContent xmlns:mc="http://schemas.openxmlformats.org/markup-compatibility/2006" xmlns:p14="http://schemas.microsoft.com/office/powerpoint/2010/main">
    <mc:Choice Requires="p14">
      <p:transition spd="slow" p14:dur="13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4489"/>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哥伦布的抱负和思想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不仅反映出中世纪的衰落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也反映出理性主义和资本主义新时代的兴起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本杰明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。此话的意思是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美洲的发现促进了新旧大陆的沟通和联系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哥伦布远航开启了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人的发现与世界的发现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的新时代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哥伦布远航使以欧洲为中心的世界市场的雏形开始形成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哥伦布远航有利于两个大陆不同文化的汇合和民族融合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根据题干提供的信息和所学史实可知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哥伦布发现了美洲新大陆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使人类由分散孤立走向整体世界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从而开启了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人的发现与世界的发现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的新时代。故选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78618390"/>
      </p:ext>
    </p:extLst>
  </p:cSld>
  <p:clrMapOvr>
    <a:masterClrMapping/>
  </p:clrMapOvr>
  <mc:AlternateContent xmlns:mc="http://schemas.openxmlformats.org/markup-compatibility/2006" xmlns:p14="http://schemas.microsoft.com/office/powerpoint/2010/main">
    <mc:Choice Requires="p14">
      <p:transition spd="slow" p14:dur="13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0131"/>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麦哲伦与奥斯曼帝国的大将的对话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漫画中奥斯曼帝国的大将的挑衅反映出的问题是什么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面对奥斯曼帝国的大将的挑衅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麦哲伦用哪一行动做出了精彩的回应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9" name="R08.eps" descr="id:2147492313;FounderCES"/>
          <p:cNvPicPr/>
          <p:nvPr/>
        </p:nvPicPr>
        <p:blipFill>
          <a:blip r:embed="rId4"/>
          <a:stretch>
            <a:fillRect/>
          </a:stretch>
        </p:blipFill>
        <p:spPr>
          <a:xfrm>
            <a:off x="1763688" y="1968787"/>
            <a:ext cx="5485946" cy="2849842"/>
          </a:xfrm>
          <a:prstGeom prst="rect">
            <a:avLst/>
          </a:prstGeom>
        </p:spPr>
      </p:pic>
    </p:spTree>
    <p:extLst>
      <p:ext uri="{BB962C8B-B14F-4D97-AF65-F5344CB8AC3E}">
        <p14:creationId xmlns:p14="http://schemas.microsoft.com/office/powerpoint/2010/main" val="183005864"/>
      </p:ext>
    </p:extLst>
  </p:cSld>
  <p:clrMapOvr>
    <a:masterClrMapping/>
  </p:clrMapOvr>
  <mc:AlternateContent xmlns:mc="http://schemas.openxmlformats.org/markup-compatibility/2006" xmlns:p14="http://schemas.microsoft.com/office/powerpoint/2010/main">
    <mc:Choice Requires="p14">
      <p:transition spd="slow" p14:dur="1300">
        <p:zoom/>
      </p:transition>
    </mc:Choice>
    <mc:Fallback xmlns="">
      <p:transition spd="slow">
        <p:zo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奥斯曼帝国阻碍了传统的东西方贸易的通道。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麦哲伦及其船队坚信地球是圆的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麦哲伦船队绕过美洲南端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横渡太平洋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完成环球航行。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5270976"/>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6361"/>
            <a:ext cx="3781805"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10</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val="1748493634"/>
              </p:ext>
            </p:extLst>
          </p:nvPr>
        </p:nvGraphicFramePr>
        <p:xfrm>
          <a:off x="508000" y="1690417"/>
          <a:ext cx="8128000" cy="4409696"/>
        </p:xfrm>
        <a:graphic>
          <a:graphicData uri="http://schemas.openxmlformats.org/presentationml/2006/ole">
            <mc:AlternateContent xmlns:mc="http://schemas.openxmlformats.org/markup-compatibility/2006">
              <mc:Choice xmlns:v="urn:schemas-microsoft-com:vml" Requires="v">
                <p:oleObj spid="_x0000_s2052" name="文档" r:id="rId6" imgW="3900411" imgH="2116744" progId="Word.Document.12">
                  <p:embed/>
                </p:oleObj>
              </mc:Choice>
              <mc:Fallback>
                <p:oleObj name="文档" r:id="rId6" imgW="3900411" imgH="2116744" progId="Word.Document.12">
                  <p:embed/>
                  <p:pic>
                    <p:nvPicPr>
                      <p:cNvPr id="0" name=""/>
                      <p:cNvPicPr/>
                      <p:nvPr/>
                    </p:nvPicPr>
                    <p:blipFill>
                      <a:blip r:embed="rId7"/>
                      <a:stretch>
                        <a:fillRect/>
                      </a:stretch>
                    </p:blipFill>
                    <p:spPr>
                      <a:xfrm>
                        <a:off x="508000" y="1690417"/>
                        <a:ext cx="8128000" cy="4409696"/>
                      </a:xfrm>
                      <a:prstGeom prst="rect">
                        <a:avLst/>
                      </a:prstGeom>
                    </p:spPr>
                  </p:pic>
                </p:oleObj>
              </mc:Fallback>
            </mc:AlternateContent>
          </a:graphicData>
        </a:graphic>
      </p:graphicFrame>
      <p:sp>
        <p:nvSpPr>
          <p:cNvPr id="9" name="矩形 8"/>
          <p:cNvSpPr>
            <a:spLocks noChangeAspect="1"/>
          </p:cNvSpPr>
          <p:nvPr/>
        </p:nvSpPr>
        <p:spPr>
          <a:xfrm>
            <a:off x="508000" y="5608112"/>
            <a:ext cx="8128000" cy="904863"/>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摘编自菲利普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费尔南德兹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阿迈斯托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一部历史》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6305337"/>
      </p:ext>
    </p:extLst>
  </p:cSld>
  <p:clrMapOvr>
    <a:masterClrMapping/>
  </p:clrMapOvr>
  <mc:AlternateContent xmlns:mc="http://schemas.openxmlformats.org/markup-compatibility/2006" xmlns:p14="http://schemas.microsoft.com/office/powerpoint/2010/main">
    <mc:Choice Requires="p14">
      <p:transition spd="slow" p14:dur="1300">
        <p:zoom dir="in"/>
      </p:transition>
    </mc:Choice>
    <mc:Fallback xmlns="">
      <p:transition spd="slow">
        <p:zoom dir="in"/>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试着给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哥伦布交流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下一个完整的定义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哥伦布交流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哥伦布交流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是指哥伦布发现美洲大陆以后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之间的各种植物、动物、疾病、宗教、文化以及人口的互相交流。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促进了物种的相互交流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改变世界的生态面貌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改变了人们的生产方式和生活习惯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促进了人口的交流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但也改变了部分地区的人口结构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使文明区域分散、隔绝的状态被打破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地域性历史逐渐演变为世界历史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有利于世界市场的形成。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8645476"/>
      </p:ext>
    </p:extLst>
  </p:cSld>
  <p:clrMapOvr>
    <a:masterClrMapping/>
  </p:clrMapOvr>
  <mc:AlternateContent xmlns:mc="http://schemas.openxmlformats.org/markup-compatibility/2006" xmlns:p14="http://schemas.microsoft.com/office/powerpoint/2010/main">
    <mc:Choice Requires="p14">
      <p:transition spd="slow" p14:dur="13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一、东方的诱惑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利益驱动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商品经济</a:t>
            </a:r>
            <a:r>
              <a:rPr lang="zh-CN" altLang="zh-CN" sz="2200" dirty="0">
                <a:solidFill>
                  <a:srgbClr val="000000"/>
                </a:solidFill>
                <a:latin typeface="Times New Roman" panose="02020603050405020304" pitchFamily="18" charset="0"/>
                <a:cs typeface="Times New Roman" panose="02020603050405020304" pitchFamily="18" charset="0"/>
              </a:rPr>
              <a:t>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使欧洲人渴望得到更多的贵重金属和来自东方的贵重商品。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西欧的贵族和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商人</a:t>
            </a:r>
            <a:r>
              <a:rPr lang="zh-CN" altLang="zh-CN" sz="2200" dirty="0">
                <a:solidFill>
                  <a:srgbClr val="000000"/>
                </a:solidFill>
                <a:latin typeface="Times New Roman" panose="02020603050405020304" pitchFamily="18" charset="0"/>
                <a:cs typeface="Times New Roman" panose="02020603050405020304" pitchFamily="18" charset="0"/>
              </a:rPr>
              <a:t>渴望另辟一条抵达东方的途径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发财致富。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东方是金瓦盖顶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金砖铺地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门窗都是黄金装饰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连河道里都有滚动的矿石。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《马可</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波罗游记》中的这些描述与新航路的开辟有什么关系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波罗游记》对东方夸大的宣传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刺激了欧洲人开辟到东方的新航路。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77233" y="236966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62714" y="314687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王权支持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各国君主依仗武力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王权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积极扩张。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宗教扩张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基督教会</a:t>
            </a:r>
            <a:r>
              <a:rPr lang="zh-CN" altLang="zh-CN" sz="2200" dirty="0">
                <a:solidFill>
                  <a:srgbClr val="000000"/>
                </a:solidFill>
                <a:latin typeface="Times New Roman" panose="02020603050405020304" pitchFamily="18" charset="0"/>
                <a:cs typeface="Times New Roman" panose="02020603050405020304" pitchFamily="18" charset="0"/>
              </a:rPr>
              <a:t>为了传教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不惜使用武力进行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技术进步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欧洲人在造船和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航海技术</a:t>
            </a:r>
            <a:r>
              <a:rPr lang="zh-CN" altLang="zh-CN" sz="2200" dirty="0">
                <a:solidFill>
                  <a:srgbClr val="000000"/>
                </a:solidFill>
                <a:latin typeface="Times New Roman" panose="02020603050405020304" pitchFamily="18" charset="0"/>
                <a:cs typeface="Times New Roman" panose="02020603050405020304" pitchFamily="18" charset="0"/>
              </a:rPr>
              <a:t>方面的进步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为远洋航行创造了条件。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723680" y="2735747"/>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71938" y="35767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16154" y="4350227"/>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2898595"/>
      </p:ext>
    </p:extLst>
  </p:cSld>
  <p:clrMapOvr>
    <a:masterClrMapping/>
  </p:clrMapOvr>
  <mc:AlternateContent xmlns:mc="http://schemas.openxmlformats.org/markup-compatibility/2006" xmlns:p14="http://schemas.microsoft.com/office/powerpoint/2010/main">
    <mc:Choice Requires="p14">
      <p:transition spd="slow" p14:dur="20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二、开辟新航路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葡萄牙王室支持的探险活动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(1)1487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迪亚士</a:t>
            </a:r>
            <a:r>
              <a:rPr lang="zh-CN" altLang="zh-CN" sz="2200" dirty="0">
                <a:solidFill>
                  <a:srgbClr val="000000"/>
                </a:solidFill>
                <a:latin typeface="Times New Roman" panose="02020603050405020304" pitchFamily="18" charset="0"/>
                <a:cs typeface="Times New Roman" panose="02020603050405020304" pitchFamily="18" charset="0"/>
              </a:rPr>
              <a:t>率领三艘轻便帆船抵达非洲最南端的海角。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(2)1497—1498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达</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伽马</a:t>
            </a:r>
            <a:r>
              <a:rPr lang="zh-CN" altLang="zh-CN" sz="2200" dirty="0">
                <a:solidFill>
                  <a:srgbClr val="000000"/>
                </a:solidFill>
                <a:latin typeface="Times New Roman" panose="02020603050405020304" pitchFamily="18" charset="0"/>
                <a:cs typeface="Times New Roman" panose="02020603050405020304" pitchFamily="18" charset="0"/>
              </a:rPr>
              <a:t>率船队从葡萄牙出发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绕非洲海岸到达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印度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开通了东西方之间最短的海上航路。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西班牙王室支持的探险活动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(1)1492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哥伦布</a:t>
            </a:r>
            <a:r>
              <a:rPr lang="zh-CN" altLang="zh-CN" sz="2200" dirty="0">
                <a:solidFill>
                  <a:srgbClr val="000000"/>
                </a:solidFill>
                <a:latin typeface="Times New Roman" panose="02020603050405020304" pitchFamily="18" charset="0"/>
                <a:cs typeface="Times New Roman" panose="02020603050405020304" pitchFamily="18" charset="0"/>
              </a:rPr>
              <a:t>率领三艘帆船抵达美洲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又进行了三次西航。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(2)1519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麦哲伦</a:t>
            </a:r>
            <a:r>
              <a:rPr lang="zh-CN" altLang="zh-CN" sz="2200" dirty="0">
                <a:solidFill>
                  <a:srgbClr val="000000"/>
                </a:solidFill>
                <a:latin typeface="Times New Roman" panose="02020603050405020304" pitchFamily="18" charset="0"/>
                <a:cs typeface="Times New Roman" panose="02020603050405020304" pitchFamily="18" charset="0"/>
              </a:rPr>
              <a:t>率领的船队历时三年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完成了人类历史上的第一次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环球航行</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110711" y="236966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47568" y="2771406"/>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1169" y="314687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0711" y="397613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10711" y="4755672"/>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1457" y="5159298"/>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308449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巧思妙记新航路的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开辟</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R26.eps" descr="id:2147492242;FounderCES"/>
          <p:cNvPicPr/>
          <p:nvPr/>
        </p:nvPicPr>
        <p:blipFill>
          <a:blip r:embed="rId5"/>
          <a:stretch>
            <a:fillRect/>
          </a:stretch>
        </p:blipFill>
        <p:spPr>
          <a:xfrm>
            <a:off x="991720" y="2108660"/>
            <a:ext cx="6532607" cy="3192548"/>
          </a:xfrm>
          <a:prstGeom prst="rect">
            <a:avLst/>
          </a:prstGeom>
        </p:spPr>
      </p:pic>
    </p:spTree>
    <p:extLst>
      <p:ext uri="{BB962C8B-B14F-4D97-AF65-F5344CB8AC3E}">
        <p14:creationId xmlns:p14="http://schemas.microsoft.com/office/powerpoint/2010/main" val="1994229895"/>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三、世界市场的初步形成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新航路开辟对欧洲的影响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各大洲之间建立了直接的商业联系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初步形成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世界市场</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欧洲的主要商路和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国际贸易</a:t>
            </a:r>
            <a:r>
              <a:rPr lang="zh-CN" altLang="zh-CN" sz="2200" dirty="0">
                <a:solidFill>
                  <a:srgbClr val="000000"/>
                </a:solidFill>
                <a:latin typeface="Times New Roman" panose="02020603050405020304" pitchFamily="18" charset="0"/>
                <a:cs typeface="Times New Roman" panose="02020603050405020304" pitchFamily="18" charset="0"/>
              </a:rPr>
              <a:t>中心从地中海沿岸转移到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大西洋</a:t>
            </a:r>
            <a:r>
              <a:rPr lang="zh-CN" altLang="zh-CN" sz="2200" dirty="0">
                <a:solidFill>
                  <a:srgbClr val="000000"/>
                </a:solidFill>
                <a:latin typeface="Times New Roman" panose="02020603050405020304" pitchFamily="18" charset="0"/>
                <a:cs typeface="Times New Roman" panose="02020603050405020304" pitchFamily="18" charset="0"/>
              </a:rPr>
              <a:t>沿岸。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欧洲的资本原始积累速度大大加快。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易混易错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资本原始积累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资本原始积累是强迫劳动者同生产资料分离的过程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手段是赤裸裸的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而资本积累是通过剥削雇佣工人的剩余价值来积累资本的过程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手段具有间接性和隐蔽性。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567442" y="2529245"/>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43444" y="296577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42005" y="296577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2517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对美洲的影响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美洲的传统社会遭到灭顶之灾。但是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美洲金银矿的开采和种植园经济为欧洲的资本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原始积累</a:t>
            </a:r>
            <a:r>
              <a:rPr lang="zh-CN" altLang="zh-CN" sz="2200" dirty="0">
                <a:solidFill>
                  <a:srgbClr val="000000"/>
                </a:solidFill>
                <a:latin typeface="Times New Roman" panose="02020603050405020304" pitchFamily="18" charset="0"/>
                <a:cs typeface="Times New Roman" panose="02020603050405020304" pitchFamily="18" charset="0"/>
              </a:rPr>
              <a:t>做出了重要贡献。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对非洲的影响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新航路开辟后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非洲成为猎获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黑人奴隶</a:t>
            </a:r>
            <a:r>
              <a:rPr lang="zh-CN" altLang="zh-CN" sz="2200" dirty="0">
                <a:solidFill>
                  <a:srgbClr val="000000"/>
                </a:solidFill>
                <a:latin typeface="Times New Roman" panose="02020603050405020304" pitchFamily="18" charset="0"/>
                <a:cs typeface="Times New Roman" panose="02020603050405020304" pitchFamily="18" charset="0"/>
              </a:rPr>
              <a:t>的场所。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对亚洲的影响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欧洲殖民者最初只能在亚洲侵占一些大陆沿岸据点和岛屿。欧洲人用美洲的白银购买亚洲的商品。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白银</a:t>
            </a:r>
            <a:r>
              <a:rPr lang="zh-CN" altLang="zh-CN" sz="2200" dirty="0">
                <a:solidFill>
                  <a:srgbClr val="000000"/>
                </a:solidFill>
                <a:latin typeface="Times New Roman" panose="02020603050405020304" pitchFamily="18" charset="0"/>
                <a:cs typeface="Times New Roman" panose="02020603050405020304" pitchFamily="18" charset="0"/>
              </a:rPr>
              <a:t>的大量流入也刺激了亚洲经济的发展。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对整个世界的影响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自哥伦布时代起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全球逐渐形成了以欧洲为中心的世界经济体系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人类也由此从各民族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分散孤立</a:t>
            </a:r>
            <a:r>
              <a:rPr lang="zh-CN" altLang="zh-CN" sz="2200">
                <a:solidFill>
                  <a:srgbClr val="000000"/>
                </a:solidFill>
                <a:latin typeface="Times New Roman" panose="02020603050405020304" pitchFamily="18" charset="0"/>
                <a:cs typeface="Times New Roman" panose="02020603050405020304" pitchFamily="18" charset="0"/>
              </a:rPr>
              <a:t>地发展开始走向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整体世界</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110076" y="211294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77096" y="2887820"/>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76056" y="411877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99685" y="573325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10921" y="573325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183761"/>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20634"/>
            <a:ext cx="8128000" cy="12707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教材解读</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阅读教材第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页文本框材料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主要是指什么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新航路开辟为资本主义发展提供了广阔的市场。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4930647"/>
      </p:ext>
    </p:extLst>
  </p:cSld>
  <p:clrMapOvr>
    <a:masterClrMapping/>
  </p:clrMapOvr>
  <mc:AlternateContent xmlns:mc="http://schemas.openxmlformats.org/markup-compatibility/2006" xmlns:p14="http://schemas.microsoft.com/office/powerpoint/2010/main">
    <mc:Choice Requires="p14">
      <p:transition spd="slow" p14:dur="20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369</TotalTime>
  <Words>1621</Words>
  <Application>Microsoft Office PowerPoint</Application>
  <PresentationFormat>全屏显示(4:3)</PresentationFormat>
  <Paragraphs>189</Paragraphs>
  <Slides>25</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8"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第7课　新航路的开辟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95</cp:revision>
  <dcterms:created xsi:type="dcterms:W3CDTF">2014-04-23T05:53:17Z</dcterms:created>
  <dcterms:modified xsi:type="dcterms:W3CDTF">2017-08-29T05:10:12Z</dcterms:modified>
</cp:coreProperties>
</file>