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372" r:id="rId2"/>
    <p:sldId id="264" r:id="rId3"/>
    <p:sldId id="265" r:id="rId4"/>
    <p:sldId id="373" r:id="rId5"/>
    <p:sldId id="374" r:id="rId6"/>
    <p:sldId id="375" r:id="rId7"/>
    <p:sldId id="376" r:id="rId8"/>
    <p:sldId id="377" r:id="rId9"/>
    <p:sldId id="275" r:id="rId10"/>
    <p:sldId id="378" r:id="rId11"/>
    <p:sldId id="379" r:id="rId12"/>
    <p:sldId id="380" r:id="rId1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43" autoAdjust="0"/>
    <p:restoredTop sz="95488" autoAdjust="0"/>
  </p:normalViewPr>
  <p:slideViewPr>
    <p:cSldViewPr showGuides="1">
      <p:cViewPr varScale="1">
        <p:scale>
          <a:sx n="92" d="100"/>
          <a:sy n="92" d="100"/>
        </p:scale>
        <p:origin x="978" y="84"/>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2017-08-03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6" name="组合 5"/>
          <p:cNvGrpSpPr/>
          <p:nvPr userDrawn="1"/>
        </p:nvGrpSpPr>
        <p:grpSpPr>
          <a:xfrm>
            <a:off x="5168612" y="1"/>
            <a:ext cx="1440160" cy="836712"/>
            <a:chOff x="5428356" y="1"/>
            <a:chExt cx="1274316" cy="836712"/>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274316" cy="836712"/>
            </a:xfrm>
            <a:prstGeom prst="rect">
              <a:avLst/>
            </a:prstGeom>
          </p:spPr>
        </p:pic>
        <p:sp>
          <p:nvSpPr>
            <p:cNvPr id="8" name="TextBox 37">
              <a:hlinkClick r:id="rId3" action="ppaction://hlinksldjump"/>
            </p:cNvPr>
            <p:cNvSpPr txBox="1"/>
            <p:nvPr userDrawn="1"/>
          </p:nvSpPr>
          <p:spPr>
            <a:xfrm>
              <a:off x="5500551" y="118147"/>
              <a:ext cx="1010972" cy="523220"/>
            </a:xfrm>
            <a:prstGeom prst="rect">
              <a:avLst/>
            </a:prstGeom>
            <a:noFill/>
          </p:spPr>
          <p:txBody>
            <a:bodyPr wrap="squar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知识网络</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系统构建</a:t>
              </a:r>
              <a:endParaRPr lang="en-US" altLang="zh-CN" sz="1400" dirty="0" smtClean="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6516218" y="1"/>
            <a:ext cx="1440160" cy="836712"/>
            <a:chOff x="5428356" y="1"/>
            <a:chExt cx="1274316"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274316" cy="836712"/>
            </a:xfrm>
            <a:prstGeom prst="rect">
              <a:avLst/>
            </a:prstGeom>
          </p:spPr>
        </p:pic>
        <p:sp>
          <p:nvSpPr>
            <p:cNvPr id="38" name="TextBox 37">
              <a:hlinkClick r:id="rId3" action="ppaction://hlinksldjump"/>
            </p:cNvPr>
            <p:cNvSpPr txBox="1"/>
            <p:nvPr userDrawn="1"/>
          </p:nvSpPr>
          <p:spPr>
            <a:xfrm>
              <a:off x="5500551" y="118147"/>
              <a:ext cx="1010972" cy="523220"/>
            </a:xfrm>
            <a:prstGeom prst="rect">
              <a:avLst/>
            </a:prstGeom>
            <a:noFill/>
          </p:spPr>
          <p:txBody>
            <a:bodyPr wrap="squar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核心观点</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归纳整合</a:t>
              </a:r>
              <a:endParaRPr lang="en-US" altLang="zh-CN" sz="1400" dirty="0" smtClean="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5" name="组合 4"/>
          <p:cNvGrpSpPr/>
          <p:nvPr userDrawn="1"/>
        </p:nvGrpSpPr>
        <p:grpSpPr>
          <a:xfrm>
            <a:off x="7842074" y="-4216"/>
            <a:ext cx="1431084" cy="851494"/>
            <a:chOff x="6525292" y="-4216"/>
            <a:chExt cx="1431084" cy="851494"/>
          </a:xfrm>
        </p:grpSpPr>
        <p:pic>
          <p:nvPicPr>
            <p:cNvPr id="44" name="图片 4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sp>
          <p:nvSpPr>
            <p:cNvPr id="43" name="TextBox 42">
              <a:hlinkClick r:id="rId3" action="ppaction://hlinksldjump"/>
            </p:cNvPr>
            <p:cNvSpPr txBox="1"/>
            <p:nvPr userDrawn="1"/>
          </p:nvSpPr>
          <p:spPr>
            <a:xfrm>
              <a:off x="6725380" y="126906"/>
              <a:ext cx="902811" cy="523220"/>
            </a:xfrm>
            <a:prstGeom prst="rect">
              <a:avLst/>
            </a:prstGeom>
            <a:noFill/>
          </p:spPr>
          <p:txBody>
            <a:bodyPr wrap="non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试题回放</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话题归纳</a:t>
              </a: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746192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9.xml"/><Relationship Id="rId5" Type="http://schemas.openxmlformats.org/officeDocument/2006/relationships/slideLayout" Target="../slideLayouts/slideLayout5.xml"/><Relationship Id="rId10" Type="http://schemas.openxmlformats.org/officeDocument/2006/relationships/slide" Target="../slides/slide3.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834338"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2" y="169738"/>
            <a:ext cx="372464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单  元  整  合</a:t>
            </a:r>
            <a:endParaRPr lang="zh-CN" altLang="zh-CN" sz="1600" b="0" kern="1200" dirty="0" smtClean="0">
              <a:solidFill>
                <a:schemeClr val="tx1"/>
              </a:solidFill>
              <a:effectLst/>
              <a:latin typeface="黑体" panose="02010600030101010101" pitchFamily="2" charset="-122"/>
              <a:ea typeface="黑体" panose="02010600030101010101" pitchFamily="2" charset="-122"/>
              <a:cs typeface="+mj-cs"/>
            </a:endParaRPr>
          </a:p>
        </p:txBody>
      </p:sp>
      <p:sp>
        <p:nvSpPr>
          <p:cNvPr id="15" name="TextBox 35">
            <a:hlinkClick r:id="rId10" action="ppaction://hlinksldjump"/>
          </p:cNvPr>
          <p:cNvSpPr txBox="1"/>
          <p:nvPr userDrawn="1"/>
        </p:nvSpPr>
        <p:spPr>
          <a:xfrm>
            <a:off x="6642503" y="116632"/>
            <a:ext cx="1112069" cy="523220"/>
          </a:xfrm>
          <a:prstGeom prst="rect">
            <a:avLst/>
          </a:prstGeom>
          <a:noFill/>
        </p:spPr>
        <p:txBody>
          <a:bodyPr wrap="squar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核心观点</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归纳整合</a:t>
            </a:r>
            <a:endParaRPr lang="en-US" altLang="zh-CN" sz="1400" dirty="0" smtClean="0">
              <a:solidFill>
                <a:srgbClr val="333333"/>
              </a:solidFill>
              <a:latin typeface="黑体" panose="02010600030101010101" pitchFamily="2" charset="-122"/>
              <a:ea typeface="黑体" panose="02010600030101010101" pitchFamily="2" charset="-122"/>
            </a:endParaRPr>
          </a:p>
        </p:txBody>
      </p:sp>
      <p:sp>
        <p:nvSpPr>
          <p:cNvPr id="24" name="TextBox 41">
            <a:hlinkClick r:id="rId11" action="ppaction://hlinksldjump"/>
          </p:cNvPr>
          <p:cNvSpPr txBox="1"/>
          <p:nvPr userDrawn="1"/>
        </p:nvSpPr>
        <p:spPr>
          <a:xfrm>
            <a:off x="8050228" y="115863"/>
            <a:ext cx="902811" cy="523220"/>
          </a:xfrm>
          <a:prstGeom prst="rect">
            <a:avLst/>
          </a:prstGeom>
          <a:noFill/>
        </p:spPr>
        <p:txBody>
          <a:bodyPr wrap="non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试题回放</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话题归纳</a:t>
            </a:r>
            <a:endParaRPr lang="en-US" altLang="zh-CN" sz="1400" dirty="0" smtClean="0">
              <a:solidFill>
                <a:srgbClr val="333333"/>
              </a:solidFill>
              <a:latin typeface="黑体" panose="02010600030101010101" pitchFamily="2" charset="-122"/>
              <a:ea typeface="黑体" panose="02010600030101010101" pitchFamily="2" charset="-122"/>
            </a:endParaRPr>
          </a:p>
        </p:txBody>
      </p:sp>
      <p:sp>
        <p:nvSpPr>
          <p:cNvPr id="16" name="TextBox 35">
            <a:hlinkClick r:id="rId12" action="ppaction://hlinksldjump"/>
          </p:cNvPr>
          <p:cNvSpPr txBox="1"/>
          <p:nvPr userDrawn="1"/>
        </p:nvSpPr>
        <p:spPr>
          <a:xfrm>
            <a:off x="5291043" y="115863"/>
            <a:ext cx="1112069" cy="523220"/>
          </a:xfrm>
          <a:prstGeom prst="rect">
            <a:avLst/>
          </a:prstGeom>
          <a:noFill/>
        </p:spPr>
        <p:txBody>
          <a:bodyPr wrap="squar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知识网络</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系统构建</a:t>
            </a:r>
            <a:endParaRPr lang="en-US" altLang="zh-CN" sz="1400" dirty="0" smtClean="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7.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  元  整  合</a:t>
            </a:r>
            <a:endParaRPr lang="zh-CN" altLang="zh-CN" dirty="0"/>
          </a:p>
        </p:txBody>
      </p:sp>
    </p:spTree>
    <p:extLst>
      <p:ext uri="{BB962C8B-B14F-4D97-AF65-F5344CB8AC3E}">
        <p14:creationId xmlns:p14="http://schemas.microsoft.com/office/powerpoint/2010/main" val="852171397"/>
      </p:ext>
    </p:extLst>
  </p:cSld>
  <p:clrMapOvr>
    <a:masterClrMapping/>
  </p:clrMapOvr>
  <p:transition spd="slow">
    <p:checke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700808"/>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本题考查现代世界经济的发展。题干材料中七国集团的建立是两极格局的产物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八国集团的形成是两极格局瓦解的产物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二十国集团的建立则是世界多极化趋势加强的结果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这一历程冲击了发达国家主导的旧的经济秩序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项正确。经济全球化从新航路开辟就涉及贸易金融领域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项错误。亚非拉国家一直是世界体系的组成部分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只不过没有占据主导地位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项错误。材料中的经济组织都不是区域经济集团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44765384"/>
      </p:ext>
    </p:extLst>
  </p:cSld>
  <p:clrMapOvr>
    <a:masterClrMapping/>
  </p:clrMapOvr>
  <mc:AlternateContent xmlns:mc="http://schemas.openxmlformats.org/markup-compatibility/2006">
    <mc:Choice xmlns:p14="http://schemas.microsoft.com/office/powerpoint/2010/main" Requires="p14">
      <p:transition spd="slow" p14:dur="13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56165"/>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江苏单科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人们提到或使用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全球化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往往没有将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全方位的全球化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经济全球化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进行明确区分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而是将特定和有限度的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经济全球化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省略为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全球化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。出现这一情况的主要原因是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人们对全球化的理解逻辑混乱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全球化主要表现为经济全球化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全球化的政治意图被刻意淡化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全球化的经济意义被刻意彰显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本题主要考查对全球化的理解。因为当前的全球化主要表现为经济领域的全球化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以致忽略了其他领域的全球化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项正确。人们只是将经济全球化省略为全球化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没有表现出逻辑混乱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项错误。用全球化指代经济全球化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并非人为刻意地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彰显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88371975"/>
      </p:ext>
    </p:extLst>
  </p:cSld>
  <p:clrMapOvr>
    <a:masterClrMapping/>
  </p:clrMapOvr>
  <mc:AlternateContent xmlns:mc="http://schemas.openxmlformats.org/markup-compatibility/2006">
    <mc:Choice xmlns:p14="http://schemas.microsoft.com/office/powerpoint/2010/main" Requires="p14">
      <p:transition spd="slow" p14:dur="13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564904"/>
            <a:ext cx="8128000" cy="166346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话题归纳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就高考来看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本单元考查的重点是布雷顿森林体系与欧洲的一体化进程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其余建议淡化处理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复习相关内容时建议把政治格局多极化与经济全球化相结合。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38313942"/>
      </p:ext>
    </p:extLst>
  </p:cSld>
  <p:clrMapOvr>
    <a:masterClrMapping/>
  </p:clrMapOvr>
  <mc:AlternateContent xmlns:mc="http://schemas.openxmlformats.org/markup-compatibility/2006">
    <mc:Choice xmlns:p14="http://schemas.microsoft.com/office/powerpoint/2010/main" Requires="p14">
      <p:transition spd="slow" p14:dur="1300">
        <p:zoom dir="in"/>
      </p:transition>
    </mc:Choice>
    <mc:Fallback>
      <p:transition spd="slow">
        <p:zoom dir="in"/>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Y09.eps" descr="id:2147492627;FounderCES"/>
          <p:cNvPicPr/>
          <p:nvPr/>
        </p:nvPicPr>
        <p:blipFill>
          <a:blip r:embed="rId2"/>
          <a:stretch>
            <a:fillRect/>
          </a:stretch>
        </p:blipFill>
        <p:spPr>
          <a:xfrm>
            <a:off x="869148" y="908720"/>
            <a:ext cx="7488832" cy="5329262"/>
          </a:xfrm>
          <a:prstGeom prst="rect">
            <a:avLst/>
          </a:prstGeom>
        </p:spPr>
      </p:pic>
    </p:spTree>
    <p:extLst>
      <p:ext uri="{BB962C8B-B14F-4D97-AF65-F5344CB8AC3E}">
        <p14:creationId xmlns:p14="http://schemas.microsoft.com/office/powerpoint/2010/main" val="2602319192"/>
      </p:ext>
    </p:extLst>
  </p:cSld>
  <p:clrMapOvr>
    <a:masterClrMapping/>
  </p:clrMapOvr>
  <p:transition spd="slow">
    <p:split dir="in"/>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19675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第二次世界大战后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世界经济全球化趋势不断加强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经济全球化已成为不可阻挡的历史潮流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对发展中国家而言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经济全球化如同一把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双刃剑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既是一次良好的发展机遇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同时也会带来风险与问题。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一、战后以美国为主导的资本主义世界经济体系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战争的教训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第二次世界大战给世界带来了巨大灾难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防止战争悲剧重演成为当时的重要问题。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发展经济的需要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建立有效的机制以稳定世界经济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规划战后世界秩序以促进经济发展被提上议事日程。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经济力量对比的变化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西欧经济地位受到严重削弱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美国经济实力急剧膨胀。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mc:Choice xmlns:p14="http://schemas.microsoft.com/office/powerpoint/2010/main" Requires="p14">
      <p:transition spd="slow" p14:dur="2000">
        <p:randomBar/>
      </p:transition>
    </mc:Choice>
    <mc:Fallback>
      <p:transition spd="slow">
        <p:randomBa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556792"/>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基本内容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资本主义世界经济体系主要是指在国际经济生活中国与国之间关于货币、贸易、市场等方面的国际规则的制定和确立。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布雷顿森林体系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的基本原则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确立了以美元为中心的世界货币金融体系。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通过</a:t>
            </a:r>
            <a:r>
              <a:rPr lang="en-US" altLang="zh-CN" sz="2200" dirty="0">
                <a:solidFill>
                  <a:srgbClr val="000000"/>
                </a:solidFill>
                <a:latin typeface="Times New Roman" panose="02020603050405020304" pitchFamily="18" charset="0"/>
                <a:cs typeface="Times New Roman" panose="02020603050405020304" pitchFamily="18" charset="0"/>
              </a:rPr>
              <a:t>1947</a:t>
            </a:r>
            <a:r>
              <a:rPr lang="zh-CN" altLang="zh-CN" sz="2200" dirty="0">
                <a:solidFill>
                  <a:srgbClr val="000000"/>
                </a:solidFill>
                <a:latin typeface="Times New Roman" panose="02020603050405020304" pitchFamily="18" charset="0"/>
                <a:cs typeface="Times New Roman" panose="02020603050405020304" pitchFamily="18" charset="0"/>
              </a:rPr>
              <a:t>年签署的《关税及贸易总协定》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形成了以美国为主导的国际贸易体系。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世界银行、国际货币基金组织和关贸总协定是调整战后世界金融和国际贸易的三大支柱。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28300920"/>
      </p:ext>
    </p:extLst>
  </p:cSld>
  <p:clrMapOvr>
    <a:masterClrMapping/>
  </p:clrMapOvr>
  <mc:AlternateContent xmlns:mc="http://schemas.openxmlformats.org/markup-compatibility/2006">
    <mc:Choice xmlns:p14="http://schemas.microsoft.com/office/powerpoint/2010/main" Requires="p14">
      <p:transition spd="slow" p14:dur="2000">
        <p:pull dir="r"/>
      </p:transition>
    </mc:Choice>
    <mc:Fallback>
      <p:transition spd="slow">
        <p:pull dir="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340768"/>
            <a:ext cx="5533566" cy="459741"/>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以美国为主导的资本主义世界经济</a:t>
            </a:r>
            <a:r>
              <a:rPr lang="zh-CN" altLang="zh-CN" sz="2200" dirty="0" smtClean="0">
                <a:solidFill>
                  <a:srgbClr val="000000"/>
                </a:solidFill>
                <a:latin typeface="Times New Roman" panose="02020603050405020304" pitchFamily="18" charset="0"/>
                <a:cs typeface="Times New Roman" panose="02020603050405020304" pitchFamily="18" charset="0"/>
              </a:rPr>
              <a:t>体系</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572977506"/>
              </p:ext>
            </p:extLst>
          </p:nvPr>
        </p:nvGraphicFramePr>
        <p:xfrm>
          <a:off x="508000" y="1853019"/>
          <a:ext cx="8128000" cy="3973027"/>
        </p:xfrm>
        <a:graphic>
          <a:graphicData uri="http://schemas.openxmlformats.org/presentationml/2006/ole">
            <mc:AlternateContent xmlns:mc="http://schemas.openxmlformats.org/markup-compatibility/2006">
              <mc:Choice xmlns:v="urn:schemas-microsoft-com:vml" Requires="v">
                <p:oleObj spid="_x0000_s1026" name="文档" r:id="rId3" imgW="3900411" imgH="1906147" progId="Word.Document.12">
                  <p:embed/>
                </p:oleObj>
              </mc:Choice>
              <mc:Fallback>
                <p:oleObj name="文档" r:id="rId3" imgW="3900411" imgH="1906147" progId="Word.Document.12">
                  <p:embed/>
                  <p:pic>
                    <p:nvPicPr>
                      <p:cNvPr id="0" name=""/>
                      <p:cNvPicPr/>
                      <p:nvPr/>
                    </p:nvPicPr>
                    <p:blipFill>
                      <a:blip r:embed="rId4"/>
                      <a:stretch>
                        <a:fillRect/>
                      </a:stretch>
                    </p:blipFill>
                    <p:spPr>
                      <a:xfrm>
                        <a:off x="508000" y="1853019"/>
                        <a:ext cx="8128000" cy="3973027"/>
                      </a:xfrm>
                      <a:prstGeom prst="rect">
                        <a:avLst/>
                      </a:prstGeom>
                    </p:spPr>
                  </p:pic>
                </p:oleObj>
              </mc:Fallback>
            </mc:AlternateContent>
          </a:graphicData>
        </a:graphic>
      </p:graphicFrame>
    </p:spTree>
    <p:extLst>
      <p:ext uri="{BB962C8B-B14F-4D97-AF65-F5344CB8AC3E}">
        <p14:creationId xmlns:p14="http://schemas.microsoft.com/office/powerpoint/2010/main" val="2001761098"/>
      </p:ext>
    </p:extLst>
  </p:cSld>
  <p:clrMapOvr>
    <a:masterClrMapping/>
  </p:clrMapOvr>
  <mc:AlternateContent xmlns:mc="http://schemas.openxmlformats.org/markup-compatibility/2006">
    <mc:Choice xmlns:p14="http://schemas.microsoft.com/office/powerpoint/2010/main" Requires="p14">
      <p:transition spd="slow" p14:dur="2000">
        <p:cover dir="d"/>
      </p:transition>
    </mc:Choice>
    <mc:Fallback>
      <p:transition spd="slow">
        <p:cover dir="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556792"/>
            <a:ext cx="8128000" cy="369479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二、经济区域集团化和经济全球化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经济区域集团化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两极格局的瓦解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加速了世界经济多极化的进程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促进了世界经济区域化的趋势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由于生产力和分工的发展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国际经济交流日益扩大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各国经济相互依赖程度进一步加深。这就促使一些国家之间建立起比较稳定的经济联系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组成区域性经济集团。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主要区域性经济集团。</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世纪八九十年代以来形成的影响较大的区域性经济集团主要有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欧洲联盟、北美自由贸易区、亚太经合组织等。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156840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41277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经济全球化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经济全球化是指商品、服务、生产要素与信息的跨国界流通的规模和形式不断扩大和增加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通过国际分工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在世界市场范围内提高资源配置的效率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从而使各国经济相互依赖程度日益加深的趋势。</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cs typeface="Times New Roman" panose="02020603050405020304" pitchFamily="18" charset="0"/>
              </a:rPr>
              <a:t>年代以来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经济全球化开始成为世界经济发展的主要趋势之一。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从根本上讲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经济全球化是发达资本主义国家主导的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其本质是资本在全球范围内的新一轮扩张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经济全球化带来的利益和风险必然是不均衡的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大部分发展中国家处于不利的地位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在经济全球化的过程中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贸易自由化体系逐渐建立。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87935676"/>
      </p:ext>
    </p:extLst>
  </p:cSld>
  <p:clrMapOvr>
    <a:masterClrMapping/>
  </p:clrMapOvr>
  <mc:AlternateContent xmlns:mc="http://schemas.openxmlformats.org/markup-compatibility/2006">
    <mc:Choice xmlns:p14="http://schemas.microsoft.com/office/powerpoint/2010/main" Requires="p14">
      <p:transition spd="slow" p14:dur="2000">
        <p:randomBar/>
      </p:transition>
    </mc:Choice>
    <mc:Fallback>
      <p:transition spd="slow">
        <p:randomBa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132856"/>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经济全球化和经济区域集团化之间的关系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二者之间既有联系又有区别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在发展中相互促进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又相互制约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共同形成对世界经济、政治及国际关系的影响。经济全球化在各地区之间发展不平衡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从而产生了经济区域集团化的趋势。经济区域集团化是世界经济全球化在当前条件下的具体表现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对经济全球化有促进和阻碍的双重作用。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57248515"/>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340768"/>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试题回放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)1976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美、英、法等西方国家组成七国集团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协调经济政策以解决世界经济难题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俄罗斯加入后成为八国集团。</a:t>
            </a:r>
            <a:r>
              <a:rPr lang="en-US" altLang="zh-CN" sz="2200" dirty="0">
                <a:solidFill>
                  <a:srgbClr val="000000"/>
                </a:solidFill>
                <a:latin typeface="Times New Roman" panose="02020603050405020304" pitchFamily="18" charset="0"/>
                <a:cs typeface="Times New Roman" panose="02020603050405020304" pitchFamily="18" charset="0"/>
              </a:rPr>
              <a:t>1999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八国集团国家和中国、巴西、印度等组成二十国集团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寻求合作以促进国际金融稳定和经济持续增长。从这一历程可看出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世界格局的变化冲击旧的世界经济秩序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经济全球化深入到贸易金融领域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越来越多的亚非拉国家进入世界体系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区域经济集团从封闭走向开放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mc:Choice xmlns:p14="http://schemas.microsoft.com/office/powerpoint/2010/main" Requires="p14">
      <p:transition spd="slow" p14:dur="1300">
        <p:strips dir="ld"/>
      </p:transition>
    </mc:Choice>
    <mc:Fallback>
      <p:transition spd="slow">
        <p:strips dir="ld"/>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337</TotalTime>
  <Words>908</Words>
  <Application>Microsoft Office PowerPoint</Application>
  <PresentationFormat>全屏显示(4:3)</PresentationFormat>
  <Paragraphs>38</Paragraphs>
  <Slides>12</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12</vt:i4>
      </vt:variant>
    </vt:vector>
  </HeadingPairs>
  <TitlesOfParts>
    <vt:vector size="24" baseType="lpstr">
      <vt:lpstr>NEU-BZ-S92</vt:lpstr>
      <vt:lpstr>方正书宋_GBK</vt:lpstr>
      <vt:lpstr>方正宋黑_GBK</vt:lpstr>
      <vt:lpstr>黑体</vt:lpstr>
      <vt:lpstr>楷体</vt:lpstr>
      <vt:lpstr>宋体</vt:lpstr>
      <vt:lpstr>微软雅黑</vt:lpstr>
      <vt:lpstr>Arial</vt:lpstr>
      <vt:lpstr>Calibri</vt:lpstr>
      <vt:lpstr>Times New Roman</vt:lpstr>
      <vt:lpstr>测控设计模板14新</vt:lpstr>
      <vt:lpstr>Microsoft Word 文档</vt:lpstr>
      <vt:lpstr>单  元  整  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dbc</cp:lastModifiedBy>
  <cp:revision>92</cp:revision>
  <dcterms:created xsi:type="dcterms:W3CDTF">2014-04-23T05:53:17Z</dcterms:created>
  <dcterms:modified xsi:type="dcterms:W3CDTF">2017-08-03T02:11:10Z</dcterms:modified>
</cp:coreProperties>
</file>