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372" r:id="rId2"/>
    <p:sldId id="264" r:id="rId3"/>
    <p:sldId id="265" r:id="rId4"/>
    <p:sldId id="380" r:id="rId5"/>
    <p:sldId id="381" r:id="rId6"/>
    <p:sldId id="382" r:id="rId7"/>
    <p:sldId id="383" r:id="rId8"/>
    <p:sldId id="359" r:id="rId9"/>
    <p:sldId id="386" r:id="rId10"/>
    <p:sldId id="275" r:id="rId11"/>
    <p:sldId id="387" r:id="rId12"/>
    <p:sldId id="388" r:id="rId13"/>
    <p:sldId id="389" r:id="rId14"/>
    <p:sldId id="390" r:id="rId15"/>
    <p:sldId id="391" r:id="rId16"/>
    <p:sldId id="379" r:id="rId17"/>
    <p:sldId id="392" r:id="rId18"/>
    <p:sldId id="393" r:id="rId19"/>
    <p:sldId id="394" r:id="rId20"/>
    <p:sldId id="395" r:id="rId21"/>
    <p:sldId id="396" r:id="rId22"/>
    <p:sldId id="397" r:id="rId23"/>
    <p:sldId id="398" r:id="rId24"/>
    <p:sldId id="399" r:id="rId25"/>
    <p:sldId id="400" r:id="rId26"/>
    <p:sldId id="401" r:id="rId27"/>
    <p:sldId id="402" r:id="rId2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54" userDrawn="1">
          <p15:clr>
            <a:srgbClr val="A4A3A4"/>
          </p15:clr>
        </p15:guide>
        <p15:guide id="2" pos="238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4B05"/>
    <a:srgbClr val="EAEAEA"/>
    <a:srgbClr val="333333"/>
    <a:srgbClr val="C0C0C0"/>
    <a:srgbClr val="4F81BD"/>
    <a:srgbClr val="5F5F5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743" autoAdjust="0"/>
    <p:restoredTop sz="95488" autoAdjust="0"/>
  </p:normalViewPr>
  <p:slideViewPr>
    <p:cSldViewPr showGuides="1">
      <p:cViewPr varScale="1">
        <p:scale>
          <a:sx n="92" d="100"/>
          <a:sy n="92" d="100"/>
        </p:scale>
        <p:origin x="978" y="84"/>
      </p:cViewPr>
      <p:guideLst>
        <p:guide orient="horz" pos="754"/>
        <p:guide pos="238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t>2017-08-03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0.xml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-3429000"/>
            <a:ext cx="9144000" cy="720363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14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矩形 15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908720"/>
            <a:ext cx="1656975" cy="45456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3614" y="1988840"/>
            <a:ext cx="4236773" cy="1080699"/>
          </a:xfrm>
          <a:prstGeom prst="rect">
            <a:avLst/>
          </a:prstGeom>
        </p:spPr>
      </p:pic>
      <p:sp>
        <p:nvSpPr>
          <p:cNvPr id="21" name="TextBox 20"/>
          <p:cNvSpPr txBox="1">
            <a:spLocks noChangeArrowheads="1"/>
          </p:cNvSpPr>
          <p:nvPr userDrawn="1"/>
        </p:nvSpPr>
        <p:spPr bwMode="auto">
          <a:xfrm>
            <a:off x="2171343" y="3899374"/>
            <a:ext cx="480131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◆ 全书优质试题随意编辑     ◆ 课堂教学流程完美展示     ◆ 独家研发错题组卷系统 </a:t>
            </a:r>
          </a:p>
          <a:p>
            <a:pPr eaLnBrk="1" hangingPunct="1"/>
            <a:endParaRPr lang="zh-CN" altLang="en-US" sz="1000" dirty="0">
              <a:solidFill>
                <a:schemeClr val="bg1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9832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4963 L 0 0 " pathEditMode="relative" rAng="0" ptsTypes="AA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"/>
                            </p:stCondLst>
                            <p:childTnLst>
                              <p:par>
                                <p:cTn id="4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2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300"/>
                            </p:stCondLst>
                            <p:childTnLst>
                              <p:par>
                                <p:cTn id="6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800"/>
                            </p:stCondLst>
                            <p:childTnLst>
                              <p:par>
                                <p:cTn id="7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4" grpId="0" animBg="1"/>
      <p:bldP spid="15" grpId="0" animBg="1"/>
      <p:bldP spid="16" grpId="0" animBg="1"/>
      <p:bldP spid="17" grpId="0" animBg="1"/>
      <p:bldP spid="21" grpId="0"/>
      <p:bldP spid="21" grpId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2617440" y="750302"/>
            <a:ext cx="6203032" cy="66701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3" name="内容占位符 2"/>
          <p:cNvSpPr>
            <a:spLocks noGrp="1"/>
          </p:cNvSpPr>
          <p:nvPr>
            <p:ph idx="1"/>
          </p:nvPr>
        </p:nvSpPr>
        <p:spPr>
          <a:xfrm>
            <a:off x="2771800" y="1600200"/>
            <a:ext cx="5832648" cy="452628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416575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build="p">
        <p:tmplLst>
          <p:tmpl lvl="1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84719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5415270" y="-1"/>
            <a:ext cx="1183228" cy="841477"/>
            <a:chOff x="4191706" y="-1"/>
            <a:chExt cx="1319428" cy="841477"/>
          </a:xfrm>
        </p:grpSpPr>
        <p:pic>
          <p:nvPicPr>
            <p:cNvPr id="53" name="图片 52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91706" y="-1"/>
              <a:ext cx="1319428" cy="841477"/>
            </a:xfrm>
            <a:prstGeom prst="rect">
              <a:avLst/>
            </a:prstGeom>
          </p:spPr>
        </p:pic>
        <p:sp>
          <p:nvSpPr>
            <p:cNvPr id="18" name="TextBox 17">
              <a:hlinkClick r:id="rId3" action="ppaction://hlinksldjump"/>
            </p:cNvPr>
            <p:cNvSpPr txBox="1"/>
            <p:nvPr userDrawn="1"/>
          </p:nvSpPr>
          <p:spPr>
            <a:xfrm>
              <a:off x="4532317" y="285517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0" name="图片 19"/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26526" y="120086"/>
              <a:ext cx="142874" cy="16002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70025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 userDrawn="1"/>
        </p:nvGrpSpPr>
        <p:grpSpPr>
          <a:xfrm>
            <a:off x="6516218" y="1"/>
            <a:ext cx="1440160" cy="836712"/>
            <a:chOff x="5428356" y="1"/>
            <a:chExt cx="1274316" cy="836712"/>
          </a:xfrm>
        </p:grpSpPr>
        <p:pic>
          <p:nvPicPr>
            <p:cNvPr id="45" name="图片 44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28356" y="1"/>
              <a:ext cx="1274316" cy="836712"/>
            </a:xfrm>
            <a:prstGeom prst="rect">
              <a:avLst/>
            </a:prstGeom>
          </p:spPr>
        </p:pic>
        <p:sp>
          <p:nvSpPr>
            <p:cNvPr id="38" name="TextBox 37">
              <a:hlinkClick r:id="rId3" action="ppaction://hlinksldjump"/>
            </p:cNvPr>
            <p:cNvSpPr txBox="1"/>
            <p:nvPr userDrawn="1"/>
          </p:nvSpPr>
          <p:spPr>
            <a:xfrm>
              <a:off x="5500551" y="118147"/>
              <a:ext cx="101097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课前篇</a:t>
              </a:r>
              <a:endPara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  <a:p>
              <a:pPr algn="ctr"/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自主预习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46011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 userDrawn="1"/>
        </p:nvGrpSpPr>
        <p:grpSpPr>
          <a:xfrm>
            <a:off x="7842074" y="-4216"/>
            <a:ext cx="1431084" cy="851494"/>
            <a:chOff x="6525292" y="-4216"/>
            <a:chExt cx="1431084" cy="851494"/>
          </a:xfrm>
        </p:grpSpPr>
        <p:pic>
          <p:nvPicPr>
            <p:cNvPr id="44" name="图片 43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25292" y="-4216"/>
              <a:ext cx="1431084" cy="851494"/>
            </a:xfrm>
            <a:prstGeom prst="rect">
              <a:avLst/>
            </a:prstGeom>
          </p:spPr>
        </p:pic>
        <p:sp>
          <p:nvSpPr>
            <p:cNvPr id="43" name="TextBox 42">
              <a:hlinkClick r:id="rId3" action="ppaction://hlinksldjump"/>
            </p:cNvPr>
            <p:cNvSpPr txBox="1"/>
            <p:nvPr userDrawn="1"/>
          </p:nvSpPr>
          <p:spPr>
            <a:xfrm>
              <a:off x="6725378" y="126906"/>
              <a:ext cx="90281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课堂篇</a:t>
              </a:r>
              <a:endPara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  <a:p>
              <a:pPr algn="ctr"/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合作学习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82766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774619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13" Type="http://schemas.openxmlformats.org/officeDocument/2006/relationships/slide" Target="../slides/slide10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" Target="../slides/slide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" Target="../slides/slide2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" y="-360"/>
            <a:ext cx="9143998" cy="777601"/>
            <a:chOff x="2" y="-300"/>
            <a:chExt cx="9143998" cy="648001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5091548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6204590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 rot="16200000">
              <a:off x="7530892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350" y="115863"/>
            <a:ext cx="504825" cy="504825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8" name="标题占位符 1"/>
          <p:cNvSpPr txBox="1">
            <a:spLocks/>
          </p:cNvSpPr>
          <p:nvPr/>
        </p:nvSpPr>
        <p:spPr>
          <a:xfrm>
            <a:off x="775342" y="169738"/>
            <a:ext cx="3724649" cy="4756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/>
            <a:r>
              <a:rPr lang="zh-CN" altLang="zh-CN" sz="1600" b="1" dirty="0" smtClean="0"/>
              <a:t>第</a:t>
            </a:r>
            <a:r>
              <a:rPr lang="en-US" altLang="zh-CN" sz="1600" b="1" dirty="0" smtClean="0"/>
              <a:t>24</a:t>
            </a:r>
            <a:r>
              <a:rPr lang="zh-CN" altLang="zh-CN" sz="1600" b="1" dirty="0" smtClean="0"/>
              <a:t>课</a:t>
            </a:r>
            <a:r>
              <a:rPr lang="zh-CN" altLang="zh-CN" sz="1600" dirty="0" smtClean="0"/>
              <a:t>　</a:t>
            </a:r>
            <a:r>
              <a:rPr lang="zh-CN" altLang="zh-CN" sz="1600" b="1" dirty="0" smtClean="0"/>
              <a:t>欧洲的经济区域一体化</a:t>
            </a:r>
            <a:endParaRPr lang="zh-CN" altLang="zh-CN" sz="1600" b="0" kern="1200" dirty="0" smtClean="0">
              <a:solidFill>
                <a:schemeClr val="tx1"/>
              </a:solidFill>
              <a:effectLst/>
              <a:latin typeface="黑体" panose="02010600030101010101" pitchFamily="2" charset="-122"/>
              <a:ea typeface="黑体" panose="02010600030101010101" pitchFamily="2" charset="-122"/>
              <a:cs typeface="+mj-cs"/>
            </a:endParaRPr>
          </a:p>
        </p:txBody>
      </p:sp>
      <p:grpSp>
        <p:nvGrpSpPr>
          <p:cNvPr id="10" name="组合 9"/>
          <p:cNvGrpSpPr/>
          <p:nvPr userDrawn="1"/>
        </p:nvGrpSpPr>
        <p:grpSpPr>
          <a:xfrm>
            <a:off x="5674081" y="139154"/>
            <a:ext cx="543739" cy="481534"/>
            <a:chOff x="4532317" y="111757"/>
            <a:chExt cx="543739" cy="481534"/>
          </a:xfrm>
        </p:grpSpPr>
        <p:pic>
          <p:nvPicPr>
            <p:cNvPr id="11" name="图片 10"/>
            <p:cNvPicPr>
              <a:picLocks noChangeAspect="1"/>
            </p:cNvPicPr>
            <p:nvPr userDrawn="1"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34808" y="111757"/>
              <a:ext cx="144304" cy="161619"/>
            </a:xfrm>
            <a:prstGeom prst="rect">
              <a:avLst/>
            </a:prstGeom>
          </p:spPr>
        </p:pic>
        <p:sp>
          <p:nvSpPr>
            <p:cNvPr id="12" name="TextBox 16">
              <a:hlinkClick r:id="rId11" action="ppaction://hlinksldjump"/>
            </p:cNvPr>
            <p:cNvSpPr txBox="1"/>
            <p:nvPr userDrawn="1"/>
          </p:nvSpPr>
          <p:spPr>
            <a:xfrm>
              <a:off x="4532317" y="285514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sp>
        <p:nvSpPr>
          <p:cNvPr id="15" name="TextBox 35">
            <a:hlinkClick r:id="rId12" action="ppaction://hlinksldjump"/>
          </p:cNvPr>
          <p:cNvSpPr txBox="1"/>
          <p:nvPr userDrawn="1"/>
        </p:nvSpPr>
        <p:spPr>
          <a:xfrm>
            <a:off x="6642503" y="116632"/>
            <a:ext cx="11120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课前篇</a:t>
            </a:r>
            <a:endParaRPr lang="en-US" altLang="zh-CN" sz="1400" dirty="0" smtClean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自主预习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4" name="TextBox 41">
            <a:hlinkClick r:id="rId13" action="ppaction://hlinksldjump"/>
          </p:cNvPr>
          <p:cNvSpPr txBox="1"/>
          <p:nvPr userDrawn="1"/>
        </p:nvSpPr>
        <p:spPr>
          <a:xfrm>
            <a:off x="8050226" y="115863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课堂篇</a:t>
            </a:r>
            <a:endParaRPr lang="en-US" altLang="zh-CN" sz="1400" dirty="0" smtClean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合作学习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62" r:id="rId4"/>
    <p:sldLayoutId id="2147483668" r:id="rId5"/>
    <p:sldLayoutId id="2147483670" r:id="rId6"/>
    <p:sldLayoutId id="2147483669" r:id="rId7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8.emf"/><Relationship Id="rId4" Type="http://schemas.openxmlformats.org/officeDocument/2006/relationships/package" Target="../embeddings/Microsoft_Word___1.docx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1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2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3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b="1" dirty="0"/>
              <a:t>第</a:t>
            </a:r>
            <a:r>
              <a:rPr lang="en-US" altLang="zh-CN" b="1" dirty="0"/>
              <a:t>24</a:t>
            </a:r>
            <a:r>
              <a:rPr lang="zh-CN" altLang="zh-CN" b="1" dirty="0"/>
              <a:t>课</a:t>
            </a:r>
            <a:r>
              <a:rPr lang="zh-CN" altLang="zh-CN" dirty="0"/>
              <a:t>　</a:t>
            </a:r>
            <a:r>
              <a:rPr lang="zh-CN" altLang="zh-CN" b="1" dirty="0"/>
              <a:t>欧洲的经济区域一体化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852171397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67544" y="83671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542527" y="83671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当堂检测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36647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欧洲一体化的进程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材料导入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史实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1951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《欧洲煤钢共同体条约》签订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1958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欧洲经济共同体和欧洲原子能共同体成立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1967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欧洲共同体成立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1973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英国、丹麦和爱尔兰成为成员国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欧共体第一次扩大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1981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希腊成为成员国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欧共体第二次扩大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1986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西班牙、葡萄牙成为成员国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欧共体第三次扩大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1993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欧洲联盟正式成立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实现了欧共体从经济实体向经济政治实体的过渡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2002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欧元正式在欧盟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国流通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7755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pull dir="r"/>
      </p:transition>
    </mc:Choice>
    <mc:Fallback xmlns="">
      <p:transition spd="slow">
        <p:pull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67544" y="83671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542527" y="83671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当堂检测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2003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欧盟成员国扩大到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2009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首位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欧盟总统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欧盟外长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诞生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欧洲一体化发展到一个新高度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史论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区域一体化浪潮不仅反映了经济全球化深入发展的新特点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而且反映了世界多极化曲折发展的新趋势。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互动探究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根据材料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探究欧洲一体化发展进程的特点。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结合材料和所学知识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评析材料中的史论。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459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wipe/>
      </p:transition>
    </mc:Choice>
    <mc:Fallback xmlns=""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67544" y="83671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542527" y="83671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当堂检测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83207"/>
            <a:ext cx="8128000" cy="328852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从单一经济领域向多种经济领域扩展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从经济一体化到政治一体化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成员国不断增加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规模逐渐扩大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灵活渐进。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观点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区域一体化不仅促进了经济全球化的发展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而且加强了世界多极化的趋势。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论证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欧洲经济一体化使经济活动跨越了欧洲民族国家的疆界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加强了欧洲国家之间的相互依存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促进了经济全球化的深入发展。欧洲一体化使欧盟成为一支重要的国际力量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改变了世界格局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加强了世界多极化趋势。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5194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pull dir="ru"/>
      </p:transition>
    </mc:Choice>
    <mc:Fallback xmlns="">
      <p:transition spd="slow">
        <p:pull dir="ru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67544" y="83671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542527" y="83671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当堂检测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556792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名师精讲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欧洲经济一体化的特征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由局部到整体的一体化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欧洲从最初的欧洲煤钢共同体到关税同盟、实施共同的农业政策、统一市场再到统一货币。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从单边经济领域向多边经济领域发展。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从经济联合到政治联合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欧洲的联合从经济领域开始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,1993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年欧盟的成立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标志着欧洲从经济一体化向着政治经济一体化发展。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规模不断扩大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成员国不断增加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由最初的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个发展到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2007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5489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cover/>
      </p:transition>
    </mc:Choice>
    <mc:Fallback xmlns="">
      <p:transition spd="slow">
        <p:cover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67544" y="83671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542527" y="83671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当堂检测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典例剖析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【例题】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课标全国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)1947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美国国务卿马歇尔提出援助欧洲复兴计划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并敦促欧洲方面首先拟定一项联合性质的计划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要求该计划即使不能得到所有欧洲国家的同意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也应征得一部分国家的同意。马歇尔计划体现出来的美国对欧政策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有利于煤钢联营的建立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促成了欧美平等伙伴关系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导致欧洲出现对峙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成为德国分裂的根源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6146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zoom dir="in"/>
      </p:transition>
    </mc:Choice>
    <mc:Fallback xmlns="">
      <p:transition spd="slow">
        <p:zoom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67544" y="83671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542527" y="83671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当堂检测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204864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本题考查马歇尔计划和欧洲煤钢共同体。从材料信息看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马歇尔计划要求欧洲国家制订联合性质的计划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这一做法有利于欧洲的一体化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欧洲煤钢共同体的建立是欧洲一体化的第一步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排除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项。马歇尔计划的实施有利于美国控制西欧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双方不是平等伙伴关系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排除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马歇尔计划不是德国分裂的根源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排除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9116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wipe dir="r"/>
      </p:transition>
    </mc:Choice>
    <mc:Fallback xmlns="">
      <p:transition spd="slow">
        <p:wipe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83671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542527" y="83671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当堂检测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628800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时任联邦德国总理的阿登纳曾经表示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一位联邦德国总理必须同时是一个好的德国人和好的欧洲人。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阿登纳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积极谋求两德统一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主动推动欧洲联合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协同美国发动冷战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挑战美国经济霸权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根据材料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一个好的德国人和好的欧洲人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可以看出阿登纳认为作为德国人也要为欧洲做出自己的贡献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1301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zoom dir="in"/>
      </p:transition>
    </mc:Choice>
    <mc:Fallback xmlns="">
      <p:transition spd="slow">
        <p:zoom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83671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542527" y="83671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当堂检测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988840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第二次世界大战后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在经济恢复和发展过程中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西欧国家间联系日益加强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逐渐走上了联合的道路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建立了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欧共体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欧盟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东盟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北美自由贸易区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注意题干的限制信息是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第二次世界大战后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西欧国家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4616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pull dir="ld"/>
      </p:transition>
    </mc:Choice>
    <mc:Fallback xmlns="">
      <p:transition spd="slow">
        <p:pull dir="l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83671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542527" y="83671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当堂检测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628800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右图原载于美国报刊漫画家协会网站。这辆名为欧盟的汽车的最初动力来自于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欧洲煤钢共同体建立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北大西洋公约组织成立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欧洲共同体诞生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《关税及贸易总协定》签署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结合所学知识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可知战后欧洲的联合最初是从建立煤钢联营开始的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欧洲煤钢共同体的建立成为最初的动力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项正确。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L42.eps" descr="id:2147492212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4716016" y="2050196"/>
            <a:ext cx="2736304" cy="2054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10978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cover dir="rd"/>
      </p:transition>
    </mc:Choice>
    <mc:Fallback xmlns="">
      <p:transition spd="slow">
        <p:cover dir="r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83671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542527" y="83671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当堂检测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484784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西方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第二次世界大战后人们企图修补这个社会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一是修补资本主义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二是修正民族国家。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修正民族国家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发展为福利国家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建立了欧洲共同体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加入了世贸组织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掀起了不结盟运动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第二次世界大战后资本主义国家政策的调整是对自身的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修补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以欧共体等经济区域集团的成立为代表则是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修正民族国家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的具体表现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就是让出部分国家主权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建立共同的管理和协调机制。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96111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cut thruBlk="1"/>
      </p:transition>
    </mc:Choice>
    <mc:Fallback xmlns="">
      <p:transition spd="slow">
        <p:cut thruBlk="1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57668111"/>
              </p:ext>
            </p:extLst>
          </p:nvPr>
        </p:nvGraphicFramePr>
        <p:xfrm>
          <a:off x="508000" y="1772816"/>
          <a:ext cx="8128000" cy="34270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name="文档" r:id="rId4" imgW="3990909" imgH="1682614" progId="Word.Document.12">
                  <p:embed/>
                </p:oleObj>
              </mc:Choice>
              <mc:Fallback>
                <p:oleObj name="文档" r:id="rId4" imgW="3990909" imgH="168261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08000" y="1772816"/>
                        <a:ext cx="8128000" cy="34270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02319192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83671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542527" y="83671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当堂检测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61956"/>
            <a:ext cx="8128000" cy="537377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某地区一些国家签订了一份合作文件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包含如下主要内容。该文件是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《关税及贸易总协定》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《罗马条约》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《马斯特里赫特条约》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《布雷顿森林协定》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《马斯特里赫特条约》为欧共体建立政治联盟和经济与货币联盟确立了目标与步骤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与材料相符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项正确。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9" name="L43.eps" descr="id:2147492219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1187624" y="2026052"/>
            <a:ext cx="6624736" cy="2384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8622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wipe/>
      </p:transition>
    </mc:Choice>
    <mc:Fallback xmlns=""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83671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542527" y="83671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当堂检测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.1992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时任荷兰首相的吕贝尔斯说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对欧共体的三亿多人民来说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这是一个具有历史意义的时刻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一个令人满意和充满希望的时刻。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这一时刻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欧共体的成立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欧盟的成立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《欧洲联盟条约》签订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欧元成为欧元区单一流通货币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注意题干中的时间是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1992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项发生在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1967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项发生在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1993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项发生在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1991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项发生在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2002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45546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83671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542527" y="83671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当堂检测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欧元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(EURO)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被誉为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口袋里的欧洲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对此的准确理解是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欧元的诞生标志着欧洲经济一体化的完全实现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欧元的诞生有利于欧洲经济稳定地发展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欧元的使用使欧洲一体化成为欧洲公众参与推动的自下而上的进程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说明欧元已经成为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欧洲单一货币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政治上的统一指日可待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因欧元具有欧洲身份的象征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从而使欧洲一体化成为由欧洲公众参与推动的自下而上的进程。故选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13011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strips dir="ru"/>
      </p:transition>
    </mc:Choice>
    <mc:Fallback xmlns="">
      <p:transition spd="slow">
        <p:strips dir="r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83671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542527" y="83671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当堂检测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236647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某历史兴趣小组在一次探究学习活动中生成了右图及相应的结论。其中推论正确的是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推动了欧洲一体化进程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实现了欧洲货币的统一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阻断了经济全球化潮流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瓦解了布雷顿森林体系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材料表述的是欧元的诞生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结合史实可知欧元诞生推动了欧洲一体化进程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项正确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结合史实可知欧元是欧盟中欧元区国家的统一货币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不是欧洲统一货币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项错误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欧元推动了欧盟一体化进程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促进了经济全球化趋势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项错误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布雷顿森林体系瓦解是在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世纪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欧元启用是在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2002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项错误。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L44.eps" descr="id:2147492226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4551946" y="1639191"/>
            <a:ext cx="3044389" cy="2046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3338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strips dir="ld"/>
      </p:transition>
    </mc:Choice>
    <mc:Fallback xmlns="">
      <p:transition spd="slow">
        <p:strips dir="l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83671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542527" y="83671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当堂检测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2851"/>
            <a:ext cx="8128000" cy="206973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阅读材料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完成下列要求。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有学者指出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欧元作为具有震撼力的新事物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它的问世成为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世纪初欧洲甚至是国际金融领域的重大事件。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材料二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欧元诞生一周年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漫画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图中小孩的轻松活泼与山姆大叔、东洋人的忧愁沮丧形成鲜明对比。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9" name="L19.eps" descr="id:2147492240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2195736" y="3181074"/>
            <a:ext cx="4680520" cy="35321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9851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zoom dir="in"/>
      </p:transition>
    </mc:Choice>
    <mc:Fallback xmlns="">
      <p:transition spd="slow">
        <p:zoom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83671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542527" y="83671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当堂检测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556792"/>
            <a:ext cx="8128000" cy="369479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根据材料一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结合所学知识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分析欧元诞生对欧洲有何重大意义。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材料二漫画反映了什么信息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探究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欧元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对国际政治、经济产生的主要影响。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欧元诞生是欧洲经济一体化进程中具有历史意义的里程碑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有利于欧洲经济的稳定发展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推动了欧盟内部统一市场的发展。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信息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漫画反映了欧元诞生及发展表现出强劲的活力和竞争力。影响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挑战美元霸权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促进世界经济区域集团化、全球化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推进世界政治格局多极化。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1927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split orient="vert" dir="in"/>
      </p:transition>
    </mc:Choice>
    <mc:Fallback xmlns="">
      <p:transition spd="slow">
        <p:split orient="vert"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83671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542527" y="83671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当堂检测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13040"/>
            <a:ext cx="8128000" cy="586314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阅读材料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完成下列要求。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早在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1956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联邦德国总理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阿登纳曾警告说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联邦共和国不可能永远成为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受核保护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的国家。到了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世纪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年代初期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很显然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西方盟国和莫斯科之间已经就此敏感问题达成了协议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它们双方将永远禁止德国拥有核武器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阿登纳怒火中烧。从短期内看来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波恩共和国似乎不再效忠于华盛顿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而有可能转向巴黎的戴高乐政府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因为他们两国都对强硬而专横的英美怀恨在心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都怀疑美国想摆脱对欧洲各国的责任。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楷体" panose="02010609060101010101" pitchFamily="49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…………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1952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在对国人指出舒曼计划的重要性时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阿登纳对他的内阁解释说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必须赋予人们一种新的思想意识。它只能是一种欧洲式的思想。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根据联邦德国本身的特性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只有通过加入国际组织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才能使之独立地恢复它的主权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而欧洲这一概念本身就可取代德国公众生活的空洞乏味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可以消除德国民族主义的本质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而这也正是舒曼计划所明确期望的。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6615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83671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542527" y="83671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当堂检测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916832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概括指出阿登纳提高联邦德国地位的设想或举措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分析说明其举措所产生的重大影响。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设想或举措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加入欧洲国际组织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拥有核武器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同法国合作以对抗美英等。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影响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促进了欧洲联合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有利于提高联邦德国的政治地位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消除狭隘的民族主义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促进自身和欧洲社会的发展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有力地冲击了两极格局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促使世界格局向多极化的方向发展。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69369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467544" y="83671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42527" y="83671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505471"/>
            <a:ext cx="8128000" cy="410105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一、欧洲共同体的建立与发展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欧洲走向联合的原因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社会背景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西欧有着共同的文化遗产和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心理认同感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经济发展水平相近。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历史教训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各国冲突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和战争连绵不断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给欧洲人民造成了无穷的灾难。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外部威胁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第二次世界大战后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西欧各国受到来自美、苏两个超级大国的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控制和威胁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欧洲觉醒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西欧的有识之士认识到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只有走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联合发展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的道路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才能重塑辉煌。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754572" y="2369662"/>
            <a:ext cx="1360800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2390978" y="3146873"/>
            <a:ext cx="110777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007846" y="4381188"/>
            <a:ext cx="1360800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6087687" y="4788359"/>
            <a:ext cx="110777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9121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Bar dir="vert"/>
      </p:transition>
    </mc:Choice>
    <mc:Fallback xmlns="">
      <p:transition spd="slow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467544" y="83671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42527" y="83671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210623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图说历史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漫画中一枚导弹上有苏联国旗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另一枚导弹上有美国国旗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中间是孱弱的欧洲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法国人和德国人在激烈讨论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该怎么办呢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漫画反映了第二次世界大战后欧洲走向一体化最重要的原因是什么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L17.eps" descr="id:2147492162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2123728" y="2889159"/>
            <a:ext cx="4320480" cy="2908897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508000" y="5798353"/>
            <a:ext cx="8128000" cy="45974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走向联合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摆脱美苏两国的控制和威胁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重新崛起。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5940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ut/>
      </p:transition>
    </mc:Choice>
    <mc:Fallback xmlns="">
      <p:transition spd="slow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467544" y="83671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42527" y="83671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2919864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欧洲共同体形成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(1)1952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欧洲煤钢共同体成立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标志着欧洲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经济一体化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的开始。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(2)1967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欧洲共同体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成立。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091520" y="3378643"/>
            <a:ext cx="1360800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2112963" y="3778649"/>
            <a:ext cx="1360800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28779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Bar/>
      </p:transition>
    </mc:Choice>
    <mc:Fallback xmlns="">
      <p:transition spd="slow">
        <p:randomBa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467544" y="83671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42527" y="83671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51715"/>
            <a:ext cx="8128000" cy="496751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欧共体经济一体化建设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建立关税同盟。成员国之间逐步取消了各种关税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实现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贸易自由化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对外建立起共同的关税率。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1968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关税同盟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建立。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实行共同农业政策。共同体内农产品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自由流通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和统一农产品价格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出口或进口都首先面对成员国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建立共同农业基金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对共同农业政策实施共同财政支持。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1968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欧共体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共同农业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政策基本得到实施。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建立欧洲货币体系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稳定成员国之间的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汇率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建立统一大市场。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1985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欧共体提出建立没有内部边界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统一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大市场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实行人员、商品、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资本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、劳务的自由流通。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1993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欧洲统一大市场正式开始运作。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445212" y="2112943"/>
            <a:ext cx="1360800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164288" y="2112943"/>
            <a:ext cx="110777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652120" y="2915422"/>
            <a:ext cx="110777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690236" y="3717781"/>
            <a:ext cx="110777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724128" y="4524671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18912" y="5332381"/>
            <a:ext cx="1360800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4297051" y="5332381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7380312" y="5332381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5380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trips dir="ld"/>
      </p:transition>
    </mc:Choice>
    <mc:Fallback xmlns="">
      <p:transition spd="slow">
        <p:strips dir="l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2" grpId="0" animBg="1"/>
      <p:bldP spid="13" grpId="0" animBg="1"/>
      <p:bldP spid="1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467544" y="83671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42527" y="83671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204864"/>
            <a:ext cx="8128000" cy="247599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自主思考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1971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年美国总统尼克松在一次演说中说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西欧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是美国非常强有力的竞争对手。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美国遇到了我们甚至连做梦也没有想到过的那种挑战。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这说明了什么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西欧已经成为美国强有力的竞争对手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这说明经济区域集团化促进了西欧成员国经济的发展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推动了世界格局的多极化趋势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导致国际竞争加剧。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05708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pull/>
      </p:transition>
    </mc:Choice>
    <mc:Fallback xmlns=""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67544" y="83671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542527" y="83671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139196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二、欧洲联盟初具规模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欧盟的建立与发展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(1)1991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欧共体成员国签订《马斯特里赫特条约》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欧共体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改名为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欧洲联盟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。同时提出建立共同的外交和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安全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政策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以及司法和内政事务的合作。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(2)1993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欧盟正式成立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这是一个具有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经济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政治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双重性质的组织。欧洲一体化的内容从最初的经济合作扩大到政治、经济、军事一体化。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(3)1995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欧盟决定将欧洲单一货币定名为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欧元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2002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欧元正式启用。欧洲一体化成为由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欧洲公众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参与推动的自下而上的进程。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随着欧洲经济一体化的深入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欧盟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经过几次扩大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2007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成员国增至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558357" y="2375707"/>
            <a:ext cx="110777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433817" y="2405462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508104" y="3212976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372200" y="3218466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016437" y="4388838"/>
            <a:ext cx="549897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788024" y="4822765"/>
            <a:ext cx="110777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623226" y="5620553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1058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trips dir="ld"/>
      </p:transition>
    </mc:Choice>
    <mc:Fallback xmlns="">
      <p:transition spd="slow">
        <p:strips dir="l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67544" y="83671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542527" y="83671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2276872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意义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欧盟各国通过让出部分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国家主权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建立起共同的管理和协调机制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有利于欧洲地区的经济发展、和平与稳定。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欧洲一体化反映了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世纪下半期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经济区域化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的趋势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它改变了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世界格局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极大地提高了欧洲在国际上的地位。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986940" y="2704434"/>
            <a:ext cx="110777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125887" y="3542833"/>
            <a:ext cx="1360800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594297" y="3943447"/>
            <a:ext cx="110777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0097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trips/>
      </p:transition>
    </mc:Choice>
    <mc:Fallback xmlns="">
      <p:transition spd="slow">
        <p:strip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</p:bldLst>
  </p:timing>
</p:sld>
</file>

<file path=ppt/theme/theme1.xml><?xml version="1.0" encoding="utf-8"?>
<a:theme xmlns:a="http://schemas.openxmlformats.org/drawingml/2006/main" name="测控设计模板14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</Template>
  <TotalTime>365</TotalTime>
  <Words>1749</Words>
  <Application>Microsoft Office PowerPoint</Application>
  <PresentationFormat>全屏显示(4:3)</PresentationFormat>
  <Paragraphs>184</Paragraphs>
  <Slides>27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40" baseType="lpstr">
      <vt:lpstr>NEU-BZ-S92</vt:lpstr>
      <vt:lpstr>方正书宋_GBK</vt:lpstr>
      <vt:lpstr>方正宋黑_GBK</vt:lpstr>
      <vt:lpstr>仿宋</vt:lpstr>
      <vt:lpstr>黑体</vt:lpstr>
      <vt:lpstr>楷体</vt:lpstr>
      <vt:lpstr>宋体</vt:lpstr>
      <vt:lpstr>微软雅黑</vt:lpstr>
      <vt:lpstr>Arial</vt:lpstr>
      <vt:lpstr>Calibri</vt:lpstr>
      <vt:lpstr>Times New Roman</vt:lpstr>
      <vt:lpstr>测控设计模板14新</vt:lpstr>
      <vt:lpstr>文档</vt:lpstr>
      <vt:lpstr>第24课　欧洲的经济区域一体化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dbc</cp:lastModifiedBy>
  <cp:revision>97</cp:revision>
  <dcterms:created xsi:type="dcterms:W3CDTF">2014-04-23T05:53:17Z</dcterms:created>
  <dcterms:modified xsi:type="dcterms:W3CDTF">2017-08-03T03:44:51Z</dcterms:modified>
</cp:coreProperties>
</file>