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372" r:id="rId2"/>
    <p:sldId id="264" r:id="rId3"/>
    <p:sldId id="265" r:id="rId4"/>
    <p:sldId id="380" r:id="rId5"/>
    <p:sldId id="359" r:id="rId6"/>
    <p:sldId id="381" r:id="rId7"/>
    <p:sldId id="382" r:id="rId8"/>
    <p:sldId id="366" r:id="rId9"/>
    <p:sldId id="383" r:id="rId10"/>
    <p:sldId id="275" r:id="rId11"/>
    <p:sldId id="384" r:id="rId12"/>
    <p:sldId id="385" r:id="rId13"/>
    <p:sldId id="379" r:id="rId14"/>
    <p:sldId id="386" r:id="rId15"/>
    <p:sldId id="387" r:id="rId16"/>
    <p:sldId id="388" r:id="rId17"/>
    <p:sldId id="390" r:id="rId18"/>
    <p:sldId id="389" r:id="rId19"/>
    <p:sldId id="391" r:id="rId20"/>
    <p:sldId id="392" r:id="rId21"/>
    <p:sldId id="393" r:id="rId22"/>
    <p:sldId id="394" r:id="rId23"/>
    <p:sldId id="395" r:id="rId24"/>
    <p:sldId id="396" r:id="rId25"/>
    <p:sldId id="397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43" autoAdjust="0"/>
    <p:restoredTop sz="95488" autoAdjust="0"/>
  </p:normalViewPr>
  <p:slideViewPr>
    <p:cSldViewPr showGuides="1">
      <p:cViewPr varScale="1">
        <p:scale>
          <a:sx n="92" d="100"/>
          <a:sy n="92" d="100"/>
        </p:scale>
        <p:origin x="978" y="84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2017-08-29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5415270" y="-1"/>
            <a:ext cx="11832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3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6516218" y="1"/>
            <a:ext cx="1440160" cy="836712"/>
            <a:chOff x="5428356" y="1"/>
            <a:chExt cx="1274316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274316" cy="836712"/>
            </a:xfrm>
            <a:prstGeom prst="rect">
              <a:avLst/>
            </a:prstGeom>
          </p:spPr>
        </p:pic>
        <p:sp>
          <p:nvSpPr>
            <p:cNvPr id="38" name="TextBox 37">
              <a:hlinkClick r:id="rId3" action="ppaction://hlinksldjump"/>
            </p:cNvPr>
            <p:cNvSpPr txBox="1"/>
            <p:nvPr userDrawn="1"/>
          </p:nvSpPr>
          <p:spPr>
            <a:xfrm>
              <a:off x="5500551" y="118147"/>
              <a:ext cx="10109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课前篇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自主预习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7842074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sp>
          <p:nvSpPr>
            <p:cNvPr id="43" name="TextBox 42">
              <a:hlinkClick r:id="rId3" action="ppaction://hlinksldjump"/>
            </p:cNvPr>
            <p:cNvSpPr txBox="1"/>
            <p:nvPr userDrawn="1"/>
          </p:nvSpPr>
          <p:spPr>
            <a:xfrm>
              <a:off x="6725378" y="126906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课堂篇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合作学习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slide" Target="../slides/slide10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" Target="../slides/slide2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091548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2" y="169738"/>
            <a:ext cx="3724649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b="1" dirty="0" smtClean="0"/>
              <a:t>第</a:t>
            </a:r>
            <a:r>
              <a:rPr lang="en-US" altLang="zh-CN" sz="1600" b="1" dirty="0" smtClean="0"/>
              <a:t>2</a:t>
            </a:r>
            <a:r>
              <a:rPr lang="zh-CN" altLang="zh-CN" sz="1600" b="1" dirty="0" smtClean="0"/>
              <a:t>课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中国古代的土地制度</a:t>
            </a:r>
            <a:endParaRPr lang="zh-CN" altLang="zh-CN" sz="1600" b="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5674081" y="139154"/>
            <a:ext cx="543739" cy="481534"/>
            <a:chOff x="4532317" y="111757"/>
            <a:chExt cx="543739" cy="481534"/>
          </a:xfrm>
        </p:grpSpPr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2" name="TextBox 16">
              <a:hlinkClick r:id="rId11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15" name="TextBox 35">
            <a:hlinkClick r:id="rId12" action="ppaction://hlinksldjump"/>
          </p:cNvPr>
          <p:cNvSpPr txBox="1"/>
          <p:nvPr userDrawn="1"/>
        </p:nvSpPr>
        <p:spPr>
          <a:xfrm>
            <a:off x="6642503" y="116632"/>
            <a:ext cx="111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课前篇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自主预习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TextBox 41">
            <a:hlinkClick r:id="rId13" action="ppaction://hlinksldjump"/>
          </p:cNvPr>
          <p:cNvSpPr txBox="1"/>
          <p:nvPr userDrawn="1"/>
        </p:nvSpPr>
        <p:spPr>
          <a:xfrm>
            <a:off x="8050226" y="115863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课堂篇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合作学习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第</a:t>
            </a:r>
            <a:r>
              <a:rPr lang="en-US" altLang="zh-CN" b="1" dirty="0"/>
              <a:t>2</a:t>
            </a:r>
            <a:r>
              <a:rPr lang="zh-CN" altLang="zh-CN" b="1" dirty="0"/>
              <a:t>课</a:t>
            </a:r>
            <a:r>
              <a:rPr lang="zh-CN" altLang="zh-CN" dirty="0"/>
              <a:t>　</a:t>
            </a:r>
            <a:r>
              <a:rPr lang="zh-CN" altLang="zh-CN" b="1" dirty="0"/>
              <a:t>中国古代的土地制度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852171397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中国古代土地制度的演变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材料导入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至秦则不然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用商鞅之法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改帝王之制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除井田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民得卖买。富者田连阡陌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贫者无立锥之地。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故贫民常衣牛马之衣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而食犬彘之食。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《汉书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食货志》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互动探究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探究土地制度发生的变化并简要分析其社会影响。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从奴隶社会土地国有制到封建社会土地私有制。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社会影响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促进生产力和封建经济发展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土地兼并激化阶级矛盾。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名师精讲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封建社会土地兼并的社会影响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引起社会动荡不安。土地兼并导致阶级矛盾激化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引发农民起义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危及王朝的统治。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严重影响了国家的赋税收入和徭役征发。土地兼并导致自耕农大量破产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使国家丧失收入来源。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土地兼并的膨胀导致地方豪强势力壮大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影响到中央集权的加强。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导致租佃关系的出现并日趋普遍化。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77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13024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典例剖析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课标全国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有田产的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只占民户总数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其余大都是四处租种土地的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客户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。导致这种状况的重要因素是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经济严重衰退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土地政策调整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坊市制度崩溃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政府管理失控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本题考查宋代的土地政策。宋代推行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不抑兼并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的土地政策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结果加速了土地兼并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导致土地大量集中到地主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而失去土地的广大自耕农沦为佃农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客户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项正确。租佃经营的发展有利于释放土地的活力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推动农耕经济的发展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项错误。坊市制度崩溃是宋代城市商业发展的表现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而题干说的是农业现象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项错误。题干涉及的社会现象是宋代土地政策调整的产物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对此政府管理并未失控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4188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ll dir="rd"/>
      </p:transition>
    </mc:Choice>
    <mc:Fallback xmlns="">
      <p:transition spd="slow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16832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与成语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背井离乡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井井有条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井然有序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等相关的土地制度是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井田制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分封制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宗法制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封建土地所有制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井田制是土地国有制度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它形似井字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条理有序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与材料符合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301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公元前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538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楚国令尹子木整顿田制和军赋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创立了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量入修赋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即根据收入的多少征集军赋。这从本质上反映出当时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井田制度趋于瓦解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宗法观念渐趋松弛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分封秩序陷入混乱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礼乐文化不复存在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量入修赋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实际上承认了土地私有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破坏了奴隶社会时期的土地公有制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井田制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宗法观念的松弛在材料中没有体现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分封秩序陷入混乱在材料中没有体现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材料中没有涉及礼乐文化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3597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 dir="ld"/>
      </p:transition>
    </mc:Choice>
    <mc:Fallback xmlns=""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《墨子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鲁问篇》记载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鲁之南鄙人有吴虑者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冬陶夏耕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自比于舜。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这一史料可以得出的结论是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春秋战国时期土地私有制确立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自耕农经济在当时已经出现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礼崩乐坏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的现象向社会下层转移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生产关系的变革是自下而上的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材料中引文意思是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鲁国南边村野之地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有个叫吴虑的人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冬天做陶夏天耕田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经常把自己比作古代的舜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农业与手工业相结合、自给自足的自耕农经济已经出现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2594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4885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古代民众生活艰难的现象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战国时期的记载大多类似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天饥岁荒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嫁妻卖子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西汉以后多有类似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卖田宅、鬻子孙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的记载。这种变化反映了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战国时期井田制得到完善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汉代民众生活更加艰难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土地私有制得到发展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商品经济呈发展趋势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井田制是奴隶社会的土地国有制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土地不能买卖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而战国时期井田制走向瓦解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天饥岁荒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嫁妻卖子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卖田宅、鬻子孙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说明战国和西汉民众生活均困难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从战国时期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嫁妻卖子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到西汉民众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卖田宅、鬻子孙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说明土地成为人们的主要财产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材料中的买卖无法反映商品经济的发展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345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69640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《史记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萧相国世家》记载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萧何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置田宅必居穷处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为家不治垣屋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围墙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后世贤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师吾俭。不贤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毋为势家所夺。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这表明汉代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勤俭节约是为官之道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政府推行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重农抑商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为官清廉不与民争利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买田置地是藏富传家的手段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本题考查中国古代的土地制度。春秋战国以后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土地私有制确立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土地可以买卖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成为家庭财富的重要组成部分。由材料可知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萧何购置田宅选择贫瘠之处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并不是因为勤俭节约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而是为了防止被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势家所夺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。他的解释可以从反面印证汉代把买田置地作为积累财富的手段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项符合题意。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9161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北魏至唐朝前期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我国曾经实行过一种土地制度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即国家授田给农民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农民承担徭役和兵役。这种土地制度是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井田制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均田制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私田制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公田制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井田制是商周时期的土地制度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与材料时间不符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均田制是北魏至唐朝前期实行的封建社会土地国有制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国家授田给农民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农民承担徭役和兵役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可知反映的是封建社会土地国有制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该土地制度是封建社会土地国有制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不是公田制度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8452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ll dir="d"/>
      </p:transition>
    </mc:Choice>
    <mc:Fallback xmlns="">
      <p:transition spd="slow">
        <p:pull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杜甫在自叹失意之作《曲江三章》中写道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自断此生休问天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杜曲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幸有桑麻田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故将移住南山边。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桑麻田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最有可能是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天子赐予的井田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因军功受赏的土地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租种的诸侯土地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国家授予的无主荒地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杜甫生活在唐代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井田制实行于商周时期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唐代实行科举制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唐代没有分封诸侯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唐代均田制中有永业田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自北魏以来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永业田依法要种桑五十株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产麻地并须种麻十亩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统称桑麻田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8353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4906881"/>
              </p:ext>
            </p:extLst>
          </p:nvPr>
        </p:nvGraphicFramePr>
        <p:xfrm>
          <a:off x="508000" y="1491669"/>
          <a:ext cx="8128000" cy="41286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文档" r:id="rId4" imgW="3990909" imgH="2027977" progId="Word.Document.12">
                  <p:embed/>
                </p:oleObj>
              </mc:Choice>
              <mc:Fallback>
                <p:oleObj name="文档" r:id="rId4" imgW="3990909" imgH="20279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491669"/>
                        <a:ext cx="8128000" cy="41286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72816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江淮之民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其十之一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则坐拥一县之田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役农夫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尽地利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而安然食租衣税者也。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上述现象有利于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加强对农民的控制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增加国家的财政收入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减轻对农民的剥削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推动租佃关系的发展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江淮之民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其十之一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则坐拥一县之田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役农夫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尽地利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而安然食租衣税者也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可知封建社会存在的土地兼并使得农民失去土地成为佃农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0224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57429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完成下列要求。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方里而井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井九百亩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其中为公田。八家皆私百亩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同养公田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公事毕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然后敢治私事。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《孟子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滕文公上》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夫商君为孝公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决裂阡陌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教民耕战。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——[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刘向《战国策》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自由制坏而兼并之法行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贫民下户极多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而中产之家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相当于自耕农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赈贷之所不及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一遇水旱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狼狈无策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只有流离饿莩耳。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——[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董煟《救荒活民书》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材料四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金宝庐舍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转瞬灰烬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惟有田者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岿然而独无恙。故上自绅富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下至委巷工贾胥吏之俦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赢十百金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即莫不志在良田。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——[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陶煦《租核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推原》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5713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 dir="ld"/>
      </p:transition>
    </mc:Choice>
    <mc:Fallback xmlns=""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6994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材料一反映了哪一种土地制度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材料二与材料一相比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土地制度发生了什么实质性变化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针对材料三所反映的社会问题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举例说明统治阶级试图解决该问题而采取的措施。结果如何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材料四反映了封建土地制度到明清时发生了什么变化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对社会发展产生了怎样的影响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井田制。变化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由井田制过渡到土地私有制。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材料三反映的社会问题是土地兼并严重。例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北魏、隋唐实行均田制。结果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不能从根本上解决土地兼并问题。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封建土地私有制高度发展。激化了阶级矛盾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阻碍了商品经济和资本主义萌芽的成长。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9150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ll dir="u"/>
      </p:transition>
    </mc:Choice>
    <mc:Fallback xmlns="">
      <p:transition spd="slow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完成下列要求。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北魏到隋唐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均田制绵延了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保存了大量的国有小农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但这一制度到唐中叶已经崩溃。宋代不立田制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国家不再干涉土地财产关系的变化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结果是租佃关系盛行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成为主导的土地经营形式。宋代佃户人身自由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法律上也和主人有基本的平等地位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地租形式主要是分成租和定额租。分成租随整个产量的多少而波动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所以地主还对土地的经营加以干预。而定额租则佃农可完全自主经营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有人估计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宋代的亩产量比唐代要提高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马克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垚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主编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《世界文明史》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48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 thruBlk="1"/>
      </p:transition>
    </mc:Choice>
    <mc:Fallback xmlns="">
      <p:transition spd="slow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鱼鳞册始行于洪武二十年。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量度田亩方圆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次以字号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悉书主名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及田之丈尺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编类为册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状如鱼鳞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号曰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鱼鳞图册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。先是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诏天下编黄册以户为主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详具旧管、新收、开除、实在之数为四柱式。而鱼鳞图册以土田为主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诸原坂、坟衍、下湿、沃瘠、沙卤之别毕具。鱼鳞册为经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土田之讼质焉。黄册为纬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赋役之法定焉。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钱穆《国史大纲》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据史载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明末清初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吾邑地产木棉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行于浙西诸郡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纺织成布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衣被天下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而民间赋税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公私之费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亦赖以济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故种植之广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与粳稻等。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妪晨抱棉纱入市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易木棉花以归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机杼轧轧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有通宵不寐者。田家收获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输官偿外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未卒岁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室庐已空矣。其衣食全恃此。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故一旦商贩阻塞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棉花和棉布滞销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农民经济的运转就会出现危机。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245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 dir="ld"/>
      </p:transition>
    </mc:Choice>
    <mc:Fallback xmlns=""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13024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根据材料一并结合所学知识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指出北魏到宋朝农民身份的变化及其主要原因。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根据材料二分析明代黄册、鱼鳞图册的历史作用。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根据上述材料并结合所学知识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指出自宋至明中国古代农业生产关系的变化趋势及影响。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由国有小农转变为自由佃农。原因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生产规模化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生产资料迅速集中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商品经济发展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土地买卖频繁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国家政策变化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均田制崩溃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宋初不抑兼并等。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一定程度上明确土地所有权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保护农民利益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抑制土地兼并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赋役征收具备确实根据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保证政府的税收。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趋势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农民对国家的人身依附关系逐渐松弛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农村经济结构开始发生变化。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农民生产的自主性和积极性逐渐增强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推动了经济的继续发展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农民与市场的联系日益紧密。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913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5195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一、废井田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开阡陌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井田制的形成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商周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时期井田制出现。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井田制的特点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井田的土地名义上为国家公有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周王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将土地分封给各级贵族。井田制中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实际上为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贵族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占有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私田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是村社成员的份田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只有使用权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没有所有权。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教材解读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阅读教材第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页文本框的内容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从中我们可以看出井田制的哪些信息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井田制下有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私田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为贵族占有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私田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是劳动者的份田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由得到份田的村社成员集体耕种。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7584" y="2164029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39250" y="2941380"/>
            <a:ext cx="5498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46241" y="3376050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土地私有制的形成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春秋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井田制开始走向崩溃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被抛荒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私田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逐渐成为使用者的私有土地。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各诸侯国的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税制改革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在客观上承认了土地的私有权。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战国时期的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商鞅变法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从法律上废除井田制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对土地私有制给予全面肯定。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41081" y="2770537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34292" y="3551513"/>
            <a:ext cx="110777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27420" y="3986901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034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ru"/>
      </p:transition>
    </mc:Choice>
    <mc:Fallback xmlns=""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二、多种形式的土地私有制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土地私有制的三种形式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君主私有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由宫廷有关部门掌管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其收入主要用于君主的私人开支。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地主私有土地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地主的土地有多种来源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土地兼并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是地主扩大地产的主要途径。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自耕农私有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自耕农个人支配使用的小块土地。自耕农与地主的区别在于他所有的土地规模只限于一家人自己耕种。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易混易错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封建土地所有制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地主土地私有制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封建土地所有制包括地主土地私有制、国有土地所有制、农民土地所有制三种主要形式。其中地主土地私有制占主导地位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是封建生产关系的基础。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98015" y="2153638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06527" y="2966508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13544" y="3733468"/>
            <a:ext cx="13608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41058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 dir="r"/>
      </p:transition>
    </mc:Choice>
    <mc:Fallback xmlns="">
      <p:transition spd="slow">
        <p:cover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63926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中国封建社会的土地兼并问题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封建政府抑制土地兼并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自耕农是国家赋税的主要提供者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土地兼并严重影响了国家的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赋税收入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引起社会动荡。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代表性措施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北魏政府颁布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均田令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分配土地。这些土地的主要部分只准使用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不准买卖。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自主思考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均田制能否起到抑制兼并的作用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能否从根本上解决土地兼并问题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均田制下土地只准使用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不准买卖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因此一定程度上能起到抑制土地兼并的作用。但是推行均田制的前提是政府掌握大量无主荒地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随着经济的发展、兼并的继续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政府掌握的土地越来越少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均田制也就无法实行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土地私有制继续发展。所以它不能从根本上解决土地兼并问题。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25882" y="2431279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15141" y="2833023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145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 thruBlk="1"/>
      </p:transition>
    </mc:Choice>
    <mc:Fallback xmlns="">
      <p:transition spd="slow">
        <p:cut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312299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土地兼并问题的发展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田制不立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不抑兼并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使两极分化更为激烈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明清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通过土地买卖广占田土的现象日益普遍。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88197" y="3183158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36415" y="3584066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199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trips dir="ld"/>
      </p:transition>
    </mc:Choice>
    <mc:Fallback xmlns=""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三、租佃关系日趋普遍化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概念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地主把部分或全部土地出租给别人耕种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收取地租作为收益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称为租佃土地经营方式。地主与佃农之间形成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租佃关系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产生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早在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战国时期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租佃方式就已经出现。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自宋代始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租佃经营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成为仅次于自耕农形式的重要经营方式。土地出租时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多采取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订立契约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作为解决纠纷的依据。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明清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时期租佃关系进一步发展。由于有大量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剩余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出租土地变得更有利可图。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19370" y="2564904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23701" y="3378643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80587" y="4144594"/>
            <a:ext cx="110777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13692" y="4581997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87624" y="4983601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496854" y="4983601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267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契约纳租方式的确立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使农民对地主的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人身依附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关系相对减弱。在长期的发展过程中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租佃农民不断采取抗租、减租斗争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争取长期甚至永久租佃土地的权利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生产积极性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得到提高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这有利于农业的稳步发展。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08442" y="2977039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47642" y="3787789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61902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rd"/>
      </p:transition>
    </mc:Choice>
    <mc:Fallback xmlns="">
      <p:transition spd="slow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343</TotalTime>
  <Words>1762</Words>
  <Application>Microsoft Office PowerPoint</Application>
  <PresentationFormat>全屏显示(4:3)</PresentationFormat>
  <Paragraphs>182</Paragraphs>
  <Slides>25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NEU-BZ-S92</vt:lpstr>
      <vt:lpstr>方正书宋_GBK</vt:lpstr>
      <vt:lpstr>方正宋黑_GBK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第2课　中国古代的土地制度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dbc</cp:lastModifiedBy>
  <cp:revision>96</cp:revision>
  <dcterms:created xsi:type="dcterms:W3CDTF">2014-04-23T05:53:17Z</dcterms:created>
  <dcterms:modified xsi:type="dcterms:W3CDTF">2017-08-29T03:47:10Z</dcterms:modified>
</cp:coreProperties>
</file>