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372" r:id="rId2"/>
    <p:sldId id="264" r:id="rId3"/>
    <p:sldId id="265" r:id="rId4"/>
    <p:sldId id="380" r:id="rId5"/>
    <p:sldId id="359" r:id="rId6"/>
    <p:sldId id="381" r:id="rId7"/>
    <p:sldId id="366" r:id="rId8"/>
    <p:sldId id="377" r:id="rId9"/>
    <p:sldId id="382" r:id="rId10"/>
    <p:sldId id="275" r:id="rId11"/>
    <p:sldId id="383" r:id="rId12"/>
    <p:sldId id="384" r:id="rId13"/>
    <p:sldId id="385" r:id="rId14"/>
    <p:sldId id="379" r:id="rId15"/>
    <p:sldId id="386" r:id="rId16"/>
    <p:sldId id="387" r:id="rId17"/>
    <p:sldId id="388" r:id="rId18"/>
    <p:sldId id="389" r:id="rId19"/>
    <p:sldId id="390" r:id="rId20"/>
    <p:sldId id="391" r:id="rId21"/>
    <p:sldId id="392" r:id="rId22"/>
    <p:sldId id="393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43" autoAdjust="0"/>
    <p:restoredTop sz="95488" autoAdjust="0"/>
  </p:normalViewPr>
  <p:slideViewPr>
    <p:cSldViewPr showGuides="1">
      <p:cViewPr varScale="1">
        <p:scale>
          <a:sx n="92" d="100"/>
          <a:sy n="92" d="100"/>
        </p:scale>
        <p:origin x="978" y="84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2017-08-29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5415270" y="-1"/>
            <a:ext cx="11832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3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6516218" y="1"/>
            <a:ext cx="1440160" cy="836712"/>
            <a:chOff x="5428356" y="1"/>
            <a:chExt cx="1274316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274316" cy="836712"/>
            </a:xfrm>
            <a:prstGeom prst="rect">
              <a:avLst/>
            </a:prstGeom>
          </p:spPr>
        </p:pic>
        <p:sp>
          <p:nvSpPr>
            <p:cNvPr id="38" name="TextBox 37">
              <a:hlinkClick r:id="rId3" action="ppaction://hlinksldjump"/>
            </p:cNvPr>
            <p:cNvSpPr txBox="1"/>
            <p:nvPr userDrawn="1"/>
          </p:nvSpPr>
          <p:spPr>
            <a:xfrm>
              <a:off x="5500551" y="118147"/>
              <a:ext cx="10109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课前篇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自主预习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7842074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sp>
          <p:nvSpPr>
            <p:cNvPr id="43" name="TextBox 42">
              <a:hlinkClick r:id="rId3" action="ppaction://hlinksldjump"/>
            </p:cNvPr>
            <p:cNvSpPr txBox="1"/>
            <p:nvPr userDrawn="1"/>
          </p:nvSpPr>
          <p:spPr>
            <a:xfrm>
              <a:off x="6725378" y="126906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课堂篇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合作学习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slide" Target="../slides/slide10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" Target="../slides/slide2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091548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2" y="169738"/>
            <a:ext cx="372464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b="1" dirty="0" smtClean="0"/>
              <a:t>第</a:t>
            </a:r>
            <a:r>
              <a:rPr lang="en-US" altLang="zh-CN" sz="1600" b="1" dirty="0" smtClean="0"/>
              <a:t>1</a:t>
            </a:r>
            <a:r>
              <a:rPr lang="zh-CN" altLang="zh-CN" sz="1600" b="1" dirty="0" smtClean="0"/>
              <a:t>课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精耕细作农业生产模式的形成</a:t>
            </a:r>
            <a:endParaRPr lang="zh-CN" altLang="zh-CN" sz="1600" b="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5674081" y="139154"/>
            <a:ext cx="543739" cy="481534"/>
            <a:chOff x="4532317" y="111757"/>
            <a:chExt cx="543739" cy="481534"/>
          </a:xfrm>
        </p:grpSpPr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2" name="TextBox 16">
              <a:hlinkClick r:id="rId11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15" name="TextBox 35">
            <a:hlinkClick r:id="rId12" action="ppaction://hlinksldjump"/>
          </p:cNvPr>
          <p:cNvSpPr txBox="1"/>
          <p:nvPr userDrawn="1"/>
        </p:nvSpPr>
        <p:spPr>
          <a:xfrm>
            <a:off x="6642503" y="116632"/>
            <a:ext cx="111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课前篇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自主预习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TextBox 41">
            <a:hlinkClick r:id="rId13" action="ppaction://hlinksldjump"/>
          </p:cNvPr>
          <p:cNvSpPr txBox="1"/>
          <p:nvPr userDrawn="1"/>
        </p:nvSpPr>
        <p:spPr>
          <a:xfrm>
            <a:off x="8050226" y="11586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课堂篇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合作学习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jpeg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第</a:t>
            </a:r>
            <a:r>
              <a:rPr lang="en-US" altLang="zh-CN" b="1" dirty="0"/>
              <a:t>1</a:t>
            </a:r>
            <a:r>
              <a:rPr lang="zh-CN" altLang="zh-CN" b="1" dirty="0"/>
              <a:t>课</a:t>
            </a:r>
            <a:r>
              <a:rPr lang="zh-CN" altLang="zh-CN" dirty="0"/>
              <a:t>　</a:t>
            </a:r>
            <a:r>
              <a:rPr lang="zh-CN" altLang="zh-CN" b="1" dirty="0"/>
              <a:t>精耕细作农业生产模式的形成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85217139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51715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中国古代农业的发展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材料导入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武帝末年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悔征伐之事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乃封丞相为富民侯。下诏曰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方今之务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在于力农。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以赵过为搜粟都尉。过能为代田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一亩三圳。岁代处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故曰代田。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用耦犁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二牛三人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一岁之收常过缦田亩一斛以上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善者倍之。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过试以离宫卒田其宫堧地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课得谷皆多旁田亩一斛以上。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至昭帝时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流民稍还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田野益辟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颇有畜积。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《汉书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食货志》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互动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指出汉武帝时期出现了哪些进步的农业生产技术。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结合材料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探究农业技术的进步对当时社会经济生活产生的影响。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技术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代田法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耦犁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二牛三人耕作法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提高了农业生产效率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促进了社会经济发展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精耕细作农业生产模式日益完善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促进了农耕文明的繁荣。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258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 dir="lu"/>
      </p:transition>
    </mc:Choice>
    <mc:Fallback xmlns=""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名师精讲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精耕细作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在中国古代农业发展中的表现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耕作方式发展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铁农具的使用和牛耕的推广是精耕细作技术发展的基础。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耕作技术进步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耕作方法、田间管理系统完整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提高单位面积产量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提高土地利用率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是精耕细作技术体系的总目标。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改善农业环境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重视农田灌溉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改善土壤环境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使农业收成不再完全取决于天气的好坏。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6479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 dir="rd"/>
      </p:transition>
    </mc:Choice>
    <mc:Fallback xmlns=""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7036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典例剖析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下图为汉代画像砖中的农事图。此图可以用来说明当时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个体农户的生产劳作状态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精耕细作农业的不断发展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土地公有制下的集体劳作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大地主田庄上的生产情形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本题考查古代农业生产情况。注意关键词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汉代。从图片信息看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有多人在农田中集中从事农耕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因此这属于汉代大地主田庄上的生产情形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并由此排除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项。图片体现的是劳作的情形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无法体现精耕细作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项。图片反映了集体耕作状况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却无从判断土地性质为土地公有制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故排除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Y01.eps" descr="id:214749138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4572000" y="1988840"/>
            <a:ext cx="3456384" cy="2091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34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31954"/>
            <a:ext cx="8128000" cy="58631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史书记载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至于神农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人民众多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禽兽不足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于是神农因天之时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分地之利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制耒耜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教民农作。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上述材料反映的史实是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采集经济的出现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畜牧经济的出现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渔猎经济的出现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种植经济的出现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根据材料中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神农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制耒耜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教民农作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项符合题意。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春初斫山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众木尽蹶。至当种时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伺有雨候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则前一夕火之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藉其灰以粪。明日雨作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乘热土下种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即苗盛倍收。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上述耕作方式是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刀耕火种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铁犁牛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耕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耜耕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耦犁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根据材料中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斫山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众木尽蹶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藉其灰以粪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明日雨作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乘热土下种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可知这种耕作方式的特征是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放火烧山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用草木灰作为肥料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这是典型的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刀耕火种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。材料中没有涉及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三项的内容。故选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1301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 dir="ld"/>
      </p:transition>
    </mc:Choice>
    <mc:Fallback xmlns=""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13024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史书记载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汤有旱灾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教民粪种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负水浇稼。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材料最能说明商朝时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掌握了原始灌溉技术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人们战胜自然灾害的能力提高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奴隶遭受沉重的压迫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农业生产已使用粪肥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从材料中可知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人们在种植农作物时知道应对旱灾、进行施肥和灌溉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项较为全面。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班固所著《汉书》记载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治田勤谨则亩益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三升。不勤则损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亦如之。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据此可知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班固主张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精耕细作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奖励耕织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土地私有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重农抑商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奖励耕织材料没有体现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土地私有材料没有体现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重农抑商的经济政策与题干材料无关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3234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wipe dir="u"/>
      </p:transition>
    </mc:Choice>
    <mc:Fallback xmlns=""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2688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《华阳国志》卷三《蜀志》中有一段文字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溉灌三郡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开稻田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于是蜀沃野千里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号为陆海。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这称颂的是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曹魏马钧改进的翻车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蜀汉治理四川有成效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精耕细作技术的成熟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都江堰的兴修之功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从所给材料看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材料描述的应当是一个水利工程而不是灌溉工具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而且这个水利工程对整个四川平原的农业发展起了很大的作用。在四个选项中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项符合这些条件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项。三国时的曹魏并不管辖四川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两项没有涉及水利工程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排除。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5168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 dir="u"/>
      </p:transition>
    </mc:Choice>
    <mc:Fallback xmlns=""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3664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《诗经》记载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噫嘻成王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既昭假尔。率时农夫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播厥百谷。骏发尔私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终三十里。亦服尔耕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十千维耦。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材料反映了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土地兼并现象严重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铁犁牛耕技术的推广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集体劳作的生产方式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男耕女织的小农经济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十千维耦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意思即为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一万人一齐来进行耕作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表明当时的生产方式为集体耕作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项正确。土地兼并伴随着封建土地私有制的确立而出现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与材料信息无关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故排除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项铁犁牛耕技术与个体耕作方式相匹配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项也与一家一户的个体耕作对应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76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 dir="ru"/>
      </p:transition>
    </mc:Choice>
    <mc:Fallback xmlns=""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13024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三十亩地一头牛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老婆孩子热炕头。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这句谚语反映的是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以家庭为单位的小农经济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耕织结合的商品经济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铁犁牛耕为主的耕作方式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自给自足的市场经济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三十亩地一头牛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代表小农经济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老婆孩子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代表以家庭为单位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有一句俗谚说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种田种得全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只用买点盐。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这主要反映出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小农经济属于自给自足的自然经济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小农经济的基本特点是男耕女织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小农经济形式下的家庭结构比较稳定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小农经济的发展有利于商品经济的发展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材料的意思是说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种田种全了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只需要购买盐就可以了。这主要反映出小农经济自给自足的特点。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3293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 dir="u"/>
      </p:transition>
    </mc:Choice>
    <mc:Fallback xmlns=""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69640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完成下列要求。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春日田园杂兴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高田二麦接山青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傍水低田绿未耕。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桃杏满村春似锦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踏歌椎鼓过清明。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夏日田园杂兴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昼出耘田夜绩麻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村庄儿女各当家。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童孙未解供耕织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也傍桑阴学种瓜。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秋日田园杂兴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租船满载候开仓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粒粒如珠白似霜。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不惜两钟输一斛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尚赢糠核饱儿郎。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范成大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古代以六斛四斗为一钟。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古代以十斗为一斛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南宋末年改为五斗。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糠核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指稻麦舂过后的碎屑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指粗劣的食物。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9054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randomBar/>
      </p:transition>
    </mc:Choice>
    <mc:Fallback xmlns=""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9070469"/>
              </p:ext>
            </p:extLst>
          </p:nvPr>
        </p:nvGraphicFramePr>
        <p:xfrm>
          <a:off x="508000" y="1491669"/>
          <a:ext cx="8128000" cy="41286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4" imgW="3990909" imgH="2027977" progId="Word.Document.12">
                  <p:embed/>
                </p:oleObj>
              </mc:Choice>
              <mc:Fallback>
                <p:oleObj name="文档" r:id="rId4" imgW="3990909" imgH="20279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491669"/>
                        <a:ext cx="8128000" cy="41286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高田二麦接山青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傍水低田绿未耕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一句反映了农业生产是一种怎样的情况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昼出耘田夜绩麻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村庄儿女各当家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一句反映了我国古代农业耕作方式的主要特点是什么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不惜两钟输一斛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尚赢糠核饱儿郎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一句反映了农民怎样的生活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根据你的看法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作者写作《秋日田园杂兴》的用意是什么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农业精耕细作技术很高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采用稻麦轮作。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自给自足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以家庭为单位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男耕女织。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虽然农民日夜劳作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异常辛苦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但在封建剥削之下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仍不得温饱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生活十分艰难。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反映农业技术水平低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农民生活困苦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希望进行改革等。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5898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完成下列要求。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从整体上讲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中国的农耕经济经过五千余年的磨炼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得到了充分的发育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农业生产技术足以夸示世界。但是从生产力纵向的发展来考察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中国农业的黄金时代是战国至汉唐之间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不是唐末宋代以后。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摘编自张岱年《中国文化概论》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根据上述材料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中国农业的黄金时代是战国至汉唐之间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不是唐末宋代以后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0012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/>
      </p:transition>
    </mc:Choice>
    <mc:Fallback xmlns=""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中国农业的黄金时代是战国至汉唐之间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不是唐末宋代以后。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从生产力纵向的发展来看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中国农业的黄金时代是战国至汉唐之间。春秋战国时期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铁农具和牛耕普遍使用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尤其汉朝以后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铁犁牛耕成为我国传统农业的主要耕作方式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修建了都江堰等大量灌溉工程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发明了翻车等灌溉工具等。这些都大大提高了生产力水平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从而造就了中国农业的黄金时代。唐末宋代以后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中国的农耕技术并无明显的突破。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综上所述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从生产力纵向的发展来看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无论是生产工具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还是农业技术、灌溉工程与工具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中国农业的黄金时代是战国至汉唐之间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不是唐末宋代以后。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8840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3700983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3664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一、农业的起源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来源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原始农业经历了从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采集经济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向种植经济的发展。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产生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大约一万年前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农耕经济在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黄河流域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和长江流域出现。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地域差别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我国是世界上最早培植粟和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水稻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的国家之一。北方以旱地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粟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南方以水田稻作生产为代表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并在各自的扩展、传播中相互交融。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结构特点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种植业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为主、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家畜饲养业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为辅是中国古代农业经济的重要特点。猪、马、牛、羊、鸡、狗即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相提并论。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09117" y="2092161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18113" y="2873172"/>
            <a:ext cx="110777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16891" y="3700975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96892" y="4108385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67571" y="5321261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830378" y="5321261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rd"/>
      </p:transition>
    </mc:Choice>
    <mc:Fallback xmlns="">
      <p:transition spd="slow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3700983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34406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自主思考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右图反映的是中国民间的剪纸艺术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名为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五谷丰登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六畜兴旺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五谷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六畜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一起出现说明中国古代农业的特点是什么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R01.eps" descr="id:2147491331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2699792" y="2255086"/>
            <a:ext cx="2880320" cy="3912253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508000" y="6190815"/>
            <a:ext cx="532068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以种植业为主、家畜饲养业为辅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294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 dir="ru"/>
      </p:transition>
    </mc:Choice>
    <mc:Fallback xmlns=""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3700983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4880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二、从耒耜到曲辕犁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耕作工具的不断改进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工具材质的变迁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原始农业时期的农具主要是石斧、木耒、骨耜等。进入文明时代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耒、耜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仍是重要工具。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春秋战国时期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铁农具逐渐代替了石制、骨制农具。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耕犁的发展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春秋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牛耕开始出现。唐代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长江下游地区出现了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曲辕犁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标志着中国传统步犁的基本定型。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自主思考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据记载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孔子的弟子司马耕字子牛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冉耕字伯牛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这反映了什么历史现象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牛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耕开始出现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耕牛与人们的生活关系密切。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42939" y="3027396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69740" y="3794945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77233" y="4232348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058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/>
      </p:transition>
    </mc:Choice>
    <mc:Fallback xmlns=""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3700983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灌溉工具的发明与改进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古代的灌溉工具主要有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翻车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、筒车等。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教材图解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观察教材第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汉代耕作石画像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曲辕犁详图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两幅图片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从中能得到哪些信息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汉代耕作石画像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反映了汉代采用二牛抬杠式犁耕法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直辕使用起来比较费力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曲辕犁详图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反映了唐代耕犁发展为曲辕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更加轻便灵活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曲辕犁的出现标志着中国传统步犁的基本定型。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74354" y="2564904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385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983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三、水利设施的逐渐完善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著名水利工程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大禹治水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的传说反映了上古先民兴修水利的艰难历程。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春秋战国、秦汉时期兴修了著名的芍陂、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都江堰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、郑国渠、漕渠、白渠等水利工程。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从汉代起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政府经常组织大规模的治河工程。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西域地区兴建的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坎儿井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是非常具有地方特色的灌溉工程。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水利经验的积累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中国古代农学著作中包含了大量的关于水利建设的内容。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87624" y="2564904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8575" y="2940511"/>
            <a:ext cx="80510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68836" y="4144594"/>
            <a:ext cx="80510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267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 dir="ru"/>
      </p:transition>
    </mc:Choice>
    <mc:Fallback xmlns="">
      <p:transition spd="slow">
        <p:cover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983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四、从千耦其耘到个体农耕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商周时期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多采用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大规模简单协作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方式进行农业生产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千耦其耘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春秋以后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自耕农经济发展起来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经营方式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以家庭为单位经营农业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家庭手工业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作为补充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男耕女织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的特点。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教材解读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阅读教材第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页文本框的内容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分析白居易的诗篇反映的中国古代小农经济的特点。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男耕女织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以家庭为单位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自给自足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很少与外界交流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具有封闭性。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91680" y="2369662"/>
            <a:ext cx="19826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104950" y="3146873"/>
            <a:ext cx="13608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629334" y="3551514"/>
            <a:ext cx="110777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242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983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484784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在一般情况下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可以使农民勉强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自给自足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。自耕农生活比较稳定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生产积极性较高。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易混易错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自给自足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富足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小农经济的基本特征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自给自足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并非富足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而是指自耕农的生产目的是满足自家的基本生活需要和交纳赋税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生产的东西很少在市场上进行交换。事实上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中国古代农民的生活非常艰苦。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消极方面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很难扩大再生产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阻碍了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社会分工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和交换经济的发展。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自耕农的地位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自耕农是国家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赋税徭役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的主要承担者。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52995" y="1912346"/>
            <a:ext cx="110777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02809" y="4354713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38531" y="5167583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894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=""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339</TotalTime>
  <Words>1703</Words>
  <Application>Microsoft Office PowerPoint</Application>
  <PresentationFormat>全屏显示(4:3)</PresentationFormat>
  <Paragraphs>191</Paragraphs>
  <Slides>22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NEU-BZ-S92</vt:lpstr>
      <vt:lpstr>方正书宋_GBK</vt:lpstr>
      <vt:lpstr>方正宋黑_GBK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第1课　精耕细作农业生产模式的形成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dbc</cp:lastModifiedBy>
  <cp:revision>94</cp:revision>
  <dcterms:created xsi:type="dcterms:W3CDTF">2014-04-23T05:53:17Z</dcterms:created>
  <dcterms:modified xsi:type="dcterms:W3CDTF">2017-08-29T03:41:48Z</dcterms:modified>
</cp:coreProperties>
</file>