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72" r:id="rId2"/>
    <p:sldId id="264" r:id="rId3"/>
    <p:sldId id="265" r:id="rId4"/>
    <p:sldId id="380" r:id="rId5"/>
    <p:sldId id="381" r:id="rId6"/>
    <p:sldId id="382" r:id="rId7"/>
    <p:sldId id="383" r:id="rId8"/>
    <p:sldId id="359" r:id="rId9"/>
    <p:sldId id="366" r:id="rId10"/>
    <p:sldId id="377" r:id="rId11"/>
    <p:sldId id="384" r:id="rId12"/>
    <p:sldId id="275" r:id="rId13"/>
    <p:sldId id="385" r:id="rId14"/>
    <p:sldId id="386" r:id="rId15"/>
    <p:sldId id="387" r:id="rId16"/>
    <p:sldId id="388" r:id="rId17"/>
    <p:sldId id="379" r:id="rId18"/>
    <p:sldId id="389" r:id="rId19"/>
    <p:sldId id="390" r:id="rId20"/>
    <p:sldId id="391" r:id="rId21"/>
    <p:sldId id="392" r:id="rId22"/>
    <p:sldId id="393" r:id="rId23"/>
    <p:sldId id="394" r:id="rId24"/>
    <p:sldId id="395" r:id="rId25"/>
    <p:sldId id="396" r:id="rId26"/>
    <p:sldId id="397" r:id="rId27"/>
    <p:sldId id="398"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3" autoAdjust="0"/>
    <p:restoredTop sz="95488" autoAdjust="0"/>
  </p:normalViewPr>
  <p:slideViewPr>
    <p:cSldViewPr showGuides="1">
      <p:cViewPr varScale="1">
        <p:scale>
          <a:sx n="92" d="100"/>
          <a:sy n="92" d="100"/>
        </p:scale>
        <p:origin x="978"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2017-08-03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2" name="组合 1"/>
          <p:cNvGrpSpPr/>
          <p:nvPr userDrawn="1"/>
        </p:nvGrpSpPr>
        <p:grpSpPr>
          <a:xfrm>
            <a:off x="5415270" y="-1"/>
            <a:ext cx="1183228" cy="841477"/>
            <a:chOff x="4191706" y="-1"/>
            <a:chExt cx="1319428" cy="841477"/>
          </a:xfrm>
        </p:grpSpPr>
        <p:pic>
          <p:nvPicPr>
            <p:cNvPr id="53" name="图片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3"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6516218" y="1"/>
            <a:ext cx="1440160" cy="836712"/>
            <a:chOff x="5428356" y="1"/>
            <a:chExt cx="1274316"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274316" cy="836712"/>
            </a:xfrm>
            <a:prstGeom prst="rect">
              <a:avLst/>
            </a:prstGeom>
          </p:spPr>
        </p:pic>
        <p:sp>
          <p:nvSpPr>
            <p:cNvPr id="38" name="TextBox 37">
              <a:hlinkClick r:id="rId3" action="ppaction://hlinksldjump"/>
            </p:cNvPr>
            <p:cNvSpPr txBox="1"/>
            <p:nvPr userDrawn="1"/>
          </p:nvSpPr>
          <p:spPr>
            <a:xfrm>
              <a:off x="5500551" y="118147"/>
              <a:ext cx="1010972" cy="523220"/>
            </a:xfrm>
            <a:prstGeom prst="rect">
              <a:avLst/>
            </a:prstGeom>
            <a:noFill/>
          </p:spPr>
          <p:txBody>
            <a:bodyPr wrap="squar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课前篇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自主预习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5" name="组合 4"/>
          <p:cNvGrpSpPr/>
          <p:nvPr userDrawn="1"/>
        </p:nvGrpSpPr>
        <p:grpSpPr>
          <a:xfrm>
            <a:off x="7842074" y="-4216"/>
            <a:ext cx="1431084" cy="851494"/>
            <a:chOff x="6525292" y="-4216"/>
            <a:chExt cx="1431084" cy="851494"/>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sp>
          <p:nvSpPr>
            <p:cNvPr id="43" name="TextBox 42">
              <a:hlinkClick r:id="rId3" action="ppaction://hlinksldjump"/>
            </p:cNvPr>
            <p:cNvSpPr txBox="1"/>
            <p:nvPr userDrawn="1"/>
          </p:nvSpPr>
          <p:spPr>
            <a:xfrm>
              <a:off x="6725378" y="126906"/>
              <a:ext cx="902811" cy="523220"/>
            </a:xfrm>
            <a:prstGeom prst="rect">
              <a:avLst/>
            </a:prstGeom>
            <a:noFill/>
          </p:spPr>
          <p:txBody>
            <a:bodyPr wrap="none" rtlCol="0">
              <a:spAutoFit/>
            </a:bodyPr>
            <a:lstStyle/>
            <a:p>
              <a:pPr algn="ctr"/>
              <a:r>
                <a:rPr lang="zh-CN" altLang="en-US" sz="1400" dirty="0" smtClean="0">
                  <a:solidFill>
                    <a:schemeClr val="bg1"/>
                  </a:solidFill>
                  <a:latin typeface="黑体" panose="02010600030101010101" pitchFamily="2" charset="-122"/>
                  <a:ea typeface="黑体" panose="02010600030101010101" pitchFamily="2" charset="-122"/>
                </a:rPr>
                <a:t>课堂篇</a:t>
              </a:r>
              <a:endParaRPr lang="en-US" altLang="zh-CN" sz="1400" dirty="0" smtClean="0">
                <a:solidFill>
                  <a:schemeClr val="bg1"/>
                </a:solidFill>
                <a:latin typeface="黑体" panose="02010600030101010101" pitchFamily="2" charset="-122"/>
                <a:ea typeface="黑体" panose="02010600030101010101" pitchFamily="2" charset="-122"/>
              </a:endParaRPr>
            </a:p>
            <a:p>
              <a:pPr algn="ctr"/>
              <a:r>
                <a:rPr lang="zh-CN" altLang="en-US" sz="1400" dirty="0" smtClean="0">
                  <a:solidFill>
                    <a:schemeClr val="bg1"/>
                  </a:solidFill>
                  <a:latin typeface="黑体" panose="02010600030101010101" pitchFamily="2" charset="-122"/>
                  <a:ea typeface="黑体" panose="02010600030101010101" pitchFamily="2" charset="-122"/>
                </a:rPr>
                <a:t>合作学习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091548"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2464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第</a:t>
            </a:r>
            <a:r>
              <a:rPr lang="en-US" altLang="zh-CN" sz="1600" b="1" dirty="0" smtClean="0"/>
              <a:t>9</a:t>
            </a:r>
            <a:r>
              <a:rPr lang="zh-CN" altLang="zh-CN" sz="1600" b="1" dirty="0" smtClean="0"/>
              <a:t>课</a:t>
            </a:r>
            <a:r>
              <a:rPr lang="zh-CN" altLang="zh-CN" sz="1600" dirty="0" smtClean="0"/>
              <a:t>　</a:t>
            </a:r>
            <a:r>
              <a:rPr lang="zh-CN" altLang="zh-CN" sz="1600" b="1" dirty="0" smtClean="0"/>
              <a:t>改变世界的工业革命</a:t>
            </a:r>
            <a:endParaRPr lang="zh-CN" altLang="zh-CN" sz="1600" b="0" kern="1200" dirty="0" smtClean="0">
              <a:solidFill>
                <a:schemeClr val="tx1"/>
              </a:solidFill>
              <a:effectLst/>
              <a:latin typeface="黑体" panose="02010600030101010101" pitchFamily="2" charset="-122"/>
              <a:ea typeface="黑体" panose="02010600030101010101" pitchFamily="2" charset="-122"/>
              <a:cs typeface="+mj-cs"/>
            </a:endParaRPr>
          </a:p>
        </p:txBody>
      </p:sp>
      <p:grpSp>
        <p:nvGrpSpPr>
          <p:cNvPr id="10" name="组合 9"/>
          <p:cNvGrpSpPr/>
          <p:nvPr userDrawn="1"/>
        </p:nvGrpSpPr>
        <p:grpSpPr>
          <a:xfrm>
            <a:off x="5674081" y="139154"/>
            <a:ext cx="543739" cy="481534"/>
            <a:chOff x="4532317" y="111757"/>
            <a:chExt cx="543739" cy="481534"/>
          </a:xfrm>
        </p:grpSpPr>
        <p:pic>
          <p:nvPicPr>
            <p:cNvPr id="11" name="图片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2" name="TextBox 16">
              <a:hlinkClick r:id="rId11"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
        <p:nvSpPr>
          <p:cNvPr id="15" name="TextBox 35">
            <a:hlinkClick r:id="rId12" action="ppaction://hlinksldjump"/>
          </p:cNvPr>
          <p:cNvSpPr txBox="1"/>
          <p:nvPr userDrawn="1"/>
        </p:nvSpPr>
        <p:spPr>
          <a:xfrm>
            <a:off x="6642503" y="116632"/>
            <a:ext cx="1112069" cy="523220"/>
          </a:xfrm>
          <a:prstGeom prst="rect">
            <a:avLst/>
          </a:prstGeom>
          <a:noFill/>
        </p:spPr>
        <p:txBody>
          <a:bodyPr wrap="squar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课前篇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自主预习</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4" name="TextBox 41">
            <a:hlinkClick r:id="rId13" action="ppaction://hlinksldjump"/>
          </p:cNvPr>
          <p:cNvSpPr txBox="1"/>
          <p:nvPr userDrawn="1"/>
        </p:nvSpPr>
        <p:spPr>
          <a:xfrm>
            <a:off x="8050226" y="115863"/>
            <a:ext cx="902811" cy="523220"/>
          </a:xfrm>
          <a:prstGeom prst="rect">
            <a:avLst/>
          </a:prstGeom>
          <a:noFill/>
        </p:spPr>
        <p:txBody>
          <a:bodyPr wrap="none" rtlCol="0">
            <a:spAutoFit/>
          </a:bodyPr>
          <a:lstStyle/>
          <a:p>
            <a:pPr algn="ctr"/>
            <a:r>
              <a:rPr lang="zh-CN" altLang="en-US" sz="1400" dirty="0" smtClean="0">
                <a:solidFill>
                  <a:srgbClr val="333333"/>
                </a:solidFill>
                <a:latin typeface="黑体" panose="02010600030101010101" pitchFamily="2" charset="-122"/>
                <a:ea typeface="黑体" panose="02010600030101010101" pitchFamily="2" charset="-122"/>
              </a:rPr>
              <a:t>课堂篇</a:t>
            </a:r>
            <a:endParaRPr lang="en-US" altLang="zh-CN" sz="1400" dirty="0" smtClean="0">
              <a:solidFill>
                <a:srgbClr val="333333"/>
              </a:solidFill>
              <a:latin typeface="黑体" panose="02010600030101010101" pitchFamily="2" charset="-122"/>
              <a:ea typeface="黑体" panose="02010600030101010101" pitchFamily="2" charset="-122"/>
            </a:endParaRPr>
          </a:p>
          <a:p>
            <a:pPr algn="ctr"/>
            <a:r>
              <a:rPr lang="zh-CN" altLang="en-US" sz="1400" dirty="0" smtClean="0">
                <a:solidFill>
                  <a:srgbClr val="333333"/>
                </a:solidFill>
                <a:latin typeface="黑体" panose="02010600030101010101" pitchFamily="2" charset="-122"/>
                <a:ea typeface="黑体" panose="02010600030101010101" pitchFamily="2" charset="-122"/>
              </a:rPr>
              <a:t>合作学习</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7.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a:t>
            </a:r>
            <a:r>
              <a:rPr lang="en-US" altLang="zh-CN" b="1" dirty="0"/>
              <a:t>9</a:t>
            </a:r>
            <a:r>
              <a:rPr lang="zh-CN" altLang="zh-CN" b="1" dirty="0"/>
              <a:t>课</a:t>
            </a:r>
            <a:r>
              <a:rPr lang="zh-CN" altLang="zh-CN" dirty="0"/>
              <a:t>　</a:t>
            </a:r>
            <a:r>
              <a:rPr lang="zh-CN" altLang="zh-CN" b="1" dirty="0"/>
              <a:t>改变世界的工业革命</a:t>
            </a:r>
            <a:endParaRPr lang="zh-CN" altLang="zh-CN" dirty="0"/>
          </a:p>
        </p:txBody>
      </p:sp>
    </p:spTree>
    <p:extLst>
      <p:ext uri="{BB962C8B-B14F-4D97-AF65-F5344CB8AC3E}">
        <p14:creationId xmlns:p14="http://schemas.microsoft.com/office/powerpoint/2010/main" val="852171397"/>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13753"/>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四、世界市场的最终形成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a:t>
            </a:r>
            <a:r>
              <a:rPr lang="zh-CN" altLang="zh-CN" sz="2200" dirty="0">
                <a:solidFill>
                  <a:srgbClr val="000000"/>
                </a:solidFill>
                <a:latin typeface="Times New Roman" panose="02020603050405020304" pitchFamily="18" charset="0"/>
                <a:cs typeface="Times New Roman" panose="02020603050405020304" pitchFamily="18" charset="0"/>
              </a:rPr>
              <a:t>世纪最后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国际贸易</a:t>
            </a:r>
            <a:r>
              <a:rPr lang="zh-CN" altLang="zh-CN" sz="2200" dirty="0">
                <a:solidFill>
                  <a:srgbClr val="000000"/>
                </a:solidFill>
                <a:latin typeface="Times New Roman" panose="02020603050405020304" pitchFamily="18" charset="0"/>
                <a:cs typeface="Times New Roman" panose="02020603050405020304" pitchFamily="18" charset="0"/>
              </a:rPr>
              <a:t>额增长了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资本输出</a:t>
            </a:r>
            <a:r>
              <a:rPr lang="zh-CN" altLang="zh-CN" sz="2200" dirty="0">
                <a:solidFill>
                  <a:srgbClr val="000000"/>
                </a:solidFill>
                <a:latin typeface="Times New Roman" panose="02020603050405020304" pitchFamily="18" charset="0"/>
                <a:cs typeface="Times New Roman" panose="02020603050405020304" pitchFamily="18" charset="0"/>
              </a:rPr>
              <a:t>即对外投资规模不断扩大。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欧美工业国可以从全世界范围内获取原材料和初级产品</a:t>
            </a:r>
            <a:r>
              <a:rPr lang="zh-CN" altLang="zh-CN" sz="2200" dirty="0" smtClean="0">
                <a:solidFill>
                  <a:srgbClr val="000000"/>
                </a:solidFill>
                <a:latin typeface="Times New Roman" panose="02020603050405020304" pitchFamily="18" charset="0"/>
                <a:cs typeface="Times New Roman" panose="02020603050405020304" pitchFamily="18" charset="0"/>
              </a:rPr>
              <a:t>并</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倾销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工业品</a:t>
            </a:r>
            <a:r>
              <a:rPr lang="zh-CN" altLang="zh-CN" sz="2200" dirty="0">
                <a:solidFill>
                  <a:srgbClr val="000000"/>
                </a:solidFill>
                <a:latin typeface="Times New Roman" panose="02020603050405020304" pitchFamily="18" charset="0"/>
                <a:cs typeface="Times New Roman" panose="02020603050405020304" pitchFamily="18" charset="0"/>
              </a:rPr>
              <a:t>或进行投资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它们中的一国发生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经济危机</a:t>
            </a:r>
            <a:r>
              <a:rPr lang="zh-CN" altLang="zh-CN" sz="2200" dirty="0">
                <a:solidFill>
                  <a:srgbClr val="000000"/>
                </a:solidFill>
                <a:latin typeface="Times New Roman" panose="02020603050405020304" pitchFamily="18" charset="0"/>
                <a:cs typeface="Times New Roman" panose="02020603050405020304" pitchFamily="18" charset="0"/>
              </a:rPr>
              <a:t>会波及他国甚至影响全世界。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世界市场的特点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欧美工业国</a:t>
            </a:r>
            <a:r>
              <a:rPr lang="zh-CN" altLang="zh-CN" sz="2200" dirty="0">
                <a:solidFill>
                  <a:srgbClr val="000000"/>
                </a:solidFill>
                <a:latin typeface="Times New Roman" panose="02020603050405020304" pitchFamily="18" charset="0"/>
                <a:cs typeface="Times New Roman" panose="02020603050405020304" pitchFamily="18" charset="0"/>
              </a:rPr>
              <a:t>为主导。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形成途径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欧美工业国经常动用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武力逼迫</a:t>
            </a:r>
            <a:r>
              <a:rPr lang="zh-CN" altLang="zh-CN" sz="2200" dirty="0">
                <a:solidFill>
                  <a:srgbClr val="000000"/>
                </a:solidFill>
                <a:latin typeface="Times New Roman" panose="02020603050405020304" pitchFamily="18" charset="0"/>
                <a:cs typeface="Times New Roman" panose="02020603050405020304" pitchFamily="18" charset="0"/>
              </a:rPr>
              <a:t>一些落后国家满足它们通商、投资的要求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甚至直接实行殖民统治。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34292" y="27809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98015" y="31818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8521" y="398434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713737" y="398434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62625" y="519962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3368646" y="5965716"/>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0242244"/>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斯塔夫里阿诺斯说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广大亚非拉国家经济的不发达状况和资本主义国家的发达状况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并非两个孤立而无联系的对象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相互联系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的。这种联系是怎样体现的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通过国际贸易、资本输出和武力逼迫等方式把两者联系起来。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261247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工业革命的影响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材料导入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新生的工业能够这样成长起来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只是因为它用机器代替了手工工具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用工厂代替了作坊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从而把中等阶级中的劳动分子变成工人无产者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把从前的大商人变成了厂主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它排挤了小资产阶级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并把居民间的一切差别化为工人和资本家之间的对立。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恩格斯《英国工人阶级状况》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探究说明工业革命的核心内容。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简述工业革命给英国社会带来的影响。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blinds/>
      </p:transition>
    </mc:Choice>
    <mc:Fallback xmlns="">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用机器生产代替手工劳动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用工厂代替作坊。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机器大生产取代手工劳动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工业结构发生了变化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城市化进程加快。社会方面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工业资产阶级和工业无产阶级成为社会的两大阶级。政治方面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工业资产阶级获得更多的政治权利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英国的代议制度进一步发展。国际地位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英国的世界霸主地位逐步确立。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8067545"/>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从新史观的角度认识两次工业革命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从整体史观的角度看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两次工业革命中新型交通和通讯工具的发明为世界联系的加强提供了物质条件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推动了整体世界的形成和发展。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从文明史观的角度看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工业革命是人类由农业文明向工业文明转变的转折点。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从近代化史观的角度看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工业革命推动了全球近代化进程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带来了政治上的法制化、民主化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经济上的工业化和城市化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思想文化上的科学化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社会生活上的文明化。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从生态史观的角度看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工业革命造成了自然环境的恶化和资源的过度消耗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影响了人类的可持续发展。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6015887"/>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世纪人口死亡率明显下降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1816</a:t>
            </a:r>
            <a:r>
              <a:rPr lang="zh-CN" altLang="zh-CN" sz="2200" dirty="0">
                <a:solidFill>
                  <a:srgbClr val="000000"/>
                </a:solidFill>
                <a:latin typeface="Times New Roman" panose="02020603050405020304" pitchFamily="18" charset="0"/>
                <a:cs typeface="Times New Roman" panose="02020603050405020304" pitchFamily="18" charset="0"/>
              </a:rPr>
              <a:t>年以后死亡率上升。</a:t>
            </a:r>
            <a:r>
              <a:rPr lang="en-US" altLang="zh-CN" sz="2200" dirty="0">
                <a:solidFill>
                  <a:srgbClr val="000000"/>
                </a:solidFill>
                <a:latin typeface="Times New Roman" panose="02020603050405020304" pitchFamily="18" charset="0"/>
                <a:cs typeface="Times New Roman" panose="02020603050405020304" pitchFamily="18" charset="0"/>
              </a:rPr>
              <a:t>1831—1841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工厂集中的伯明翰每千人死亡率由</a:t>
            </a:r>
            <a:r>
              <a:rPr lang="en-US" altLang="zh-CN" sz="2200" dirty="0">
                <a:solidFill>
                  <a:srgbClr val="000000"/>
                </a:solidFill>
                <a:latin typeface="Times New Roman" panose="02020603050405020304" pitchFamily="18" charset="0"/>
                <a:cs typeface="Times New Roman" panose="02020603050405020304" pitchFamily="18" charset="0"/>
              </a:rPr>
              <a:t>14.6</a:t>
            </a:r>
            <a:r>
              <a:rPr lang="zh-CN" altLang="zh-CN" sz="2200" dirty="0">
                <a:solidFill>
                  <a:srgbClr val="000000"/>
                </a:solidFill>
                <a:latin typeface="Times New Roman" panose="02020603050405020304" pitchFamily="18" charset="0"/>
                <a:cs typeface="Times New Roman" panose="02020603050405020304" pitchFamily="18" charset="0"/>
              </a:rPr>
              <a:t>上升到</a:t>
            </a:r>
            <a:r>
              <a:rPr lang="en-US" altLang="zh-CN" sz="2200" dirty="0">
                <a:solidFill>
                  <a:srgbClr val="000000"/>
                </a:solidFill>
                <a:latin typeface="Times New Roman" panose="02020603050405020304" pitchFamily="18" charset="0"/>
                <a:cs typeface="Times New Roman" panose="02020603050405020304" pitchFamily="18" charset="0"/>
              </a:rPr>
              <a:t>27.2,</a:t>
            </a:r>
            <a:r>
              <a:rPr lang="zh-CN" altLang="zh-CN" sz="2200" dirty="0">
                <a:solidFill>
                  <a:srgbClr val="000000"/>
                </a:solidFill>
                <a:latin typeface="Times New Roman" panose="02020603050405020304" pitchFamily="18" charset="0"/>
                <a:cs typeface="Times New Roman" panose="02020603050405020304" pitchFamily="18" charset="0"/>
              </a:rPr>
              <a:t>利物浦由</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上升到</a:t>
            </a:r>
            <a:r>
              <a:rPr lang="en-US" altLang="zh-CN" sz="2200" dirty="0">
                <a:solidFill>
                  <a:srgbClr val="000000"/>
                </a:solidFill>
                <a:latin typeface="Times New Roman" panose="02020603050405020304" pitchFamily="18" charset="0"/>
                <a:cs typeface="Times New Roman" panose="02020603050405020304" pitchFamily="18" charset="0"/>
              </a:rPr>
              <a:t>34.8</a:t>
            </a:r>
            <a:r>
              <a:rPr lang="zh-CN" altLang="zh-CN" sz="2200" dirty="0">
                <a:solidFill>
                  <a:srgbClr val="000000"/>
                </a:solidFill>
                <a:latin typeface="Times New Roman" panose="02020603050405020304" pitchFamily="18" charset="0"/>
                <a:cs typeface="Times New Roman" panose="02020603050405020304" pitchFamily="18" charset="0"/>
              </a:rPr>
              <a:t>。导致上述情况发生的重要原因是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城市环境极其恶化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化学工业污染严重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人口膨胀食物短缺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医疗技术水平下降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654491"/>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当堂检测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本题考查工业革命的影响。从题干中的时间信息</a:t>
            </a:r>
            <a:r>
              <a:rPr lang="en-US" altLang="zh-CN" sz="2200" dirty="0">
                <a:solidFill>
                  <a:srgbClr val="000000"/>
                </a:solidFill>
                <a:latin typeface="Times New Roman" panose="02020603050405020304" pitchFamily="18" charset="0"/>
                <a:cs typeface="Times New Roman" panose="02020603050405020304" pitchFamily="18" charset="0"/>
              </a:rPr>
              <a:t>“1816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”“1831—1841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可知此时英国正处于第一次工业革命中。根据所学知识可知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第一次工业革命中煤炭的大量使用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导致工厂集中的城市环境污染严重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进而导致人口死亡率上升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项正确。化学工业得到大发展是在第二次工业革命时期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项错误。第一次工业革命时期农业生产力也得到发展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项错误。第一次工业革命导致了社会生产力的大发展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医疗技术水平也应上升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4946982"/>
      </p:ext>
    </p:extLst>
  </p:cSld>
  <p:clrMapOvr>
    <a:masterClrMapping/>
  </p:clrMapOvr>
  <mc:AlternateContent xmlns:mc="http://schemas.openxmlformats.org/markup-compatibility/2006" xmlns:p14="http://schemas.microsoft.com/office/powerpoint/2010/main">
    <mc:Choice Requires="p14">
      <p:transition spd="slow" p14:dur="13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625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奇波拉在《欧洲经济史》中认为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工业革命之所以首先发生在英国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主要是由于该国在</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政治结构已经发展到适合于工业化的程度。作者在此要表明的是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资产阶级统治的确立是工业革命的前提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海外市场扩大成为工业革命的必要条件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血腥的殖民掠夺为工业革命准备了资本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工场手工业发展为工业革命提供了技术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材料强调英国工业革命之所以发生是因为该国在</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政治结构发生了变化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也就是确立了资产阶级君主立宪政体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海外市场、殖民掠夺和工场手工业发展在材料中都未提及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301091"/>
      </p:ext>
    </p:extLst>
  </p:cSld>
  <p:clrMapOvr>
    <a:masterClrMapping/>
  </p:clrMapOvr>
  <mc:AlternateContent xmlns:mc="http://schemas.openxmlformats.org/markup-compatibility/2006" xmlns:p14="http://schemas.microsoft.com/office/powerpoint/2010/main">
    <mc:Choice Requires="p14">
      <p:transition spd="slow" p14:dur="13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375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.1828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一名德国旅行者把英国描述为一块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每年都有近乎神奇的新创造进入生活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的国度。当时英国的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颁布《航海条例》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提出经典力学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创立责任内阁制</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开展工业革命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由时间</a:t>
            </a:r>
            <a:r>
              <a:rPr lang="en-US" altLang="zh-CN" sz="2200" dirty="0">
                <a:solidFill>
                  <a:srgbClr val="000000"/>
                </a:solidFill>
                <a:latin typeface="Times New Roman" panose="02020603050405020304" pitchFamily="18" charset="0"/>
                <a:cs typeface="Times New Roman" panose="02020603050405020304" pitchFamily="18" charset="0"/>
              </a:rPr>
              <a:t>1828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每年都有近乎神奇的新创造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可知是英国发生工业革命。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工场主们高兴地说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场址的选择终于不受河流条件的限制了。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他们这样说是因为发明了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飞梭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珍妮纺纱机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改良蒸汽机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火车机车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瓦特改良的蒸汽机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提供了强大的动力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使工业生产摆脱了自然条件的制约。故选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9997021"/>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wipe(down)">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wipe(down)">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06084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史学家在查阅</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世纪中期的一些文献时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发现热气、臭气、烟气、毒气等字眼都是描写城市环境最为常见的词汇。该城市最有可能是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伦敦</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莫斯科</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东京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4286215"/>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63209385"/>
              </p:ext>
            </p:extLst>
          </p:nvPr>
        </p:nvGraphicFramePr>
        <p:xfrm>
          <a:off x="508000" y="1412776"/>
          <a:ext cx="8128000" cy="4128661"/>
        </p:xfrm>
        <a:graphic>
          <a:graphicData uri="http://schemas.openxmlformats.org/presentationml/2006/ole">
            <mc:AlternateContent xmlns:mc="http://schemas.openxmlformats.org/markup-compatibility/2006">
              <mc:Choice xmlns:v="urn:schemas-microsoft-com:vml" Requires="v">
                <p:oleObj spid="_x0000_s1028" name="文档" r:id="rId4" imgW="3990909" imgH="2027977" progId="Word.Document.12">
                  <p:embed/>
                </p:oleObj>
              </mc:Choice>
              <mc:Fallback>
                <p:oleObj name="文档" r:id="rId4" imgW="3990909" imgH="2027977" progId="Word.Document.12">
                  <p:embed/>
                  <p:pic>
                    <p:nvPicPr>
                      <p:cNvPr id="0" name=""/>
                      <p:cNvPicPr/>
                      <p:nvPr/>
                    </p:nvPicPr>
                    <p:blipFill>
                      <a:blip r:embed="rId5"/>
                      <a:stretch>
                        <a:fillRect/>
                      </a:stretch>
                    </p:blipFill>
                    <p:spPr>
                      <a:xfrm>
                        <a:off x="508000" y="1412776"/>
                        <a:ext cx="8128000" cy="4128661"/>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958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有学者说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真正意义上的世界近代化应该从</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世纪中期以后开始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其主要依据是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人类由分散孤立走向整体世界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资产阶级启蒙思想开始形成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世界市场初步形成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英国发生工业革命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大机器生产出现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世纪新航路开辟之后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人类开始由分散孤立走向整体世界</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世纪资产阶级启蒙思想开始在英国形成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世界市场初步形成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世纪中期开始的第一次工业革命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极大地增强了资产阶级的实力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随着他们在全球的进一步扩张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使世界联系更加紧密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真正意义上的世界近代化开始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0121071"/>
      </p:ext>
    </p:extLst>
  </p:cSld>
  <p:clrMapOvr>
    <a:masterClrMapping/>
  </p:clrMapOvr>
  <mc:AlternateContent xmlns:mc="http://schemas.openxmlformats.org/markup-compatibility/2006" xmlns:p14="http://schemas.microsoft.com/office/powerpoint/2010/main">
    <mc:Choice Requires="p14">
      <p:transition spd="slow" p14:dur="13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91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当代经济史学家卡洛</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奇波拉评论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正是德国人在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世纪下半叶对科学的偏爱使德国工业化比英国和美国工业进展更快。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这可以说明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科技日益成为经济发展的先导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民主政治是经济发展的保障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德国实现统一的前提和条件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英国已经丧失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正是德国人在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世纪下半叶对科学的偏爱使德国工业化比英国和美国工业进展更快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体现了科技对经济发展的重要作用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材料没有涉及民主政治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世纪下半叶德国已经完成统一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英国已经丧失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地位材料没有体现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0335597"/>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《西方文明史》中写道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经过长时期的分离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科学革命和工业革命终于携手并进了。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下列选项最先验证这一趋势的是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瓦特改良的蒸汽机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珍妮纺纱机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发电机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电子计算机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材料体现的是科学与技术结合的开始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该现象出现在第二次工业革命时期</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项发电机是这一时期的发明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瓦特改良的蒸汽机和珍妮纺纱机是工业革命时期的发明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电子计算机是第三次科技革命的发明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1860948"/>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电从一诞生开始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就在现代社会扮演了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的双重角色。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有助于成功扮演这两个角色的重要发明分别是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发电机　电影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电动机　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电灯　电报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电车　无线电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是指电力既能传输能量也能传递信息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电影不能传递信息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电动机可以传输能量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电话可以传递信息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电灯不能传输能量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电车不能传输能量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4015453"/>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从英国开始的工业革命极大地改变了人类社会的面貌。阅读材料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由于英国煤的蕴藏量非常丰富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建立工厂十分方便。那些高耸入云的烟囱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喷出缕缕烟雾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庞大的厂房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发出隆隆的轰鸣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打破了原来中世纪田园生活的恬静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历史已跨进了一个新的时代。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从文明史观的角度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跨进了一个新时代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跨进新时代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所具备的条件。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跨进了新时代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向世界展示了它的荣耀与自豪。</a:t>
            </a:r>
            <a:r>
              <a:rPr lang="en-US" altLang="zh-CN" sz="2200" dirty="0">
                <a:solidFill>
                  <a:srgbClr val="000000"/>
                </a:solidFill>
                <a:latin typeface="Times New Roman" panose="02020603050405020304" pitchFamily="18" charset="0"/>
                <a:cs typeface="Times New Roman" panose="02020603050405020304" pitchFamily="18" charset="0"/>
              </a:rPr>
              <a:t>1851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第一届万国博览会在英国伦敦的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水晶宫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举行。下列展品中你认为可能出现在本届博览会上的有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可多选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填写序号即可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链式精纺机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大功率蒸汽机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内燃机车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化学塑料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高速汽轮船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6902970"/>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66308"/>
            <a:ext cx="8128000" cy="872355"/>
          </a:xfrm>
          <a:prstGeom prst="rect">
            <a:avLst/>
          </a:prstGeom>
        </p:spPr>
        <p:txBody>
          <a:bodyPr>
            <a:spAutoFit/>
          </a:bodyPr>
          <a:lstStyle/>
          <a:p>
            <a:pPr>
              <a:lnSpc>
                <a:spcPct val="120000"/>
              </a:lnSpc>
            </a:pPr>
            <a:r>
              <a:rPr lang="en-US" altLang="zh-CN" sz="2200" dirty="0">
                <a:solidFill>
                  <a:srgbClr val="000000"/>
                </a:solidFill>
                <a:latin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工业革命是一把双刃剑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它给人类社会带来的影响也不例外。下列表格左侧是史实陈述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请你依据史实写出你认为合理的推论。</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307586783"/>
              </p:ext>
            </p:extLst>
          </p:nvPr>
        </p:nvGraphicFramePr>
        <p:xfrm>
          <a:off x="508000" y="2026646"/>
          <a:ext cx="8128000" cy="2380022"/>
        </p:xfrm>
        <a:graphic>
          <a:graphicData uri="http://schemas.openxmlformats.org/presentationml/2006/ole">
            <mc:AlternateContent xmlns:mc="http://schemas.openxmlformats.org/markup-compatibility/2006">
              <mc:Choice xmlns:v="urn:schemas-microsoft-com:vml" Requires="v">
                <p:oleObj spid="_x0000_s2052" name="文档" r:id="rId6" imgW="4023230" imgH="1177686" progId="Word.Document.12">
                  <p:embed/>
                </p:oleObj>
              </mc:Choice>
              <mc:Fallback>
                <p:oleObj name="文档" r:id="rId6" imgW="4023230" imgH="1177686" progId="Word.Document.12">
                  <p:embed/>
                  <p:pic>
                    <p:nvPicPr>
                      <p:cNvPr id="0" name=""/>
                      <p:cNvPicPr/>
                      <p:nvPr/>
                    </p:nvPicPr>
                    <p:blipFill>
                      <a:blip r:embed="rId7"/>
                      <a:stretch>
                        <a:fillRect/>
                      </a:stretch>
                    </p:blipFill>
                    <p:spPr>
                      <a:xfrm>
                        <a:off x="508000" y="2026646"/>
                        <a:ext cx="8128000" cy="2380022"/>
                      </a:xfrm>
                      <a:prstGeom prst="rect">
                        <a:avLst/>
                      </a:prstGeom>
                    </p:spPr>
                  </p:pic>
                </p:oleObj>
              </mc:Fallback>
            </mc:AlternateContent>
          </a:graphicData>
        </a:graphic>
      </p:graphicFrame>
      <p:sp>
        <p:nvSpPr>
          <p:cNvPr id="5" name="矩形 4"/>
          <p:cNvSpPr>
            <a:spLocks noChangeAspect="1"/>
          </p:cNvSpPr>
          <p:nvPr/>
        </p:nvSpPr>
        <p:spPr>
          <a:xfrm>
            <a:off x="508000" y="3933785"/>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工业文明时代。条件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资本主义制度的建立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殖民霸权地位的确立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工业革命推动生产力的发展。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①②⑤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工业革命推动农村人口向城市转移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推动了城市化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蒸汽机的使用导致煤的大量开采和使用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加剧了环境污染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1036488"/>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9587"/>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1765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年机械师詹姆斯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瓦特改进了纽可门的蒸汽机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使之效率大为提高。</a:t>
            </a:r>
            <a:r>
              <a:rPr lang="en-US" altLang="zh-CN" sz="2200" dirty="0">
                <a:solidFill>
                  <a:srgbClr val="000000"/>
                </a:solidFill>
                <a:latin typeface="Times New Roman" panose="02020603050405020304" pitchFamily="18" charset="0"/>
                <a:cs typeface="Times New Roman" panose="02020603050405020304" pitchFamily="18" charset="0"/>
              </a:rPr>
              <a:t>1769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年他获得第一个专利。随后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瓦特又不断改进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试制成功新一代的蒸汽机。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衣冠楚楚的绅士和淑女与衣衫褴褛的下层民众同挤一列火车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还得到处给人让路。保守人士惊呼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铁路会带来某种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平民化的危险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。民主人士拍手称赞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我看到这列火车真高兴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我想封建制度是永远一去不返了。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年法国思想家托克维尔对英国工业城市曼彻斯特评论道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从这污秽的阴沟里泛出了人类最伟大的工业溪流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肥沃了整个世界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从这肮脏的下水道中流出了纯正的金子。人性在这里获得了最为充分的发展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也达到了最为野蛮的状态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文明在这儿创造了奇迹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而文明人在这儿却几乎变成了野蛮人。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020159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a:t>
            </a:r>
            <a:r>
              <a:rPr lang="zh-CN" altLang="en-US" sz="1400" dirty="0" smtClean="0">
                <a:solidFill>
                  <a:schemeClr val="tx1"/>
                </a:solidFill>
                <a:latin typeface="微软雅黑" panose="020B0503020204020204" pitchFamily="34" charset="-122"/>
                <a:ea typeface="微软雅黑" panose="020B0503020204020204" pitchFamily="34" charset="-122"/>
              </a:rPr>
              <a:t>点</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当堂检测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蒸汽机出现之前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人类使用的动力主要有哪些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蒸汽机的出现带来什么影响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铁路运输的产生与发展产生了哪些重要影响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根据材料三并结合工业革命的有关知识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谈谈你对这段话的理解。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主要是自然力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如畜力、风力、水力等。影响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使工厂摆脱水力等自然条件的限制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工业生产速度加快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工厂开始集中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工业城市兴起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带来交通运输业的革命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把人类带进蒸汽时代。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加剧了整个社会流动的速度和规模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对当时的社会关系造成了冲击。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托克维尔从积极性和消极性两个方面评论工业革命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一方面工业革命的成果推动了英国和世界的进步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另一方面资产阶级对工人的压迫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资本主义国家对其他国家的侵略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使其进步性蒙上了阴影。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036255"/>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wipe(down)">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一、蒸汽时代的到来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英国社会稳定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人口、资本自由流动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工场手工业</a:t>
            </a:r>
            <a:r>
              <a:rPr lang="zh-CN" altLang="zh-CN" sz="2200" dirty="0">
                <a:solidFill>
                  <a:srgbClr val="000000"/>
                </a:solidFill>
                <a:latin typeface="Times New Roman" panose="02020603050405020304" pitchFamily="18" charset="0"/>
                <a:cs typeface="Times New Roman" panose="02020603050405020304" pitchFamily="18" charset="0"/>
              </a:rPr>
              <a:t>兴旺。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海内外市场</a:t>
            </a:r>
            <a:r>
              <a:rPr lang="zh-CN" altLang="zh-CN" sz="2200" dirty="0">
                <a:solidFill>
                  <a:srgbClr val="000000"/>
                </a:solidFill>
                <a:latin typeface="Times New Roman" panose="02020603050405020304" pitchFamily="18" charset="0"/>
                <a:cs typeface="Times New Roman" panose="02020603050405020304" pitchFamily="18" charset="0"/>
              </a:rPr>
              <a:t>的不断扩张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各行业掀起技术革新热潮。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539277" y="358061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766472" y="398515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棉纺织业首先出现了技术革新的连锁反应。飞梭的发明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提高了织布速度。</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织工哈格里夫斯和理发匠阿克莱特先后发明了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手摇纺纱机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珍妮机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水力纺纱机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接着又出现了水力织布机等纺织机械。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冶金、采矿等行业也出现一系列重大技术发明。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瓦特改进的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万能蒸汽机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使人类进入到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蒸汽时代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蒸汽机的使用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带来了交通运输业的革命。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史蒂芬孙制成了火车机车</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欧美掀起兴修铁路的热潮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铁路时代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以蒸汽为动力的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汽轮</a:t>
            </a:r>
            <a:r>
              <a:rPr lang="zh-CN" altLang="zh-CN" sz="2200" dirty="0">
                <a:solidFill>
                  <a:srgbClr val="000000"/>
                </a:solidFill>
                <a:latin typeface="Times New Roman" panose="02020603050405020304" pitchFamily="18" charset="0"/>
                <a:cs typeface="Times New Roman" panose="02020603050405020304" pitchFamily="18" charset="0"/>
              </a:rPr>
              <a:t>的问世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加强了洲际之间的联系。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733244" y="2530114"/>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427984" y="255986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6104950" y="3732599"/>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73377" y="497248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17158" y="53810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746183"/>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自主思考</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世纪上半期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欧洲流行着这样的说法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史蒂姆</a:t>
            </a:r>
            <a:r>
              <a:rPr lang="en-US" altLang="zh-CN" sz="2200" dirty="0">
                <a:solidFill>
                  <a:srgbClr val="000000"/>
                </a:solidFill>
                <a:latin typeface="Times New Roman" panose="02020603050405020304" pitchFamily="18" charset="0"/>
                <a:cs typeface="Times New Roman" panose="02020603050405020304" pitchFamily="18" charset="0"/>
              </a:rPr>
              <a:t>(Steam,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即蒸汽机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是英国人。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你如何理解这一说法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这一说法以拟人的方式说明了蒸汽机与英国的关系。蒸汽机是英国人发明的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是英国工业革命的象征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在英国得到广泛使用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并传播到世界其他国家。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3378739"/>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生产力飞速提高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城市化</a:t>
            </a:r>
            <a:r>
              <a:rPr lang="zh-CN" altLang="zh-CN" sz="2200" dirty="0">
                <a:solidFill>
                  <a:srgbClr val="000000"/>
                </a:solidFill>
                <a:latin typeface="Times New Roman" panose="02020603050405020304" pitchFamily="18" charset="0"/>
                <a:cs typeface="Times New Roman" panose="02020603050405020304" pitchFamily="18" charset="0"/>
              </a:rPr>
              <a:t>进程加快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欧美国家纷纷在政府主导下开展工业革命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纺织业和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铁路业</a:t>
            </a:r>
            <a:r>
              <a:rPr lang="zh-CN" altLang="zh-CN" sz="2200" dirty="0">
                <a:solidFill>
                  <a:srgbClr val="000000"/>
                </a:solidFill>
                <a:latin typeface="Times New Roman" panose="02020603050405020304" pitchFamily="18" charset="0"/>
                <a:cs typeface="Times New Roman" panose="02020603050405020304" pitchFamily="18" charset="0"/>
              </a:rPr>
              <a:t>成为两个领先的部门。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021" y="318267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85043" y="31826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418521" y="358509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1998733"/>
      </p:ext>
    </p:extLst>
  </p:cSld>
  <p:clrMapOvr>
    <a:masterClrMapping/>
  </p:clrMapOvr>
  <mc:AlternateContent xmlns:mc="http://schemas.openxmlformats.org/markup-compatibility/2006" xmlns:p14="http://schemas.microsoft.com/office/powerpoint/2010/main">
    <mc:Choice Requires="p14">
      <p:transition spd="slow" p14:dur="20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83671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25202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巧思妙记</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工业革命</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31.eps" descr="id:2147492526;FounderCES"/>
          <p:cNvPicPr/>
          <p:nvPr/>
        </p:nvPicPr>
        <p:blipFill>
          <a:blip r:embed="rId6"/>
          <a:stretch>
            <a:fillRect/>
          </a:stretch>
        </p:blipFill>
        <p:spPr>
          <a:xfrm>
            <a:off x="1115616" y="1816781"/>
            <a:ext cx="6595305" cy="4204507"/>
          </a:xfrm>
          <a:prstGeom prst="rect">
            <a:avLst/>
          </a:prstGeom>
        </p:spPr>
      </p:pic>
    </p:spTree>
    <p:extLst>
      <p:ext uri="{BB962C8B-B14F-4D97-AF65-F5344CB8AC3E}">
        <p14:creationId xmlns:p14="http://schemas.microsoft.com/office/powerpoint/2010/main" val="650593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621755"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3415"/>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二、进入电气时代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开始时间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年代到</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20</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世纪初</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突出特点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科学</a:t>
            </a:r>
            <a:r>
              <a:rPr lang="zh-CN" altLang="zh-CN" sz="2200" dirty="0">
                <a:solidFill>
                  <a:srgbClr val="000000"/>
                </a:solidFill>
                <a:latin typeface="Times New Roman" panose="02020603050405020304" pitchFamily="18" charset="0"/>
                <a:cs typeface="Times New Roman" panose="02020603050405020304" pitchFamily="18" charset="0"/>
              </a:rPr>
              <a:t>成为技术进步最重要的推动力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一些重大发明直接来自科学家的实验室。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电力的广泛应用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不仅从根本上改变了工业生产的面貌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还直接改变了人类的生活。世界开始进入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电气时代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内燃机</a:t>
            </a:r>
            <a:r>
              <a:rPr lang="zh-CN" altLang="zh-CN" sz="2200" dirty="0">
                <a:solidFill>
                  <a:srgbClr val="000000"/>
                </a:solidFill>
                <a:latin typeface="Times New Roman" panose="02020603050405020304" pitchFamily="18" charset="0"/>
                <a:cs typeface="Times New Roman" panose="02020603050405020304" pitchFamily="18" charset="0"/>
              </a:rPr>
              <a:t>的发明与应用也是这一时期的重要成就。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化学工业</a:t>
            </a:r>
            <a:r>
              <a:rPr lang="zh-CN" altLang="zh-CN" sz="2200" dirty="0">
                <a:solidFill>
                  <a:srgbClr val="000000"/>
                </a:solidFill>
                <a:latin typeface="Times New Roman" panose="02020603050405020304" pitchFamily="18" charset="0"/>
                <a:cs typeface="Times New Roman" panose="02020603050405020304" pitchFamily="18" charset="0"/>
              </a:rPr>
              <a:t>取得显著发展。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一批新的工业部门兴起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旧的工业部门由于生产技术的改造而得到飞跃发展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重工业</a:t>
            </a:r>
            <a:r>
              <a:rPr lang="zh-CN" altLang="zh-CN" sz="2200" dirty="0">
                <a:solidFill>
                  <a:srgbClr val="000000"/>
                </a:solidFill>
                <a:latin typeface="Times New Roman" panose="02020603050405020304" pitchFamily="18" charset="0"/>
                <a:cs typeface="Times New Roman" panose="02020603050405020304" pitchFamily="18" charset="0"/>
              </a:rPr>
              <a:t>成为整个工业的主导。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823026" y="197844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58028" y="279131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99290" y="439641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25833" y="479678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07367" y="5173488"/>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89608" y="640211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2527"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21755" y="83671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700983" y="83671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4489"/>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三、工业时代的经济组织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工业时代的经济组织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工厂制度</a:t>
            </a:r>
            <a:r>
              <a:rPr lang="zh-CN" altLang="zh-CN" sz="2200" dirty="0">
                <a:solidFill>
                  <a:srgbClr val="000000"/>
                </a:solidFill>
                <a:latin typeface="Times New Roman" panose="02020603050405020304" pitchFamily="18" charset="0"/>
                <a:cs typeface="Times New Roman" panose="02020603050405020304" pitchFamily="18" charset="0"/>
              </a:rPr>
              <a:t>成为最普遍的生产组织形式。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易混易错</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工场是指资本主义萌芽阶段的大型手工作坊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工厂在世界近代史中泛指资本主义机器大生产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即使用机械化劳动代替手工劳动的资本主义工业场所。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企业经营方式的变迁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在工业时代早期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中小企业</a:t>
            </a:r>
            <a:r>
              <a:rPr lang="zh-CN" altLang="zh-CN" sz="2200" dirty="0">
                <a:solidFill>
                  <a:srgbClr val="000000"/>
                </a:solidFill>
                <a:latin typeface="Times New Roman" panose="02020603050405020304" pitchFamily="18" charset="0"/>
                <a:cs typeface="Times New Roman" panose="02020603050405020304" pitchFamily="18" charset="0"/>
              </a:rPr>
              <a:t>占多数。企业主既是资本所有者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又是企业经营管理者。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第二次工业革命后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大企业</a:t>
            </a:r>
            <a:r>
              <a:rPr lang="zh-CN" altLang="zh-CN" sz="2200" dirty="0">
                <a:solidFill>
                  <a:srgbClr val="000000"/>
                </a:solidFill>
                <a:latin typeface="Times New Roman" panose="02020603050405020304" pitchFamily="18" charset="0"/>
                <a:cs typeface="Times New Roman" panose="02020603050405020304" pitchFamily="18" charset="0"/>
              </a:rPr>
              <a:t>时代到来。大企业往往由高级专业人才进行管理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开始将所有权与经营权分离。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858757" y="217007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44683" y="42106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16179" y="502092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267866"/>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337</TotalTime>
  <Words>1967</Words>
  <Application>Microsoft Office PowerPoint</Application>
  <PresentationFormat>全屏显示(4:3)</PresentationFormat>
  <Paragraphs>209</Paragraphs>
  <Slides>27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0"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第9课　改变世界的工业革命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94</cp:revision>
  <dcterms:created xsi:type="dcterms:W3CDTF">2014-04-23T05:53:17Z</dcterms:created>
  <dcterms:modified xsi:type="dcterms:W3CDTF">2017-08-03T02:55:43Z</dcterms:modified>
</cp:coreProperties>
</file>