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jpeg" ContentType="image/jpeg"/>
  <Default Extension="emf" ContentType="image/x-emf"/>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3" r:id="rId2"/>
    <p:sldId id="264" r:id="rId3"/>
    <p:sldId id="265" r:id="rId4"/>
    <p:sldId id="278" r:id="rId5"/>
    <p:sldId id="357" r:id="rId6"/>
    <p:sldId id="358" r:id="rId7"/>
    <p:sldId id="359" r:id="rId8"/>
    <p:sldId id="344" r:id="rId9"/>
    <p:sldId id="360" r:id="rId10"/>
    <p:sldId id="275" r:id="rId11"/>
    <p:sldId id="361" r:id="rId12"/>
    <p:sldId id="362" r:id="rId13"/>
    <p:sldId id="363" r:id="rId14"/>
    <p:sldId id="369" r:id="rId15"/>
    <p:sldId id="364" r:id="rId16"/>
    <p:sldId id="365" r:id="rId17"/>
    <p:sldId id="366" r:id="rId18"/>
    <p:sldId id="367" r:id="rId19"/>
    <p:sldId id="285" r:id="rId20"/>
    <p:sldId id="370" r:id="rId21"/>
    <p:sldId id="371" r:id="rId22"/>
    <p:sldId id="372" r:id="rId23"/>
    <p:sldId id="373" r:id="rId24"/>
    <p:sldId id="374" r:id="rId25"/>
    <p:sldId id="270" r:id="rId26"/>
    <p:sldId id="277" r:id="rId27"/>
    <p:sldId id="375" r:id="rId28"/>
    <p:sldId id="311" r:id="rId29"/>
    <p:sldId id="376" r:id="rId30"/>
    <p:sldId id="377" r:id="rId31"/>
    <p:sldId id="356" r:id="rId32"/>
    <p:sldId id="378"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858"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2015-11-12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5.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5.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3" cy="487312"/>
          </a:xfrm>
        </p:grpSpPr>
        <p:sp>
          <p:nvSpPr>
            <p:cNvPr id="39" name="TextBox 38"/>
            <p:cNvSpPr txBox="1"/>
            <p:nvPr userDrawn="1"/>
          </p:nvSpPr>
          <p:spPr>
            <a:xfrm>
              <a:off x="29482" y="2927145"/>
              <a:ext cx="16242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3063883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55812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第二节　自然环境和人类活动的区域差异</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3.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6.e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7.emf"/><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package" Target="../embeddings/Microsoft_Word___10.docx"/><Relationship Id="rId5" Type="http://schemas.openxmlformats.org/officeDocument/2006/relationships/oleObject" Target="../embeddings/oleObject10.bin"/><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8.emf"/><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package" Target="../embeddings/Microsoft_Word___11.docx"/><Relationship Id="rId5" Type="http://schemas.openxmlformats.org/officeDocument/2006/relationships/oleObject" Target="../embeddings/oleObject11.bin"/><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25.xml"/><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6.xml"/><Relationship Id="rId9" Type="http://schemas.openxmlformats.org/officeDocument/2006/relationships/image" Target="../media/image19.emf"/></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25.xml"/><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6.xml"/><Relationship Id="rId9" Type="http://schemas.openxmlformats.org/officeDocument/2006/relationships/image" Target="../media/image20.emf"/></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25.xml"/><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31.xml"/><Relationship Id="rId5" Type="http://schemas.openxmlformats.org/officeDocument/2006/relationships/slide" Target="slide28.xml"/><Relationship Id="rId4" Type="http://schemas.openxmlformats.org/officeDocument/2006/relationships/slide" Target="slide26.xml"/><Relationship Id="rId9" Type="http://schemas.openxmlformats.org/officeDocument/2006/relationships/image" Target="../media/image21.emf"/></Relationships>
</file>

<file path=ppt/slides/_rels/slide3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slide" Target="slide28.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8.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8.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8.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246756" y="2924944"/>
            <a:ext cx="6650489" cy="576064"/>
          </a:xfrm>
        </p:spPr>
        <p:txBody>
          <a:bodyPr/>
          <a:lstStyle/>
          <a:p>
            <a:r>
              <a:rPr lang="zh-CN" altLang="zh-CN" dirty="0"/>
              <a:t>第二节　自然环境和人类活动的区域差异</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2324"/>
            <a:ext cx="8128000" cy="5256567"/>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cs typeface="Times New Roman" panose="02020603050405020304" pitchFamily="18" charset="0"/>
              </a:rPr>
              <a:t>探究一日本和英国的区域差异</a:t>
            </a:r>
            <a:endParaRPr lang="zh-CN" altLang="zh-CN" dirty="0">
              <a:solidFill>
                <a:srgbClr val="000000"/>
              </a:solidFill>
              <a:latin typeface="NEU-BZ-S92"/>
              <a:ea typeface="方正书宋_GBK"/>
              <a:cs typeface="Times New Roman" panose="02020603050405020304" pitchFamily="18" charset="0"/>
            </a:endParaRPr>
          </a:p>
          <a:p>
            <a:pPr indent="2540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问题导引</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日本和英国分别位于亚欧大陆的东西两侧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地理位置和地形等不同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造成两个国家的自然环境存在显著差异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并影响到各自的经济发展、人口及城市分布等。</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结合材料探究</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日本、英国河流的主要开发价值有何差异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日本地表崎岖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以山地、丘陵为主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季风气候显著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所以河流短小湍急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多峡谷、瀑布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流量季节变化大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不利于航行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但水力资源丰富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英国地形以平原为主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高原、低山、平原等交错分布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为温带海洋性气候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所以河网较密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流量平稳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各河之间分水岭不高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大多有运河相通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航行便利。</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221716" y="4897296"/>
            <a:ext cx="8280920"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日本与英国的纬度相差不大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两国的气候类型及成因分别是什么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日本深受季风影响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北部为温带季风气候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南部为亚热带季风气候。英国受北大西洋暖流和西风带的影响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形成典型的温带海洋性气候。</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英国和日本主要工业区的分布具有什么特点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形成这种差异的主要原因是什么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英国煤、铁、石油等资源丰富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工业大都接近原料产地布局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具有明显的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资源型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特点。日本国内矿产资源贫乏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所需工业原料多从国外进口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日本国内市场狭小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工业产品大多依赖国际市场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日本工业主要分布在太平洋沿岸地带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这里港湾众多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海运便利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既便于进口原料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又利于出口工业产品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形成明显的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临海型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布局特征。</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1902764"/>
            <a:ext cx="8640960" cy="8781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9512" y="3544880"/>
            <a:ext cx="8640960" cy="21602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999899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2151038"/>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dirty="0">
              <a:solidFill>
                <a:srgbClr val="000000"/>
              </a:solidFill>
              <a:latin typeface="NEU-BZ-S92"/>
              <a:ea typeface="方正书宋_GBK"/>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区域差异比较</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区域差异既包括自然地理要素的差异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也包括人文地理要素的差异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在进行区域差异比较时可从下表所示方面加以分析。</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56381095"/>
              </p:ext>
            </p:extLst>
          </p:nvPr>
        </p:nvGraphicFramePr>
        <p:xfrm>
          <a:off x="508000" y="3577247"/>
          <a:ext cx="8128000" cy="3484811"/>
        </p:xfrm>
        <a:graphic>
          <a:graphicData uri="http://schemas.openxmlformats.org/presentationml/2006/ole">
            <mc:AlternateContent xmlns:mc="http://schemas.openxmlformats.org/markup-compatibility/2006">
              <mc:Choice xmlns:v="urn:schemas-microsoft-com:vml" Requires="v">
                <p:oleObj spid="_x0000_s5126" name="文档" r:id="rId6" imgW="3998963" imgH="1713809" progId="Word.Document.12">
                  <p:embed/>
                </p:oleObj>
              </mc:Choice>
              <mc:Fallback>
                <p:oleObj name="文档" r:id="rId6" imgW="3998963" imgH="1713809" progId="Word.Document.12">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00" y="3577247"/>
                        <a:ext cx="8128000" cy="34848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3484283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44630298"/>
              </p:ext>
            </p:extLst>
          </p:nvPr>
        </p:nvGraphicFramePr>
        <p:xfrm>
          <a:off x="508000" y="2191713"/>
          <a:ext cx="8128000" cy="3181503"/>
        </p:xfrm>
        <a:graphic>
          <a:graphicData uri="http://schemas.openxmlformats.org/presentationml/2006/ole">
            <mc:AlternateContent xmlns:mc="http://schemas.openxmlformats.org/markup-compatibility/2006">
              <mc:Choice xmlns:v="urn:schemas-microsoft-com:vml" Requires="v">
                <p:oleObj spid="_x0000_s6150" name="文档" r:id="rId6" imgW="3998963" imgH="1565974" progId="Word.Document.12">
                  <p:embed/>
                </p:oleObj>
              </mc:Choice>
              <mc:Fallback>
                <p:oleObj name="文档" r:id="rId6" imgW="3998963" imgH="1565974" progId="Word.Document.12">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00" y="2191713"/>
                        <a:ext cx="8128000" cy="31815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35208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134186922"/>
              </p:ext>
            </p:extLst>
          </p:nvPr>
        </p:nvGraphicFramePr>
        <p:xfrm>
          <a:off x="508000" y="1676503"/>
          <a:ext cx="8128000" cy="4704825"/>
        </p:xfrm>
        <a:graphic>
          <a:graphicData uri="http://schemas.openxmlformats.org/presentationml/2006/ole">
            <mc:AlternateContent xmlns:mc="http://schemas.openxmlformats.org/markup-compatibility/2006">
              <mc:Choice xmlns:v="urn:schemas-microsoft-com:vml" Requires="v">
                <p:oleObj spid="_x0000_s7174" name="文档" r:id="rId6" imgW="3946416" imgH="2284237" progId="Word.Document.12">
                  <p:embed/>
                </p:oleObj>
              </mc:Choice>
              <mc:Fallback>
                <p:oleObj name="文档" r:id="rId6" imgW="3946416" imgH="2284237" progId="Word.Document.12">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00" y="1676503"/>
                        <a:ext cx="8128000" cy="470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467898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6509"/>
            <a:ext cx="8128000" cy="1609415"/>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例题</a:t>
            </a:r>
            <a:r>
              <a:rPr lang="en-US"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阅读材料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完成下列各题。</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下面两幅图为世界某两区域示意图。</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77659899"/>
              </p:ext>
            </p:extLst>
          </p:nvPr>
        </p:nvGraphicFramePr>
        <p:xfrm>
          <a:off x="818964" y="2986780"/>
          <a:ext cx="7506073" cy="3754588"/>
        </p:xfrm>
        <a:graphic>
          <a:graphicData uri="http://schemas.openxmlformats.org/presentationml/2006/ole">
            <mc:AlternateContent xmlns:mc="http://schemas.openxmlformats.org/markup-compatibility/2006">
              <mc:Choice xmlns:v="urn:schemas-microsoft-com:vml" Requires="v">
                <p:oleObj spid="_x0000_s8198" name="文档" r:id="rId6" imgW="3837004" imgH="1918976" progId="Word.Document.12">
                  <p:embed/>
                </p:oleObj>
              </mc:Choice>
              <mc:Fallback>
                <p:oleObj name="文档" r:id="rId6" imgW="3837004" imgH="1918976" progId="Word.Document.12">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8964" y="2986780"/>
                        <a:ext cx="7506073" cy="3754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631169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伯明翰凭借丰富的煤炭和铁矿资源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dirty="0">
                <a:solidFill>
                  <a:srgbClr val="000000"/>
                </a:solidFill>
                <a:latin typeface="Times New Roman" panose="02020603050405020304" pitchFamily="18" charset="0"/>
                <a:cs typeface="Times New Roman" panose="02020603050405020304" pitchFamily="18" charset="0"/>
              </a:rPr>
              <a:t>100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多年前的工业革命早期曾享有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世界工厂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工业革命摇篮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的称誉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是一座典型的煤炭城市。</a:t>
            </a:r>
            <a:r>
              <a:rPr lang="en-US" altLang="zh-CN" dirty="0">
                <a:solidFill>
                  <a:srgbClr val="000000"/>
                </a:solidFill>
                <a:latin typeface="Times New Roman" panose="02020603050405020304" pitchFamily="18" charset="0"/>
                <a:cs typeface="Times New Roman" panose="02020603050405020304" pitchFamily="18" charset="0"/>
              </a:rPr>
              <a:t>19</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80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随着第二次科技革命的推动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德、美等国家的先进城市加快发展新兴产业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而伯明翰却固守传统工业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导致经济发展的绝对优势逐步减弱。直到</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70—80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伯明翰被迫开始了向非工业城市转型的历程。如今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伯明翰已经基本上从一个工业化城市变成一个以服务业为龙头的非工业化城市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实现了复兴。</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比较甲、乙两国的主要农业地域类型及其区位条件的差异。</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伯明翰早期工业发展的主要优势条件是什么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甲、乙两国工业化发展有何差异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共同点是什么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4066290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501336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甲国属于温带海洋性气候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气候温和湿润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光照不足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不适合粮食作物生长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但适合发展乳畜业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乙国为印度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为人口大国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受热带季风气候和地形的影响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水稻种植业规模大。第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伯明翰早期发展是建立在丰富资源的基础之上的。第</a:t>
            </a: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英国的工业化最早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有完整的工业体系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尤其是钢铁工业、纺织工业。相对于英国而言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印度工业化较晚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但是由于资源、能源丰富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民族工业体系也比较完整。</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思路展示</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读图获取信息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明确两幅图所示国家名称、位置等基本要素。</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根据经纬度位置、海陆位置等突破口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知道两个国家的气候类型及农业地域类型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并比较区位条件的差异。</a:t>
            </a: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根据材料提示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获取伯明翰早期工业发展的区位优势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并了解其工业区位条件的变化。</a:t>
            </a: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对比分析两国工业化发展中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在工业化历史、工业体系、工业部门、工业化水平、资源利用状况等方面存在的异同点。</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1190846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232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乳畜业。区位条件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温带海洋性气候显著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降水充足而光照条件缺乏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不适合粮食作物的生长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但是适合多汁牧草的生长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市场需求量大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生产技术先进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交通便利等。</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水稻种植业。区位条件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季风气候显著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降水量大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雨热同期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平原面积广阔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耕地总量大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劳动力资源丰富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粮食需求量大。</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优势条件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丰富的煤炭、铁矿资源等。</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甲国工业化起步早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发展比较成熟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乙国工业化起步较晚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发展还不够完善。共同点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都有比较完整的工业体系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特别是钢铁工业和纺织工业都较发达。</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延伸思考</a:t>
            </a:r>
            <a:r>
              <a:rPr lang="zh-CN" altLang="zh-CN" dirty="0">
                <a:solidFill>
                  <a:srgbClr val="000000"/>
                </a:solidFill>
                <a:latin typeface="Times New Roman" panose="02020603050405020304" pitchFamily="18" charset="0"/>
                <a:cs typeface="Times New Roman" panose="02020603050405020304" pitchFamily="18" charset="0"/>
              </a:rPr>
              <a:t>英国和印度的工业布局都具有什么特点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英国的煤、铁、石油等资源丰富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印度的煤、铁、锰等资源丰富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两国的工业布局都具有明显的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资源型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5083516"/>
            <a:ext cx="8640960"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35881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2348079"/>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cs typeface="Times New Roman" panose="02020603050405020304" pitchFamily="18" charset="0"/>
              </a:rPr>
              <a:t>探究二中国三大自然区</a:t>
            </a:r>
            <a:endParaRPr lang="zh-CN" altLang="zh-CN" dirty="0">
              <a:solidFill>
                <a:srgbClr val="000000"/>
              </a:solidFill>
              <a:latin typeface="NEU-BZ-S92"/>
              <a:ea typeface="方正书宋_GBK"/>
              <a:cs typeface="Times New Roman" panose="02020603050405020304" pitchFamily="18" charset="0"/>
            </a:endParaRPr>
          </a:p>
          <a:p>
            <a:pPr indent="2540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问题导引</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我国的三大自然区各具特色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区域间自然特征差异显著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并且影响人类的生产活动。下图所示为我国三大自然区的分布简图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按区域分布方位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95384812"/>
              </p:ext>
            </p:extLst>
          </p:nvPr>
        </p:nvGraphicFramePr>
        <p:xfrm>
          <a:off x="508000" y="4039770"/>
          <a:ext cx="8128000" cy="1765494"/>
        </p:xfrm>
        <a:graphic>
          <a:graphicData uri="http://schemas.openxmlformats.org/presentationml/2006/ole">
            <mc:AlternateContent xmlns:mc="http://schemas.openxmlformats.org/markup-compatibility/2006">
              <mc:Choice xmlns:v="urn:schemas-microsoft-com:vml" Requires="v">
                <p:oleObj spid="_x0000_s10245" name="文档" r:id="rId6" imgW="3837004" imgH="833287" progId="Word.Document.12">
                  <p:embed/>
                </p:oleObj>
              </mc:Choice>
              <mc:Fallback>
                <p:oleObj name="文档" r:id="rId6" imgW="3837004" imgH="833287" progId="Word.Document.12">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00" y="4039770"/>
                        <a:ext cx="8128000" cy="17654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34875783"/>
              </p:ext>
            </p:extLst>
          </p:nvPr>
        </p:nvGraphicFramePr>
        <p:xfrm>
          <a:off x="508000" y="1124744"/>
          <a:ext cx="8128000" cy="5596754"/>
        </p:xfrm>
        <a:graphic>
          <a:graphicData uri="http://schemas.openxmlformats.org/presentationml/2006/ole">
            <mc:AlternateContent xmlns:mc="http://schemas.openxmlformats.org/markup-compatibility/2006">
              <mc:Choice xmlns:v="urn:schemas-microsoft-com:vml" Requires="v">
                <p:oleObj spid="_x0000_s1032" name="文档" r:id="rId4" imgW="3960813" imgH="2727744" progId="Word.Document.12">
                  <p:embed/>
                </p:oleObj>
              </mc:Choice>
              <mc:Fallback>
                <p:oleObj name="文档" r:id="rId4" imgW="3960813" imgH="2727744" progId="Word.Document.12">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0" y="1124744"/>
                        <a:ext cx="8128000" cy="55967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72567"/>
            <a:ext cx="8128000" cy="376686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结合材料探究</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甲、乙、丙代表的自然区分别是什么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西北干旱半干旱区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青藏高寒区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东部季风区。</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甲、丙的分界线是什么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en-US" altLang="zh-CN" dirty="0">
                <a:solidFill>
                  <a:srgbClr val="000000"/>
                </a:solidFill>
                <a:latin typeface="Times New Roman" panose="02020603050405020304" pitchFamily="18" charset="0"/>
                <a:cs typeface="Times New Roman" panose="02020603050405020304" pitchFamily="18" charset="0"/>
              </a:rPr>
              <a:t>400</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毫米年等降水量线。</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甲区气候干旱的主要原因是什么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深居内陆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远离海洋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高大山地阻挡海洋水汽。</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通过比较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你认为形成我国自然环境区域差异的主要因素是什么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地形和气候。</a:t>
            </a:r>
            <a:endParaRPr lang="zh-CN" altLang="zh-CN"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79512" y="2522700"/>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512" y="3358660"/>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9512" y="4191284"/>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9512" y="5013176"/>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089803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1246495"/>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sz="3200" dirty="0">
              <a:solidFill>
                <a:srgbClr val="000000"/>
              </a:solidFill>
              <a:latin typeface="NEU-BZ-S92"/>
              <a:ea typeface="方正书宋_GBK"/>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三大自然区的区域基本特征</a:t>
            </a:r>
            <a:endParaRPr lang="zh-CN" altLang="zh-CN" sz="14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08813515"/>
              </p:ext>
            </p:extLst>
          </p:nvPr>
        </p:nvGraphicFramePr>
        <p:xfrm>
          <a:off x="508000" y="2647798"/>
          <a:ext cx="8128000" cy="4269979"/>
        </p:xfrm>
        <a:graphic>
          <a:graphicData uri="http://schemas.openxmlformats.org/presentationml/2006/ole">
            <mc:AlternateContent xmlns:mc="http://schemas.openxmlformats.org/markup-compatibility/2006">
              <mc:Choice xmlns:v="urn:schemas-microsoft-com:vml" Requires="v">
                <p:oleObj spid="_x0000_s11269" name="文档" r:id="rId6" imgW="3946416" imgH="2072941" progId="Word.Document.12">
                  <p:embed/>
                </p:oleObj>
              </mc:Choice>
              <mc:Fallback>
                <p:oleObj name="文档" r:id="rId6" imgW="3946416" imgH="2072941" progId="Word.Document.12">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00" y="2647798"/>
                        <a:ext cx="8128000" cy="42699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3367762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79148434"/>
              </p:ext>
            </p:extLst>
          </p:nvPr>
        </p:nvGraphicFramePr>
        <p:xfrm>
          <a:off x="508000" y="1660472"/>
          <a:ext cx="8128000" cy="5008888"/>
        </p:xfrm>
        <a:graphic>
          <a:graphicData uri="http://schemas.openxmlformats.org/presentationml/2006/ole">
            <mc:AlternateContent xmlns:mc="http://schemas.openxmlformats.org/markup-compatibility/2006">
              <mc:Choice xmlns:v="urn:schemas-microsoft-com:vml" Requires="v">
                <p:oleObj spid="_x0000_s12293" name="文档" r:id="rId6" imgW="3946416" imgH="2432073" progId="Word.Document.12">
                  <p:embed/>
                </p:oleObj>
              </mc:Choice>
              <mc:Fallback>
                <p:oleObj name="文档" r:id="rId6" imgW="3946416" imgH="2432073" progId="Word.Document.12">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00" y="1660472"/>
                        <a:ext cx="8128000" cy="5008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377257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3117"/>
            <a:ext cx="8128000" cy="5764399"/>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例题</a:t>
            </a:r>
            <a:r>
              <a:rPr lang="en-US"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综合地形、气候两大要素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可以把我国分成三大自然区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东部季风区、西北干旱半干旱区和青藏高寒区。据此完成下列各题。</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我国三大自然区与其最突出的区域特征组合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正确的是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东部季风区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高温多雨</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青藏高寒区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寒</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西北干旱半干旱区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伏旱</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东部季风区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冰川纵横</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下列地理现象或事物与其产生的原因组合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正确的是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塔里木盆地沙漠广布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风力侵蚀作用</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藏绵羊和牦牛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特殊高寒环境的产物</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青藏地区气候寒冷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海陆位置影响</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西北地区气候寒冷干燥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纬度位置影响</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240880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西北干旱半干旱区的特征是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东部季风区的区域特征是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雨热同期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塔里木盆地地处我国西北地区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由于受海陆位置的影响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气候干旱、沙漠广布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青藏地区由于地势高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气候寒冷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只适合放牧耐寒畜种。</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(1)B</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(2)B</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延伸思考</a:t>
            </a:r>
            <a:r>
              <a:rPr lang="zh-CN" altLang="zh-CN" dirty="0">
                <a:solidFill>
                  <a:srgbClr val="000000"/>
                </a:solidFill>
                <a:latin typeface="Times New Roman" panose="02020603050405020304" pitchFamily="18" charset="0"/>
                <a:cs typeface="Times New Roman" panose="02020603050405020304" pitchFamily="18" charset="0"/>
              </a:rPr>
              <a:t>青藏高原为何太阳辐射强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而气温却低</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由于海拔高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空气稀薄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大气对太阳辐射的削弱作用和对地面的保温作用都弱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所以青藏高原太阳辐射强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气温低。</a:t>
            </a:r>
            <a:endParaRPr lang="zh-CN" altLang="zh-CN"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79512" y="3342924"/>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512" y="4191284"/>
            <a:ext cx="8640960" cy="10081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864432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6" name="矩形 5">
            <a:hlinkClick r:id="rId2" action="ppaction://hlinksldjump"/>
          </p:cNvPr>
          <p:cNvSpPr/>
          <p:nvPr/>
        </p:nvSpPr>
        <p:spPr>
          <a:xfrm>
            <a:off x="6137487" y="869763"/>
            <a:ext cx="2926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621238" y="882685"/>
            <a:ext cx="75907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hlinkClick r:id="rId4" action="ppaction://hlinksldjump"/>
          </p:cNvPr>
          <p:cNvSpPr/>
          <p:nvPr/>
        </p:nvSpPr>
        <p:spPr>
          <a:xfrm>
            <a:off x="7589644" y="884374"/>
            <a:ext cx="72677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2324"/>
            <a:ext cx="8128000" cy="419473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关于日本和英国自然环境相似性的叙述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正确的是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以高原、山地为主</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森林覆盖率高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植物种类丰富</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河网密布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流量稳定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航运价值大</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地处中纬度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气候温暖湿润</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日本和英国都是地处中纬度的岛国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受海洋影响较强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气候比较湿润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但日本跨纬度范围比较大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南北差异显著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英国受西风带和北大西洋暖流影响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南北差异并不明显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日本森林覆盖率高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植物种类丰富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英国森林覆盖率比较低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仅占国土面积的</a:t>
            </a:r>
            <a:r>
              <a:rPr lang="en-US" altLang="zh-CN" dirty="0">
                <a:solidFill>
                  <a:srgbClr val="000000"/>
                </a:solidFill>
                <a:latin typeface="Times New Roman" panose="02020603050405020304" pitchFamily="18" charset="0"/>
                <a:cs typeface="Times New Roman" panose="02020603050405020304" pitchFamily="18" charset="0"/>
              </a:rPr>
              <a:t>1/9,</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植物种类也比较少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日本河流短小湍急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不利于航行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航运价值较小。</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D</a:t>
            </a:r>
            <a:endParaRPr lang="zh-CN" altLang="zh-CN" dirty="0">
              <a:solidFill>
                <a:srgbClr val="000000"/>
              </a:solidFill>
              <a:effectLst/>
              <a:latin typeface="NEU-BZ-S92"/>
              <a:ea typeface="方正书宋_GBK"/>
              <a:cs typeface="Times New Roman" panose="02020603050405020304" pitchFamily="18" charset="0"/>
            </a:endParaRPr>
          </a:p>
        </p:txBody>
      </p:sp>
      <p:sp>
        <p:nvSpPr>
          <p:cNvPr id="10" name="矩形 9"/>
          <p:cNvSpPr/>
          <p:nvPr/>
        </p:nvSpPr>
        <p:spPr>
          <a:xfrm>
            <a:off x="179512" y="3458804"/>
            <a:ext cx="8640960" cy="16263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9512" y="5099252"/>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3" action="ppaction://hlinksldjump"/>
          </p:cNvPr>
          <p:cNvSpPr/>
          <p:nvPr/>
        </p:nvSpPr>
        <p:spPr>
          <a:xfrm>
            <a:off x="6137487" y="869763"/>
            <a:ext cx="2926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4" action="ppaction://hlinksldjump"/>
          </p:cNvPr>
          <p:cNvSpPr/>
          <p:nvPr/>
        </p:nvSpPr>
        <p:spPr>
          <a:xfrm>
            <a:off x="6621238" y="882685"/>
            <a:ext cx="75907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5" action="ppaction://hlinksldjump"/>
          </p:cNvPr>
          <p:cNvSpPr/>
          <p:nvPr/>
        </p:nvSpPr>
        <p:spPr>
          <a:xfrm>
            <a:off x="7589644" y="884374"/>
            <a:ext cx="72677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6"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628800"/>
            <a:ext cx="8128000" cy="128625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我国不同区域的地理环境存在着较大差异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地理环境的差异对农业生产和景观产生了较大的影响。都江堰和坎儿井工程都是我国劳动人民根据当地地理环境成功建设的水利工程。读下图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dirty="0">
                <a:solidFill>
                  <a:srgbClr val="000000"/>
                </a:solidFill>
                <a:latin typeface="Times New Roman" panose="02020603050405020304" pitchFamily="18" charset="0"/>
                <a:cs typeface="Times New Roman" panose="02020603050405020304" pitchFamily="18" charset="0"/>
              </a:rPr>
              <a:t>2~3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244338312"/>
              </p:ext>
            </p:extLst>
          </p:nvPr>
        </p:nvGraphicFramePr>
        <p:xfrm>
          <a:off x="508000" y="3258572"/>
          <a:ext cx="8128000" cy="1970628"/>
        </p:xfrm>
        <a:graphic>
          <a:graphicData uri="http://schemas.openxmlformats.org/presentationml/2006/ole">
            <mc:AlternateContent xmlns:mc="http://schemas.openxmlformats.org/markup-compatibility/2006">
              <mc:Choice xmlns:v="urn:schemas-microsoft-com:vml" Requires="v">
                <p:oleObj spid="_x0000_s13317" name="文档" r:id="rId8" imgW="3837004" imgH="931002" progId="Word.Document.12">
                  <p:embed/>
                </p:oleObj>
              </mc:Choice>
              <mc:Fallback>
                <p:oleObj name="文档" r:id="rId8" imgW="3837004" imgH="931002" progId="Word.Document.12">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000" y="3258572"/>
                        <a:ext cx="8128000" cy="19706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2" action="ppaction://hlinksldjump"/>
          </p:cNvPr>
          <p:cNvSpPr/>
          <p:nvPr/>
        </p:nvSpPr>
        <p:spPr>
          <a:xfrm>
            <a:off x="6137487" y="869763"/>
            <a:ext cx="2926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621238" y="882685"/>
            <a:ext cx="75907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589644" y="884374"/>
            <a:ext cx="72677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5"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508000" y="1352324"/>
            <a:ext cx="8128000" cy="507831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坎儿井由明渠、竖井、暗渠、涝坝四部分组成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修建暗渠的目的是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增加冰川融化量</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减少水分的蒸发量</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减少地下径流量</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增加大气降水量</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由于所在区域地理环境的差异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都江堰既能灌溉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又能</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en-US" altLang="zh-CN" dirty="0">
                <a:solidFill>
                  <a:srgbClr val="000000"/>
                </a:solidFill>
                <a:latin typeface="NEU-BZ-S92"/>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发电</a:t>
            </a:r>
            <a:r>
              <a:rPr lang="en-US" altLang="zh-CN" dirty="0">
                <a:solidFill>
                  <a:srgbClr val="000000"/>
                </a:solidFill>
                <a:latin typeface="Times New Roman" panose="02020603050405020304" pitchFamily="18" charset="0"/>
                <a:cs typeface="Times New Roman" panose="02020603050405020304" pitchFamily="18" charset="0"/>
              </a:rPr>
              <a:t>	</a:t>
            </a:r>
            <a:r>
              <a:rPr lang="en-US" altLang="zh-CN" dirty="0" smtClean="0">
                <a:solidFill>
                  <a:srgbClr val="000000"/>
                </a:solidFill>
                <a:latin typeface="Times New Roman" panose="02020603050405020304" pitchFamily="18" charset="0"/>
                <a:cs typeface="Times New Roman" panose="02020603050405020304" pitchFamily="18" charset="0"/>
              </a:rPr>
              <a:t>	B</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防震</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发展航运</a:t>
            </a:r>
            <a:r>
              <a:rPr lang="en-US" altLang="zh-CN" dirty="0">
                <a:solidFill>
                  <a:srgbClr val="000000"/>
                </a:solidFill>
                <a:latin typeface="Times New Roman" panose="02020603050405020304" pitchFamily="18" charset="0"/>
                <a:cs typeface="Times New Roman" panose="02020603050405020304" pitchFamily="18" charset="0"/>
              </a:rPr>
              <a:t>	D.</a:t>
            </a:r>
            <a:r>
              <a:rPr lang="zh-CN" altLang="zh-CN" dirty="0">
                <a:solidFill>
                  <a:srgbClr val="000000"/>
                </a:solidFill>
                <a:latin typeface="Times New Roman" panose="02020603050405020304" pitchFamily="18" charset="0"/>
                <a:cs typeface="Times New Roman" panose="02020603050405020304" pitchFamily="18" charset="0"/>
              </a:rPr>
              <a:t>防洪</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新疆地区地表径流下渗作用和蒸发作用强烈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坎儿井工程采用地下暗渠输水的方式可减少水分的下渗与蒸发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提高水资源的利用率。第</a:t>
            </a: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都江堰是古老的水利工程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对岷江有分流作用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故可做到旱时灌溉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涝时防洪。</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2.B</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3.D</a:t>
            </a:r>
            <a:endParaRPr lang="zh-CN" altLang="zh-CN"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79512" y="4682940"/>
            <a:ext cx="8640960" cy="1194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9512" y="5921144"/>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7472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3" action="ppaction://hlinksldjump"/>
          </p:cNvPr>
          <p:cNvSpPr/>
          <p:nvPr/>
        </p:nvSpPr>
        <p:spPr>
          <a:xfrm>
            <a:off x="6137487" y="869763"/>
            <a:ext cx="2926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6621238" y="882685"/>
            <a:ext cx="75907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5" action="ppaction://hlinksldjump"/>
          </p:cNvPr>
          <p:cNvSpPr/>
          <p:nvPr/>
        </p:nvSpPr>
        <p:spPr>
          <a:xfrm>
            <a:off x="7589644" y="884374"/>
            <a:ext cx="72677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6"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1654"/>
            <a:ext cx="8128000" cy="87075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我国各地自然地理环境差异明显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形成了特点各异的三大自然区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如下图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。据此完成第</a:t>
            </a:r>
            <a:r>
              <a:rPr lang="en-US" altLang="zh-CN" dirty="0">
                <a:solidFill>
                  <a:srgbClr val="000000"/>
                </a:solidFill>
                <a:latin typeface="Times New Roman" panose="02020603050405020304" pitchFamily="18" charset="0"/>
                <a:cs typeface="Times New Roman" panose="02020603050405020304" pitchFamily="18" charset="0"/>
              </a:rPr>
              <a:t>4~5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44742877"/>
              </p:ext>
            </p:extLst>
          </p:nvPr>
        </p:nvGraphicFramePr>
        <p:xfrm>
          <a:off x="508000" y="2469531"/>
          <a:ext cx="8128000" cy="3490635"/>
        </p:xfrm>
        <a:graphic>
          <a:graphicData uri="http://schemas.openxmlformats.org/presentationml/2006/ole">
            <mc:AlternateContent xmlns:mc="http://schemas.openxmlformats.org/markup-compatibility/2006">
              <mc:Choice xmlns:v="urn:schemas-microsoft-com:vml" Requires="v">
                <p:oleObj spid="_x0000_s14341" name="文档" r:id="rId8" imgW="3837004" imgH="1647103" progId="Word.Document.12">
                  <p:embed/>
                </p:oleObj>
              </mc:Choice>
              <mc:Fallback>
                <p:oleObj name="文档" r:id="rId8" imgW="3837004" imgH="1647103" progId="Word.Document.12">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000" y="2469531"/>
                        <a:ext cx="8128000" cy="34906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2" action="ppaction://hlinksldjump"/>
          </p:cNvPr>
          <p:cNvSpPr/>
          <p:nvPr/>
        </p:nvSpPr>
        <p:spPr>
          <a:xfrm>
            <a:off x="6137487" y="869763"/>
            <a:ext cx="2926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3" action="ppaction://hlinksldjump"/>
          </p:cNvPr>
          <p:cNvSpPr/>
          <p:nvPr/>
        </p:nvSpPr>
        <p:spPr>
          <a:xfrm>
            <a:off x="6621238" y="882685"/>
            <a:ext cx="75907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589644" y="884374"/>
            <a:ext cx="72677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352324"/>
            <a:ext cx="8128000" cy="461023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关于我国自然地理要素分布规律的叙述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正确的是</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en-US" altLang="zh-CN" dirty="0">
                <a:solidFill>
                  <a:srgbClr val="000000"/>
                </a:solidFill>
                <a:latin typeface="NEU-BZ-S92"/>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地形从西向东表现为山地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高原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平原</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气温无论冬夏均为由南向北递减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等温线和纬线大致平行</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降水量从东南向西北递减</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河流径流量从北向南依次增大</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区域内部也存在差异性。以下关于三大自然区内部差异性的叙述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错误的是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东部季风区内部差异的形成以热量为基础</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西北干旱半干旱区内部差异的形成以水分为基础</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青藏高寒区的垂直差异主要随海拔的升高发生变化</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三大自然区存在的内部差异均以热量的变化为基础</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65533620"/>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351654"/>
            <a:ext cx="8128000" cy="5164234"/>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一、区域差异</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形成原因</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不同区域所处的</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纬度位置</a:t>
            </a:r>
            <a:r>
              <a:rPr lang="zh-CN"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海陆位置</a:t>
            </a:r>
            <a:r>
              <a:rPr lang="zh-CN" altLang="zh-CN" dirty="0">
                <a:solidFill>
                  <a:srgbClr val="000000"/>
                </a:solidFill>
                <a:latin typeface="Times New Roman" panose="02020603050405020304" pitchFamily="18" charset="0"/>
                <a:cs typeface="Times New Roman" panose="02020603050405020304" pitchFamily="18" charset="0"/>
              </a:rPr>
              <a:t>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地形</a:t>
            </a:r>
            <a:r>
              <a:rPr lang="zh-CN" altLang="zh-CN" dirty="0">
                <a:solidFill>
                  <a:srgbClr val="000000"/>
                </a:solidFill>
                <a:latin typeface="Times New Roman" panose="02020603050405020304" pitchFamily="18" charset="0"/>
                <a:cs typeface="Times New Roman" panose="02020603050405020304" pitchFamily="18" charset="0"/>
              </a:rPr>
              <a:t>等自然要素的影响。</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自然环境的区域差异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各个区域在</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气候</a:t>
            </a:r>
            <a:r>
              <a:rPr lang="zh-CN" altLang="zh-CN" dirty="0">
                <a:solidFill>
                  <a:srgbClr val="000000"/>
                </a:solidFill>
                <a:latin typeface="Times New Roman" panose="02020603050405020304" pitchFamily="18" charset="0"/>
                <a:cs typeface="Times New Roman" panose="02020603050405020304" pitchFamily="18" charset="0"/>
              </a:rPr>
              <a:t>、地貌、水文、土壤、植被等方面的差异。</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人类活动的区域差异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各个区域在经济、</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a:t>
            </a:r>
            <a:r>
              <a:rPr lang="zh-CN" altLang="zh-CN" dirty="0">
                <a:solidFill>
                  <a:srgbClr val="000000"/>
                </a:solidFill>
                <a:latin typeface="Times New Roman" panose="02020603050405020304" pitchFamily="18" charset="0"/>
                <a:cs typeface="Times New Roman" panose="02020603050405020304" pitchFamily="18" charset="0"/>
              </a:rPr>
              <a:t>、文化等方面的差异。</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自然环境的区域差异制约着</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人类活动</a:t>
            </a:r>
            <a:r>
              <a:rPr lang="zh-CN" altLang="zh-CN" dirty="0">
                <a:solidFill>
                  <a:srgbClr val="000000"/>
                </a:solidFill>
                <a:latin typeface="Times New Roman" panose="02020603050405020304" pitchFamily="18" charset="0"/>
                <a:cs typeface="Times New Roman" panose="02020603050405020304" pitchFamily="18" charset="0"/>
              </a:rPr>
              <a:t>的区域差异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人类活动的区域差异影响着自然环境的区域差异。</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思考讨论</a:t>
            </a:r>
            <a:r>
              <a:rPr lang="zh-CN" altLang="zh-CN" dirty="0">
                <a:solidFill>
                  <a:srgbClr val="000000"/>
                </a:solidFill>
                <a:latin typeface="Times New Roman" panose="02020603050405020304" pitchFamily="18" charset="0"/>
                <a:cs typeface="Times New Roman" panose="02020603050405020304" pitchFamily="18" charset="0"/>
              </a:rPr>
              <a:t>人类活动的差异为什么会导致自然环境的差异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地区经济发展水平不同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社会构成不同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人类活动对自然环境施加的影响也不同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人类活动的差异也会导致自然环境的差异。</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5639148"/>
            <a:ext cx="8640960" cy="763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85970" y="2367640"/>
            <a:ext cx="881464"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18528" y="2367640"/>
            <a:ext cx="881464"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51631" y="2367640"/>
            <a:ext cx="430662"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03642" y="3189650"/>
            <a:ext cx="430662"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482293" y="4014280"/>
            <a:ext cx="430662"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885113" y="4423826"/>
            <a:ext cx="890279"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2" action="ppaction://hlinksldjump"/>
          </p:cNvPr>
          <p:cNvSpPr/>
          <p:nvPr/>
        </p:nvSpPr>
        <p:spPr>
          <a:xfrm>
            <a:off x="6137487" y="869763"/>
            <a:ext cx="2926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3" action="ppaction://hlinksldjump"/>
          </p:cNvPr>
          <p:cNvSpPr/>
          <p:nvPr/>
        </p:nvSpPr>
        <p:spPr>
          <a:xfrm>
            <a:off x="6621238" y="882685"/>
            <a:ext cx="75907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589644" y="884374"/>
            <a:ext cx="72677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081879"/>
            <a:ext cx="8128000" cy="294824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由于我国区域面积庞大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自然条件复杂多样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地形种类齐全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西部多山地、高原和盆地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东部多丘陵、平原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我国气温南高北低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冬季等温线大致与纬线平行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夏季等温线大致与海岸线平行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由于主要受夏季风的影响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降水量从东南向西北递减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河流径流量由于受流域面积、气候、河流补给类型的影响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比较复杂。第</a:t>
            </a: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我国三大自然区内部分异也十分明显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东部季风区以热量为基础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西北干旱半干旱区以水分为基础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青藏高寒区垂直分异明显。</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4.C</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5.D</a:t>
            </a:r>
            <a:endParaRPr lang="zh-CN" altLang="zh-CN"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79512" y="4625000"/>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532045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3" action="ppaction://hlinksldjump"/>
          </p:cNvPr>
          <p:cNvSpPr/>
          <p:nvPr/>
        </p:nvSpPr>
        <p:spPr>
          <a:xfrm>
            <a:off x="6137487" y="869763"/>
            <a:ext cx="2926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4" action="ppaction://hlinksldjump"/>
          </p:cNvPr>
          <p:cNvSpPr/>
          <p:nvPr/>
        </p:nvSpPr>
        <p:spPr>
          <a:xfrm>
            <a:off x="6621238" y="882685"/>
            <a:ext cx="75907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5" action="ppaction://hlinksldjump"/>
          </p:cNvPr>
          <p:cNvSpPr/>
          <p:nvPr/>
        </p:nvSpPr>
        <p:spPr>
          <a:xfrm>
            <a:off x="7589644" y="884374"/>
            <a:ext cx="72677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8511780"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2324"/>
            <a:ext cx="8128000" cy="5493812"/>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6</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下面两图中甲和乙表示我国的两个区域。读图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完成下列各题</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en-US" altLang="zh-CN" dirty="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从图中可知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目前甲区域开发的能源资源主要是</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乙区域开发的能源资源主要是</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。将两区域连接在一起的大型能源调配工程是什么</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宋体" panose="02010600030101010101" pitchFamily="2" charset="-122"/>
                <a:ea typeface="方正书宋_GBK"/>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甲、乙两区域内各有我国的一条著名河流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请说出这两条河的名称及两河水文特征的主要差异。</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随着我国经济的发展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两区域对外贸易不断扩大。试分析两区域在对外贸易活动中运输大宗货物采用的主要运输方式。</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40545621"/>
              </p:ext>
            </p:extLst>
          </p:nvPr>
        </p:nvGraphicFramePr>
        <p:xfrm>
          <a:off x="818964" y="1833938"/>
          <a:ext cx="7506073" cy="2046547"/>
        </p:xfrm>
        <a:graphic>
          <a:graphicData uri="http://schemas.openxmlformats.org/presentationml/2006/ole">
            <mc:AlternateContent xmlns:mc="http://schemas.openxmlformats.org/markup-compatibility/2006">
              <mc:Choice xmlns:v="urn:schemas-microsoft-com:vml" Requires="v">
                <p:oleObj spid="_x0000_s15365" name="文档" r:id="rId8" imgW="3837004" imgH="1046386" progId="Word.Document.12">
                  <p:embed/>
                </p:oleObj>
              </mc:Choice>
              <mc:Fallback>
                <p:oleObj name="文档" r:id="rId8" imgW="3837004" imgH="1046386" progId="Word.Document.12">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8964" y="1833938"/>
                        <a:ext cx="7506073" cy="2046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10294036"/>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2" action="ppaction://hlinksldjump"/>
          </p:cNvPr>
          <p:cNvSpPr/>
          <p:nvPr/>
        </p:nvSpPr>
        <p:spPr>
          <a:xfrm>
            <a:off x="6137487" y="869763"/>
            <a:ext cx="2926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621238" y="882685"/>
            <a:ext cx="75907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589644" y="884374"/>
            <a:ext cx="72677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8511780"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352324"/>
            <a:ext cx="8128000" cy="502573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根据所学知识和图中信息可知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甲区域为我国新疆地区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乙区域为我国的长江三角洲地区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甲区域开发的主要能源有石油、天然气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乙区域开发的主要能源为核能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将两区连接在一起的大型能源调配工程为西气东输工程。第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甲区域的著名河流为塔里木河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该河属于内流河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河流补给类型为冰雪融水补给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有结冰期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乙区域的著名河流为长江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该河属于外流河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河流的主要补给类型为大气降水补给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无结冰期。第</a:t>
            </a: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应结合两区域的地理位置和经济社会条件分析。</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石油　天然气　核能　西气东输。</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河流名称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甲区域的著名河流为塔里木河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乙区域的著名河流为长江。水文特征的主要差异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甲区域河流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塔里木河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属于内流河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河流主要补给类型为高山冰雪融水补给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由于纬度相对较高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有结冰期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乙区域河流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长江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属于外流河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河流主要补给类型为大气降水补给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河流无结冰期。</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甲区域主要采用铁路运输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乙区域主要采用水运。</a:t>
            </a:r>
            <a:endParaRPr lang="zh-CN" altLang="zh-CN"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79512" y="3859380"/>
            <a:ext cx="8640960" cy="24482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805106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226566"/>
            <a:ext cx="8128000" cy="2658869"/>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二、区域差异比较</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以日本和英国为例</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自然环境的比较</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相似性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两者都是</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岛</a:t>
            </a:r>
            <a:r>
              <a:rPr lang="zh-CN" altLang="zh-CN" dirty="0">
                <a:solidFill>
                  <a:srgbClr val="000000"/>
                </a:solidFill>
                <a:latin typeface="Times New Roman" panose="02020603050405020304" pitchFamily="18" charset="0"/>
                <a:cs typeface="Times New Roman" panose="02020603050405020304" pitchFamily="18" charset="0"/>
              </a:rPr>
              <a:t>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面积</a:t>
            </a:r>
            <a:r>
              <a:rPr lang="zh-CN" altLang="zh-CN" dirty="0">
                <a:solidFill>
                  <a:srgbClr val="000000"/>
                </a:solidFill>
                <a:latin typeface="Times New Roman" panose="02020603050405020304" pitchFamily="18" charset="0"/>
                <a:cs typeface="Times New Roman" panose="02020603050405020304" pitchFamily="18" charset="0"/>
              </a:rPr>
              <a:t>相差不大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大部分地处</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北温带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气候比较</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温暖湿润</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区域差异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两国分别位于亚欧大陆的东西两侧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地理位置和</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地形</a:t>
            </a:r>
            <a:r>
              <a:rPr lang="zh-CN" altLang="zh-CN" dirty="0">
                <a:solidFill>
                  <a:srgbClr val="000000"/>
                </a:solidFill>
                <a:latin typeface="Times New Roman" panose="02020603050405020304" pitchFamily="18" charset="0"/>
                <a:cs typeface="Times New Roman" panose="02020603050405020304" pitchFamily="18" charset="0"/>
              </a:rPr>
              <a:t>等不同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造成两个国家的自然环境存在显著差异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并影响到各自的经济发展、人口及城市分布等。</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2793573" y="3240846"/>
            <a:ext cx="216024"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15206" y="3240846"/>
            <a:ext cx="431974"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00743" y="3240846"/>
            <a:ext cx="653546"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554994" y="3240846"/>
            <a:ext cx="881464"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3126" y="3642949"/>
            <a:ext cx="431974" cy="3181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5"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graphicFrame>
        <p:nvGraphicFramePr>
          <p:cNvPr id="3" name="对象 2"/>
          <p:cNvGraphicFramePr>
            <a:graphicFrameLocks noChangeAspect="1"/>
          </p:cNvGraphicFramePr>
          <p:nvPr>
            <p:extLst>
              <p:ext uri="{D42A27DB-BD31-4B8C-83A1-F6EECF244321}">
                <p14:modId xmlns:p14="http://schemas.microsoft.com/office/powerpoint/2010/main" val="1395914861"/>
              </p:ext>
            </p:extLst>
          </p:nvPr>
        </p:nvGraphicFramePr>
        <p:xfrm>
          <a:off x="508000" y="1611644"/>
          <a:ext cx="8128000" cy="5057716"/>
        </p:xfrm>
        <a:graphic>
          <a:graphicData uri="http://schemas.openxmlformats.org/presentationml/2006/ole">
            <mc:AlternateContent xmlns:mc="http://schemas.openxmlformats.org/markup-compatibility/2006">
              <mc:Choice xmlns:v="urn:schemas-microsoft-com:vml" Requires="v">
                <p:oleObj spid="_x0000_s2055" name="文档" r:id="rId7" imgW="3908266" imgH="2432073" progId="Word.Document.12">
                  <p:embed/>
                </p:oleObj>
              </mc:Choice>
              <mc:Fallback>
                <p:oleObj name="文档" r:id="rId7" imgW="3908266" imgH="2432073" progId="Word.Document.12">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000" y="1611644"/>
                        <a:ext cx="8128000" cy="50577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矩形 5"/>
          <p:cNvSpPr/>
          <p:nvPr/>
        </p:nvSpPr>
        <p:spPr>
          <a:xfrm>
            <a:off x="1977324" y="2423841"/>
            <a:ext cx="51679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94044" y="2423841"/>
            <a:ext cx="51679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72385" y="2423841"/>
            <a:ext cx="51679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26517" y="2782978"/>
            <a:ext cx="51679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6990" y="3141240"/>
            <a:ext cx="51679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33469" y="2603409"/>
            <a:ext cx="51679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529280" y="2603409"/>
            <a:ext cx="51679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044355" y="2957179"/>
            <a:ext cx="51679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10567" y="3527668"/>
            <a:ext cx="53245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078362" y="3527668"/>
            <a:ext cx="85596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00482" y="3881438"/>
            <a:ext cx="26141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142766" y="3884342"/>
            <a:ext cx="136822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324770" y="3527668"/>
            <a:ext cx="1086843"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266929" y="3527668"/>
            <a:ext cx="77823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67459" y="3880922"/>
            <a:ext cx="1352812"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815344" y="4648396"/>
            <a:ext cx="248722" cy="2740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404818" y="5001894"/>
            <a:ext cx="337097" cy="2740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157685" y="5377501"/>
            <a:ext cx="52195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735014" y="4984261"/>
            <a:ext cx="52195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872233" y="5377501"/>
            <a:ext cx="24378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770704" y="5377501"/>
            <a:ext cx="609607"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389751" y="5767171"/>
            <a:ext cx="609607"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012417" y="5767171"/>
            <a:ext cx="26938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124180" y="5765346"/>
            <a:ext cx="609607"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56351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par>
                                <p:cTn id="53" presetID="22" presetClass="exit" presetSubtype="4" fill="hold" grpId="0" nodeType="withEffect">
                                  <p:stCondLst>
                                    <p:cond delay="0"/>
                                  </p:stCondLst>
                                  <p:childTnLst>
                                    <p:animEffect transition="out" filter="wipe(down)">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21"/>
                                        </p:tgtEl>
                                      </p:cBhvr>
                                    </p:animEffect>
                                    <p:set>
                                      <p:cBhvr>
                                        <p:cTn id="60" dur="1" fill="hold">
                                          <p:stCondLst>
                                            <p:cond delay="499"/>
                                          </p:stCondLst>
                                        </p:cTn>
                                        <p:tgtEl>
                                          <p:spTgt spid="21"/>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22"/>
                                        </p:tgtEl>
                                      </p:cBhvr>
                                    </p:animEffect>
                                    <p:set>
                                      <p:cBhvr>
                                        <p:cTn id="65" dur="1" fill="hold">
                                          <p:stCondLst>
                                            <p:cond delay="499"/>
                                          </p:stCondLst>
                                        </p:cTn>
                                        <p:tgtEl>
                                          <p:spTgt spid="22"/>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2" presetClass="exit" presetSubtype="4" fill="hold" grpId="0" nodeType="clickEffect">
                                  <p:stCondLst>
                                    <p:cond delay="0"/>
                                  </p:stCondLst>
                                  <p:childTnLst>
                                    <p:animEffect transition="out" filter="wipe(down)">
                                      <p:cBhvr>
                                        <p:cTn id="69" dur="500"/>
                                        <p:tgtEl>
                                          <p:spTgt spid="23"/>
                                        </p:tgtEl>
                                      </p:cBhvr>
                                    </p:animEffect>
                                    <p:set>
                                      <p:cBhvr>
                                        <p:cTn id="70" dur="1" fill="hold">
                                          <p:stCondLst>
                                            <p:cond delay="499"/>
                                          </p:stCondLst>
                                        </p:cTn>
                                        <p:tgtEl>
                                          <p:spTgt spid="23"/>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2" presetClass="exit" presetSubtype="4" fill="hold" grpId="0" nodeType="clickEffect">
                                  <p:stCondLst>
                                    <p:cond delay="0"/>
                                  </p:stCondLst>
                                  <p:childTnLst>
                                    <p:animEffect transition="out" filter="wipe(down)">
                                      <p:cBhvr>
                                        <p:cTn id="74" dur="500"/>
                                        <p:tgtEl>
                                          <p:spTgt spid="24"/>
                                        </p:tgtEl>
                                      </p:cBhvr>
                                    </p:animEffect>
                                    <p:set>
                                      <p:cBhvr>
                                        <p:cTn id="75" dur="1" fill="hold">
                                          <p:stCondLst>
                                            <p:cond delay="499"/>
                                          </p:stCondLst>
                                        </p:cTn>
                                        <p:tgtEl>
                                          <p:spTgt spid="24"/>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22" presetClass="exit" presetSubtype="4" fill="hold" grpId="0" nodeType="clickEffect">
                                  <p:stCondLst>
                                    <p:cond delay="0"/>
                                  </p:stCondLst>
                                  <p:childTnLst>
                                    <p:animEffect transition="out" filter="wipe(down)">
                                      <p:cBhvr>
                                        <p:cTn id="79" dur="500"/>
                                        <p:tgtEl>
                                          <p:spTgt spid="25"/>
                                        </p:tgtEl>
                                      </p:cBhvr>
                                    </p:animEffect>
                                    <p:set>
                                      <p:cBhvr>
                                        <p:cTn id="80" dur="1" fill="hold">
                                          <p:stCondLst>
                                            <p:cond delay="499"/>
                                          </p:stCondLst>
                                        </p:cTn>
                                        <p:tgtEl>
                                          <p:spTgt spid="25"/>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2" presetClass="exit" presetSubtype="4" fill="hold" grpId="0" nodeType="clickEffect">
                                  <p:stCondLst>
                                    <p:cond delay="0"/>
                                  </p:stCondLst>
                                  <p:childTnLst>
                                    <p:animEffect transition="out" filter="wipe(down)">
                                      <p:cBhvr>
                                        <p:cTn id="84" dur="500"/>
                                        <p:tgtEl>
                                          <p:spTgt spid="26"/>
                                        </p:tgtEl>
                                      </p:cBhvr>
                                    </p:animEffect>
                                    <p:set>
                                      <p:cBhvr>
                                        <p:cTn id="85" dur="1" fill="hold">
                                          <p:stCondLst>
                                            <p:cond delay="499"/>
                                          </p:stCondLst>
                                        </p:cTn>
                                        <p:tgtEl>
                                          <p:spTgt spid="26"/>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22" presetClass="exit" presetSubtype="4" fill="hold" grpId="0" nodeType="clickEffect">
                                  <p:stCondLst>
                                    <p:cond delay="0"/>
                                  </p:stCondLst>
                                  <p:childTnLst>
                                    <p:animEffect transition="out" filter="wipe(down)">
                                      <p:cBhvr>
                                        <p:cTn id="89" dur="500"/>
                                        <p:tgtEl>
                                          <p:spTgt spid="28"/>
                                        </p:tgtEl>
                                      </p:cBhvr>
                                    </p:animEffect>
                                    <p:set>
                                      <p:cBhvr>
                                        <p:cTn id="90" dur="1" fill="hold">
                                          <p:stCondLst>
                                            <p:cond delay="499"/>
                                          </p:stCondLst>
                                        </p:cTn>
                                        <p:tgtEl>
                                          <p:spTgt spid="28"/>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22" presetClass="exit" presetSubtype="4" fill="hold" grpId="0" nodeType="clickEffect">
                                  <p:stCondLst>
                                    <p:cond delay="0"/>
                                  </p:stCondLst>
                                  <p:childTnLst>
                                    <p:animEffect transition="out" filter="wipe(down)">
                                      <p:cBhvr>
                                        <p:cTn id="94" dur="500"/>
                                        <p:tgtEl>
                                          <p:spTgt spid="27"/>
                                        </p:tgtEl>
                                      </p:cBhvr>
                                    </p:animEffect>
                                    <p:set>
                                      <p:cBhvr>
                                        <p:cTn id="95" dur="1" fill="hold">
                                          <p:stCondLst>
                                            <p:cond delay="499"/>
                                          </p:stCondLst>
                                        </p:cTn>
                                        <p:tgtEl>
                                          <p:spTgt spid="27"/>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22" presetClass="exit" presetSubtype="4" fill="hold" grpId="0" nodeType="clickEffect">
                                  <p:stCondLst>
                                    <p:cond delay="0"/>
                                  </p:stCondLst>
                                  <p:childTnLst>
                                    <p:animEffect transition="out" filter="wipe(down)">
                                      <p:cBhvr>
                                        <p:cTn id="99" dur="500"/>
                                        <p:tgtEl>
                                          <p:spTgt spid="29"/>
                                        </p:tgtEl>
                                      </p:cBhvr>
                                    </p:animEffect>
                                    <p:set>
                                      <p:cBhvr>
                                        <p:cTn id="100" dur="1" fill="hold">
                                          <p:stCondLst>
                                            <p:cond delay="499"/>
                                          </p:stCondLst>
                                        </p:cTn>
                                        <p:tgtEl>
                                          <p:spTgt spid="29"/>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22" presetClass="exit" presetSubtype="4" fill="hold" grpId="0" nodeType="clickEffect">
                                  <p:stCondLst>
                                    <p:cond delay="0"/>
                                  </p:stCondLst>
                                  <p:childTnLst>
                                    <p:animEffect transition="out" filter="wipe(down)">
                                      <p:cBhvr>
                                        <p:cTn id="104" dur="500"/>
                                        <p:tgtEl>
                                          <p:spTgt spid="30"/>
                                        </p:tgtEl>
                                      </p:cBhvr>
                                    </p:animEffect>
                                    <p:set>
                                      <p:cBhvr>
                                        <p:cTn id="105" dur="1" fill="hold">
                                          <p:stCondLst>
                                            <p:cond delay="499"/>
                                          </p:stCondLst>
                                        </p:cTn>
                                        <p:tgtEl>
                                          <p:spTgt spid="30"/>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22" presetClass="exit" presetSubtype="4" fill="hold" grpId="0" nodeType="clickEffect">
                                  <p:stCondLst>
                                    <p:cond delay="0"/>
                                  </p:stCondLst>
                                  <p:childTnLst>
                                    <p:animEffect transition="out" filter="wipe(down)">
                                      <p:cBhvr>
                                        <p:cTn id="109" dur="500"/>
                                        <p:tgtEl>
                                          <p:spTgt spid="31"/>
                                        </p:tgtEl>
                                      </p:cBhvr>
                                    </p:animEffect>
                                    <p:set>
                                      <p:cBhvr>
                                        <p:cTn id="110" dur="1" fill="hold">
                                          <p:stCondLst>
                                            <p:cond delay="499"/>
                                          </p:stCondLst>
                                        </p:cTn>
                                        <p:tgtEl>
                                          <p:spTgt spid="31"/>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22" presetClass="exit" presetSubtype="4" fill="hold" grpId="0" nodeType="clickEffect">
                                  <p:stCondLst>
                                    <p:cond delay="0"/>
                                  </p:stCondLst>
                                  <p:childTnLst>
                                    <p:animEffect transition="out" filter="wipe(down)">
                                      <p:cBhvr>
                                        <p:cTn id="114" dur="500"/>
                                        <p:tgtEl>
                                          <p:spTgt spid="32"/>
                                        </p:tgtEl>
                                      </p:cBhvr>
                                    </p:animEffect>
                                    <p:set>
                                      <p:cBhvr>
                                        <p:cTn id="115" dur="1" fill="hold">
                                          <p:stCondLst>
                                            <p:cond delay="499"/>
                                          </p:stCondLst>
                                        </p:cTn>
                                        <p:tgtEl>
                                          <p:spTgt spid="32"/>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22" presetClass="exit" presetSubtype="4" fill="hold" grpId="0" nodeType="clickEffect">
                                  <p:stCondLst>
                                    <p:cond delay="0"/>
                                  </p:stCondLst>
                                  <p:childTnLst>
                                    <p:animEffect transition="out" filter="wipe(down)">
                                      <p:cBhvr>
                                        <p:cTn id="119" dur="500"/>
                                        <p:tgtEl>
                                          <p:spTgt spid="33"/>
                                        </p:tgtEl>
                                      </p:cBhvr>
                                    </p:animEffect>
                                    <p:set>
                                      <p:cBhvr>
                                        <p:cTn id="120"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5"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18524"/>
            <a:ext cx="8128000" cy="170174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经济发展的比较</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相似性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都是发达的</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工业化</a:t>
            </a:r>
            <a:r>
              <a:rPr lang="zh-CN" altLang="zh-CN" dirty="0">
                <a:solidFill>
                  <a:srgbClr val="000000"/>
                </a:solidFill>
                <a:latin typeface="Times New Roman" panose="02020603050405020304" pitchFamily="18" charset="0"/>
                <a:cs typeface="Times New Roman" panose="02020603050405020304" pitchFamily="18" charset="0"/>
              </a:rPr>
              <a:t>国家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经济发展水平都比较</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经济发展过程中都充分发挥了</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岛国</a:t>
            </a:r>
            <a:r>
              <a:rPr lang="zh-CN" altLang="zh-CN" dirty="0">
                <a:solidFill>
                  <a:srgbClr val="000000"/>
                </a:solidFill>
                <a:latin typeface="Times New Roman" panose="02020603050405020304" pitchFamily="18" charset="0"/>
                <a:cs typeface="Times New Roman" panose="02020603050405020304" pitchFamily="18" charset="0"/>
              </a:rPr>
              <a:t>的优势。</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smtClean="0">
                <a:solidFill>
                  <a:srgbClr val="000000"/>
                </a:solidFill>
                <a:latin typeface="Times New Roman" panose="02020603050405020304" pitchFamily="18" charset="0"/>
                <a:cs typeface="Times New Roman" panose="02020603050405020304" pitchFamily="18" charset="0"/>
              </a:rPr>
              <a:t>(2)</a:t>
            </a:r>
            <a:r>
              <a:rPr lang="zh-CN" altLang="zh-CN" dirty="0" smtClean="0">
                <a:solidFill>
                  <a:srgbClr val="000000"/>
                </a:solidFill>
                <a:latin typeface="Times New Roman" panose="02020603050405020304" pitchFamily="18" charset="0"/>
                <a:cs typeface="Times New Roman" panose="02020603050405020304" pitchFamily="18" charset="0"/>
              </a:rPr>
              <a:t>区域差异。</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865952000"/>
              </p:ext>
            </p:extLst>
          </p:nvPr>
        </p:nvGraphicFramePr>
        <p:xfrm>
          <a:off x="508000" y="2937344"/>
          <a:ext cx="8128000" cy="4311604"/>
        </p:xfrm>
        <a:graphic>
          <a:graphicData uri="http://schemas.openxmlformats.org/presentationml/2006/ole">
            <mc:AlternateContent xmlns:mc="http://schemas.openxmlformats.org/markup-compatibility/2006">
              <mc:Choice xmlns:v="urn:schemas-microsoft-com:vml" Requires="v">
                <p:oleObj spid="_x0000_s3079" name="文档" r:id="rId7" imgW="3908266" imgH="2072941" progId="Word.Document.12">
                  <p:embed/>
                </p:oleObj>
              </mc:Choice>
              <mc:Fallback>
                <p:oleObj name="文档" r:id="rId7" imgW="3908266" imgH="2072941" progId="Word.Document.12">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000" y="2937344"/>
                        <a:ext cx="8128000" cy="43116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矩形 9"/>
          <p:cNvSpPr/>
          <p:nvPr/>
        </p:nvSpPr>
        <p:spPr>
          <a:xfrm>
            <a:off x="3018738" y="1705002"/>
            <a:ext cx="671562"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03606" y="1705002"/>
            <a:ext cx="19411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22337" y="2112942"/>
            <a:ext cx="47724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46435" y="3562130"/>
            <a:ext cx="41519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833869" y="3562130"/>
            <a:ext cx="237817"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37744" y="4664022"/>
            <a:ext cx="786594"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78414" y="5240086"/>
            <a:ext cx="53245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04723" y="5240086"/>
            <a:ext cx="53245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55525" y="6152032"/>
            <a:ext cx="53245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19424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animBg="1"/>
      <p:bldP spid="15" grpId="0" animBg="1"/>
      <p:bldP spid="16" grpId="0" animBg="1"/>
      <p:bldP spid="17"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2711314"/>
            <a:ext cx="8128000" cy="168937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思考讨论</a:t>
            </a:r>
            <a:r>
              <a:rPr lang="zh-CN" altLang="zh-CN" dirty="0">
                <a:solidFill>
                  <a:srgbClr val="000000"/>
                </a:solidFill>
                <a:latin typeface="Times New Roman" panose="02020603050405020304" pitchFamily="18" charset="0"/>
                <a:cs typeface="Times New Roman" panose="02020603050405020304" pitchFamily="18" charset="0"/>
              </a:rPr>
              <a:t>英国和日本两国的产业结构有何相同点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从教材图中可以看出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两个国家的产业结构具有高度的相似性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第三产业的比重很大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约占</a:t>
            </a:r>
            <a:r>
              <a:rPr lang="en-US" altLang="zh-CN" dirty="0">
                <a:solidFill>
                  <a:srgbClr val="000000"/>
                </a:solidFill>
                <a:latin typeface="Times New Roman" panose="02020603050405020304" pitchFamily="18" charset="0"/>
                <a:cs typeface="Times New Roman" panose="02020603050405020304" pitchFamily="18" charset="0"/>
              </a:rPr>
              <a:t>2/3;</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第二产业的比重适中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约占</a:t>
            </a:r>
            <a:r>
              <a:rPr lang="en-US" altLang="zh-CN" dirty="0">
                <a:solidFill>
                  <a:srgbClr val="000000"/>
                </a:solidFill>
                <a:latin typeface="Times New Roman" panose="02020603050405020304" pitchFamily="18" charset="0"/>
                <a:cs typeface="Times New Roman" panose="02020603050405020304" pitchFamily="18" charset="0"/>
              </a:rPr>
              <a:t>1/3;</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第一产业的比重很小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仅占</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3169104"/>
            <a:ext cx="8640960" cy="13681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932958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563440"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352324"/>
            <a:ext cx="8128000" cy="1840247"/>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三、我国的区域差异</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划分依据</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综合</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地形</a:t>
            </a:r>
            <a:r>
              <a:rPr lang="zh-CN"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气候</a:t>
            </a:r>
            <a:r>
              <a:rPr lang="zh-CN" altLang="zh-CN" dirty="0">
                <a:solidFill>
                  <a:srgbClr val="000000"/>
                </a:solidFill>
                <a:latin typeface="Times New Roman" panose="02020603050405020304" pitchFamily="18" charset="0"/>
                <a:cs typeface="Times New Roman" panose="02020603050405020304" pitchFamily="18" charset="0"/>
              </a:rPr>
              <a:t>两大要素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可以把我国分成三大自然区。</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三大自然区名称及界线</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37948157"/>
              </p:ext>
            </p:extLst>
          </p:nvPr>
        </p:nvGraphicFramePr>
        <p:xfrm>
          <a:off x="508000" y="3312437"/>
          <a:ext cx="8128000" cy="3140899"/>
        </p:xfrm>
        <a:graphic>
          <a:graphicData uri="http://schemas.openxmlformats.org/presentationml/2006/ole">
            <mc:AlternateContent xmlns:mc="http://schemas.openxmlformats.org/markup-compatibility/2006">
              <mc:Choice xmlns:v="urn:schemas-microsoft-com:vml" Requires="v">
                <p:oleObj spid="_x0000_s4103" name="文档" r:id="rId7" imgW="3837004" imgH="1481960" progId="Word.Document.12">
                  <p:embed/>
                </p:oleObj>
              </mc:Choice>
              <mc:Fallback>
                <p:oleObj name="文档" r:id="rId7" imgW="3837004" imgH="1481960" progId="Word.Document.12">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000" y="3312437"/>
                        <a:ext cx="8128000" cy="31408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矩形 9"/>
          <p:cNvSpPr/>
          <p:nvPr/>
        </p:nvSpPr>
        <p:spPr>
          <a:xfrm>
            <a:off x="1325511" y="2383064"/>
            <a:ext cx="45408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02180" y="2383064"/>
            <a:ext cx="45408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3440"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4" name="矩形 3"/>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三大自然区的名称</a:t>
            </a: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东部季风区</a:t>
            </a: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西北干旱半干旱区</a:t>
            </a: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青藏高寒区</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界线。</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界线大致与</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400</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毫米年等降水量线</a:t>
            </a:r>
            <a:r>
              <a:rPr lang="zh-CN" altLang="zh-CN" dirty="0">
                <a:solidFill>
                  <a:srgbClr val="000000"/>
                </a:solidFill>
                <a:latin typeface="Times New Roman" panose="02020603050405020304" pitchFamily="18" charset="0"/>
                <a:cs typeface="Times New Roman" panose="02020603050405020304" pitchFamily="18" charset="0"/>
              </a:rPr>
              <a:t>吻合。</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界线大致与</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昆仑山脉、阿尔金山、祁连山脉</a:t>
            </a:r>
            <a:r>
              <a:rPr lang="zh-CN" altLang="zh-CN" dirty="0">
                <a:solidFill>
                  <a:srgbClr val="000000"/>
                </a:solidFill>
                <a:latin typeface="Times New Roman" panose="02020603050405020304" pitchFamily="18" charset="0"/>
                <a:cs typeface="Times New Roman" panose="02020603050405020304" pitchFamily="18" charset="0"/>
              </a:rPr>
              <a:t>吻合。</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界线大致与</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横断山脉</a:t>
            </a:r>
            <a:r>
              <a:rPr lang="zh-CN" altLang="zh-CN" dirty="0">
                <a:solidFill>
                  <a:srgbClr val="000000"/>
                </a:solidFill>
                <a:latin typeface="Times New Roman" panose="02020603050405020304" pitchFamily="18" charset="0"/>
                <a:cs typeface="Times New Roman" panose="02020603050405020304" pitchFamily="18" charset="0"/>
              </a:rPr>
              <a:t>吻合。</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思考讨论</a:t>
            </a:r>
            <a:r>
              <a:rPr lang="zh-CN" altLang="zh-CN" dirty="0">
                <a:solidFill>
                  <a:srgbClr val="000000"/>
                </a:solidFill>
                <a:latin typeface="Times New Roman" panose="02020603050405020304" pitchFamily="18" charset="0"/>
                <a:cs typeface="Times New Roman" panose="02020603050405020304" pitchFamily="18" charset="0"/>
              </a:rPr>
              <a:t>我国三大自然区划分的依据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是单一指标还是综合指标</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综合地形、气候要素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把我国划分为三大自然区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属于综合指标。</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4581128"/>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10035" y="2154628"/>
            <a:ext cx="1096211"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53981" y="2154628"/>
            <a:ext cx="1790113"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02715" y="2154628"/>
            <a:ext cx="1096211"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40751" y="2972400"/>
            <a:ext cx="2162649"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78208" y="3388509"/>
            <a:ext cx="316103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50629" y="3796405"/>
            <a:ext cx="878953"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267748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312</TotalTime>
  <Words>2357</Words>
  <Application>Microsoft Office PowerPoint</Application>
  <PresentationFormat>全屏显示(4:3)</PresentationFormat>
  <Paragraphs>191</Paragraphs>
  <Slides>32</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5" baseType="lpstr">
      <vt:lpstr>NEU-BZ-S92</vt:lpstr>
      <vt:lpstr>方正书宋_GBK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第二节　自然环境和人类活动的区域差异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Skykey</cp:lastModifiedBy>
  <cp:revision>地理备课大师【全免费】</cp:revision>
  <dcterms:created xsi:type="dcterms:W3CDTF">2014-04-23T05:53:17Z</dcterms:created>
  <dcterms:modified xsi:type="dcterms:W3CDTF">2015-11-12T00:13:33Z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