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3" r:id="rId2"/>
    <p:sldId id="264" r:id="rId3"/>
    <p:sldId id="265" r:id="rId4"/>
    <p:sldId id="278" r:id="rId5"/>
    <p:sldId id="357" r:id="rId6"/>
    <p:sldId id="358" r:id="rId7"/>
    <p:sldId id="344" r:id="rId8"/>
    <p:sldId id="275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270" r:id="rId21"/>
    <p:sldId id="370" r:id="rId22"/>
    <p:sldId id="310" r:id="rId23"/>
    <p:sldId id="371" r:id="rId24"/>
    <p:sldId id="355" r:id="rId25"/>
    <p:sldId id="356" r:id="rId26"/>
    <p:sldId id="372" r:id="rId27"/>
    <p:sldId id="373" r:id="rId28"/>
    <p:sldId id="374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858" y="90"/>
      </p:cViewPr>
      <p:guideLst>
        <p:guide orient="horz" pos="84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2015-11-12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slide" Target="../slides/slide2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slide" Target="../slides/slide2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3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334020" cy="584775"/>
              <a:chOff x="29482" y="2927145"/>
              <a:chExt cx="1644038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64403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HONGNANTANJIU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重难探究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89135" cy="584775"/>
              <a:chOff x="29482" y="2927145"/>
              <a:chExt cx="1588722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8872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638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dirty="0" smtClean="0"/>
              <a:t>单元活动　学会分析区域差异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  <p:sldLayoutId id="214748367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5.docx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6.docx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7.docx"/><Relationship Id="rId4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8.docx"/><Relationship Id="rId4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9.docx"/><Relationship Id="rId4" Type="http://schemas.openxmlformats.org/officeDocument/2006/relationships/oleObject" Target="../embeddings/oleObject9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20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Relationship Id="rId9" Type="http://schemas.openxmlformats.org/officeDocument/2006/relationships/image" Target="../media/image1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20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Relationship Id="rId9" Type="http://schemas.openxmlformats.org/officeDocument/2006/relationships/image" Target="../media/image19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20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Relationship Id="rId9" Type="http://schemas.openxmlformats.org/officeDocument/2006/relationships/image" Target="../media/image20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20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Relationship Id="rId9" Type="http://schemas.openxmlformats.org/officeDocument/2006/relationships/image" Target="../media/image21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20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Relationship Id="rId9" Type="http://schemas.openxmlformats.org/officeDocument/2006/relationships/image" Target="../media/image2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4.docx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单元活动　学会分析区域差异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8583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绘制贵州省、湖北省、上海市三省市产业结构饼状图。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提示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007381"/>
              </p:ext>
            </p:extLst>
          </p:nvPr>
        </p:nvGraphicFramePr>
        <p:xfrm>
          <a:off x="508000" y="3117920"/>
          <a:ext cx="8128000" cy="1967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5" imgW="3837004" imgH="929200" progId="Word.Document.12">
                  <p:embed/>
                </p:oleObj>
              </mc:Choice>
              <mc:Fallback>
                <p:oleObj name="文档" r:id="rId5" imgW="3837004" imgH="92920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117920"/>
                        <a:ext cx="8128000" cy="19672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79512" y="2305008"/>
            <a:ext cx="8640960" cy="3210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13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1273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从资源优势、主要问题、区域发展阶段等方面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列表比较贵州省、湖北省、上海市三省市的差异。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提示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332054"/>
              </p:ext>
            </p:extLst>
          </p:nvPr>
        </p:nvGraphicFramePr>
        <p:xfrm>
          <a:off x="508000" y="2672291"/>
          <a:ext cx="8128000" cy="4407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5" imgW="3908266" imgH="2119816" progId="Word.Document.12">
                  <p:embed/>
                </p:oleObj>
              </mc:Choice>
              <mc:Fallback>
                <p:oleObj name="文档" r:id="rId5" imgW="3908266" imgH="211981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672291"/>
                        <a:ext cx="8128000" cy="44073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65444" y="2204864"/>
            <a:ext cx="8352928" cy="4450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51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4886"/>
            <a:ext cx="8128000" cy="429348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名师精讲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分析区域差异的一般步骤与主要方法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分析区域差异的一般步骤。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收集区域的相关资料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自然条件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地理位置、地形、气候、水文、植被等人文条件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人口、经济文化、历史沿革等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的分析与整理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文字整理归类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数据分析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图表绘制等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Picture 2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83968" y="4048608"/>
            <a:ext cx="194181" cy="948783"/>
          </a:xfrm>
          <a:prstGeom prst="rect">
            <a:avLst/>
          </a:prstGeom>
        </p:spPr>
      </p:pic>
      <p:pic>
        <p:nvPicPr>
          <p:cNvPr id="6" name="Picture 2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83968" y="5638369"/>
            <a:ext cx="194181" cy="94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45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差异分析、比较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区域发展条件、优势和劣势区域经济分析区域发展阶段评价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区域差异形成的原因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Picture 2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83968" y="2996952"/>
            <a:ext cx="194181" cy="94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7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1286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分析区域差异的主要方法。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在对资料进行分析与整理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以及对区域差异进行分析比较时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要注意分析不同区域的差异性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同时归纳出不同区域的共同性。分析区域差异的方法主要见下表。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57848"/>
              </p:ext>
            </p:extLst>
          </p:nvPr>
        </p:nvGraphicFramePr>
        <p:xfrm>
          <a:off x="508000" y="3219188"/>
          <a:ext cx="8128000" cy="2789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5" imgW="3908266" imgH="1342057" progId="Word.Document.12">
                  <p:embed/>
                </p:oleObj>
              </mc:Choice>
              <mc:Fallback>
                <p:oleObj name="文档" r:id="rId5" imgW="3908266" imgH="134205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219188"/>
                        <a:ext cx="8128000" cy="27896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042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819840"/>
              </p:ext>
            </p:extLst>
          </p:nvPr>
        </p:nvGraphicFramePr>
        <p:xfrm>
          <a:off x="508000" y="1475044"/>
          <a:ext cx="8128000" cy="5338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5" imgW="3908266" imgH="2567288" progId="Word.Document.12">
                  <p:embed/>
                </p:oleObj>
              </mc:Choice>
              <mc:Fallback>
                <p:oleObj name="文档" r:id="rId5" imgW="3908266" imgH="2567288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75044"/>
                        <a:ext cx="8128000" cy="53383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971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定性的方法是分析区域差异最为古老也最为常用的一种方法。定性的描述和说明具有高度选择性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即经过比较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选择重要的或有意义的地理事象进行描述和说明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定量的方法必须以大量的数据为基础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数据可通过观测、统计、模拟、假设等多种手段获得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定量分析需要借助一定的数据分析、处理和计算方法。影响全局的重大课题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常用综合的方法。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2324"/>
            <a:ext cx="8128000" cy="54014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读甲、乙两区域图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甲区域和乙区域北部的气候特征有什么不同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试分析其成因。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乙图中大河的流量非常大的原因是什么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甲区域、乙区域北部人口密度都很低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分别分析其自然原因。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606040"/>
              </p:ext>
            </p:extLst>
          </p:nvPr>
        </p:nvGraphicFramePr>
        <p:xfrm>
          <a:off x="508000" y="2613150"/>
          <a:ext cx="8128000" cy="2764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5" imgW="3837004" imgH="1304557" progId="Word.Document.12">
                  <p:embed/>
                </p:oleObj>
              </mc:Choice>
              <mc:Fallback>
                <p:oleObj name="文档" r:id="rId5" imgW="3837004" imgH="130455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613150"/>
                        <a:ext cx="8128000" cy="27642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888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2324"/>
            <a:ext cx="8128000" cy="5013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由图示信息可知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甲区域是我国的青藏高原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由于地势高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形成了冬寒夏凉的高寒气候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乙区域是巴西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其北部是亚马孙平原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为热带雨林气候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全年高温多雨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其形成受赤道低气压带的影响。第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乙图中大河是亚马孙河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亚马孙河受赤道低气压带影响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终年多雨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且集水面积广大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支流众多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流量非常大。第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甲区域是世界最高的高原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山区面积广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海拔高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气候寒冷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自然条件恶劣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所以人口稀少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乙区域北部是热带雨林气候区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气候湿热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不利于人类生活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且开发利用难度大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人口也比较稀少。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根据经纬度和海拔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判断甲区域是青藏高原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根据经纬度位置、轮廓特征、水系分布等信息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判断乙区域是巴西。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分析地形、纬度位置等因素对气候的影响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并确定气候类型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回答气候特征。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从地形、水系特征、气候特征等方面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分析亚马孙河流量大的原因。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分析地形、气候等自然要素对人口分布的影响。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61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80316"/>
            <a:ext cx="8128000" cy="3351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甲区域的气候特征是冬寒夏凉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其形成原因是地势高。乙区域的气候特征是全年高温多雨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其形成原因主要是常年受赤道低气压带控制。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该河地处赤道地区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受赤道低气压带影响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终年多雨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该河位于平原地区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集水面积广大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支流众多。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甲区域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高原、山区面积广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海拔高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气候寒冷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自然条件恶劣。乙区域北部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热带雨林气候区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气候湿热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开发利用难度大。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延伸思考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分析一个区域的特征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主要从哪些区域要素进行说明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提示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地理位置、自然条件、社会经济条件等。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4797152"/>
            <a:ext cx="8640960" cy="460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63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72498"/>
              </p:ext>
            </p:extLst>
          </p:nvPr>
        </p:nvGraphicFramePr>
        <p:xfrm>
          <a:off x="508000" y="1278731"/>
          <a:ext cx="8128000" cy="4886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960813" imgH="2381232" progId="Word.Document.12">
                  <p:embed/>
                </p:oleObj>
              </mc:Choice>
              <mc:Fallback>
                <p:oleObj name="文档" r:id="rId4" imgW="3960813" imgH="2381232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78731"/>
                        <a:ext cx="8128000" cy="48865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37487" y="836712"/>
            <a:ext cx="268535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6137486" y="869763"/>
            <a:ext cx="80608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7100920" y="884373"/>
            <a:ext cx="80813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8066399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851178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2182"/>
            <a:ext cx="8128000" cy="46628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分析和比较不同区域的特征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明确各个区域之间的差异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是地理学习常用的方法之一。据此完成第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分析区域差异的主要方法有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定性的方法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定量的方法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综合的方法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比较的方法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下列对采取综合的方法进行资料分析整理的叙述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对区域内的地理事象进行的描述和说明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包括文字叙述、图像展示和列表归纳等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在已有资料的基础上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借助于数学手段对地理事象进行量化研究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对研究对象所涉及的各种因素进行综合分析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该方法主要反映区域内地理事象的概况和基本特点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37487" y="836712"/>
            <a:ext cx="268535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6137486" y="869763"/>
            <a:ext cx="80608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7100920" y="884373"/>
            <a:ext cx="80813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8066399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851178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886586"/>
            <a:ext cx="8128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分析区域差异的方法主要有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定性的方法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定量的方法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综合的方法。第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两项是定性的方法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项是定量的方法。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3745168"/>
            <a:ext cx="8640960" cy="460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84988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6137487" y="836712"/>
            <a:ext cx="268535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1       2       3       4       5      6</a:t>
            </a:r>
            <a:endParaRPr lang="zh-CN" altLang="en-US" dirty="0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137486" y="869763"/>
            <a:ext cx="8060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100920" y="884373"/>
            <a:ext cx="80813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8066399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6" action="ppaction://hlinksldjump"/>
          </p:cNvPr>
          <p:cNvSpPr/>
          <p:nvPr/>
        </p:nvSpPr>
        <p:spPr>
          <a:xfrm>
            <a:off x="851178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1098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读世界某区域图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578925"/>
              </p:ext>
            </p:extLst>
          </p:nvPr>
        </p:nvGraphicFramePr>
        <p:xfrm>
          <a:off x="508000" y="2449514"/>
          <a:ext cx="8128000" cy="2851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8" imgW="3837004" imgH="1346384" progId="Word.Document.12">
                  <p:embed/>
                </p:oleObj>
              </mc:Choice>
              <mc:Fallback>
                <p:oleObj name="文档" r:id="rId8" imgW="3837004" imgH="134638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449514"/>
                        <a:ext cx="8128000" cy="28516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6137487" y="836712"/>
            <a:ext cx="268535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37486" y="869763"/>
            <a:ext cx="8060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7100920" y="884373"/>
            <a:ext cx="80813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8066399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851178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51654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甲岛发展油气开采工业的有利条件除了资源丰富外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本地市场广阔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海洋交通便捷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劳动力资源质优量大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资金、技术力量雄厚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是著名的旅游城市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有极为奇妙的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醉汉林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即树木东倒西歪、形状怪异。该景观的形成原因是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受沿岸寒流的影响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受极昼极夜现象的影响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地势起伏大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受西风的影响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甲岛为火地岛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本地石油资源丰富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海洋运输条件优越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有利于其发展油气开采工业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但本地市场有限。第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城市不在极圈以内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所以没有极昼极夜现象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城市处于西风带控制之下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又缺乏高大山脉的阻挡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风力强劲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所以当地的树木东倒西歪、形状怪异。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3.B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4249224"/>
            <a:ext cx="8640960" cy="1628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9512" y="5919476"/>
            <a:ext cx="8640960" cy="460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9348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6137487" y="836712"/>
            <a:ext cx="268535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37486" y="869763"/>
            <a:ext cx="8060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7100920" y="884373"/>
            <a:ext cx="80813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8066399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851178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俗话说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一方水土养一方人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而一方人又创造出一方独特的文化。下列关于我国南北方差异的叙述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受到资源和区位等因素的影响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我国北方以重工业为主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南方轻工业相对比较发达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南方受地形影响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交通不便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人们交往很少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形成各具特色的方言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语言繁杂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受地形的影响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我国民居屋顶表现为南尖北缓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从饮食习惯上看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南方人爱吃米饭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北方人喜欢吃面食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我国民居屋顶表现为南尖北缓与南北方的降水量有关。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4249224"/>
            <a:ext cx="8640960" cy="460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9512" y="4770684"/>
            <a:ext cx="8640960" cy="460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6822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6137487" y="836712"/>
            <a:ext cx="268535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1       2       3       4       5      6</a:t>
            </a:r>
            <a:endParaRPr lang="zh-CN" altLang="en-US" dirty="0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137486" y="869763"/>
            <a:ext cx="8060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7100920" y="884373"/>
            <a:ext cx="80813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8066399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8511780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2324"/>
            <a:ext cx="8128000" cy="870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阅读下列图文材料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下图为巴西人口分布图及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年巴西世界杯足球赛承办城市位置分布图。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456701"/>
              </p:ext>
            </p:extLst>
          </p:nvPr>
        </p:nvGraphicFramePr>
        <p:xfrm>
          <a:off x="508000" y="2497612"/>
          <a:ext cx="8128000" cy="3379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8" imgW="3837004" imgH="1595901" progId="Word.Document.12">
                  <p:embed/>
                </p:oleObj>
              </mc:Choice>
              <mc:Fallback>
                <p:oleObj name="文档" r:id="rId8" imgW="3837004" imgH="159590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497612"/>
                        <a:ext cx="8128000" cy="33796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029403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6137487" y="836712"/>
            <a:ext cx="268535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1       2       3       4       5      6</a:t>
            </a:r>
            <a:endParaRPr lang="zh-CN" altLang="en-US" dirty="0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137486" y="869763"/>
            <a:ext cx="8060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7100920" y="884373"/>
            <a:ext cx="80813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8066399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8511780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1654"/>
            <a:ext cx="8128000" cy="455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下图为巴西利亚及萨尔瓦多气候资料图。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4346"/>
              </p:ext>
            </p:extLst>
          </p:nvPr>
        </p:nvGraphicFramePr>
        <p:xfrm>
          <a:off x="508000" y="2151820"/>
          <a:ext cx="8128000" cy="3376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8" imgW="3837004" imgH="1593377" progId="Word.Document.12">
                  <p:embed/>
                </p:oleObj>
              </mc:Choice>
              <mc:Fallback>
                <p:oleObj name="文档" r:id="rId8" imgW="3837004" imgH="15933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151820"/>
                        <a:ext cx="8128000" cy="33762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022414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6137487" y="836712"/>
            <a:ext cx="268535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1       2       3       4       5      6</a:t>
            </a:r>
            <a:endParaRPr lang="zh-CN" altLang="en-US" dirty="0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137486" y="869763"/>
            <a:ext cx="8060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7100920" y="884373"/>
            <a:ext cx="80813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8066399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8511780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46628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简述巴西人口分布的特点及其形成原因。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列表比较巴西利亚与萨尔瓦多气候的差异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并说明原因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巴西的人口主要分布在东部沿海地区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原因应主要从地形、气候、经济水平和开发历史等方面分析。第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两地气候差异可从气候资料图中获知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再结合所学知识分析其原因即可。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745879"/>
              </p:ext>
            </p:extLst>
          </p:nvPr>
        </p:nvGraphicFramePr>
        <p:xfrm>
          <a:off x="508000" y="2420956"/>
          <a:ext cx="8128000" cy="2491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8" imgW="3894589" imgH="1194222" progId="Word.Document.12">
                  <p:embed/>
                </p:oleObj>
              </mc:Choice>
              <mc:Fallback>
                <p:oleObj name="文档" r:id="rId8" imgW="3894589" imgH="119422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420956"/>
                        <a:ext cx="8128000" cy="24917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179512" y="4480984"/>
            <a:ext cx="864096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0556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6137487" y="836712"/>
            <a:ext cx="268535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1       2       3       4       5      6</a:t>
            </a:r>
            <a:endParaRPr lang="zh-CN" altLang="en-US" dirty="0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137486" y="869763"/>
            <a:ext cx="8060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7100920" y="884373"/>
            <a:ext cx="80813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8066399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8511780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654"/>
            <a:ext cx="8128000" cy="1286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主要分布于东部沿海地区。开发历史悠久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沿海交通便利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地势平坦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气候适宜等。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181417"/>
              </p:ext>
            </p:extLst>
          </p:nvPr>
        </p:nvGraphicFramePr>
        <p:xfrm>
          <a:off x="508000" y="2719806"/>
          <a:ext cx="8128000" cy="3531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8" imgW="3946416" imgH="1713809" progId="Word.Document.12">
                  <p:embed/>
                </p:oleObj>
              </mc:Choice>
              <mc:Fallback>
                <p:oleObj name="文档" r:id="rId8" imgW="3946416" imgH="171380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719806"/>
                        <a:ext cx="8128000" cy="35310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166142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6344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4880"/>
            <a:ext cx="8128000" cy="35022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一、分析区域差异的一般步骤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收集区域的相关资料。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自然条件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地理位置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、地形、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、水文、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植被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人文条件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人口、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、文化、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历史沿革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资料的分析与整理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文字整理归类、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数据分析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图表绘制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区域差异分析、比较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区域发展条件、优势和劣势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区域经济分析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区域发展阶段评价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探索区域差异形成的原因。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62274" y="2835358"/>
            <a:ext cx="876658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1421" y="2835358"/>
            <a:ext cx="423535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62671" y="2835358"/>
            <a:ext cx="423535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35932" y="3240834"/>
            <a:ext cx="427770" cy="299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01659" y="3251293"/>
            <a:ext cx="894279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28456" y="3649961"/>
            <a:ext cx="894279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78084" y="3649961"/>
            <a:ext cx="894279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88248" y="4053696"/>
            <a:ext cx="1322196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19662" y="4053696"/>
            <a:ext cx="1322196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8973" y="4452552"/>
            <a:ext cx="841545" cy="32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156344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543744"/>
              </p:ext>
            </p:extLst>
          </p:nvPr>
        </p:nvGraphicFramePr>
        <p:xfrm>
          <a:off x="508000" y="2996952"/>
          <a:ext cx="8128000" cy="2432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7" imgW="3946416" imgH="1181602" progId="Word.Document.12">
                  <p:embed/>
                </p:oleObj>
              </mc:Choice>
              <mc:Fallback>
                <p:oleObj name="文档" r:id="rId7" imgW="3946416" imgH="1181602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996952"/>
                        <a:ext cx="8128000" cy="24325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647091"/>
            <a:ext cx="8128000" cy="10618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二、区域差异分析的主要方法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收集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资料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78220" y="3445618"/>
            <a:ext cx="1080120" cy="282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6283" y="4365104"/>
            <a:ext cx="516726" cy="282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20682" y="4538940"/>
            <a:ext cx="1080120" cy="282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4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344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2341"/>
            <a:ext cx="8128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主要方法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定性的方法。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对区域内的地理事象进行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定性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的描述和说明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文字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叙述、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展示和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列表归纳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等。该方法主要反映区域内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地理事象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的概况和基本特点等。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定量的方法。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在已有资料的基础上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借助于数学手段对地理事象进行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量化研究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。该方法的实质是按照一定的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目标和要求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对地理资料进行分析处理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明确地理事象发生、发展的规律以及彼此之间的相互联系。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综合的方法。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对研究对象所涉及的各种因素进行综合分析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3671" y="2312922"/>
            <a:ext cx="427770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3495" y="2312922"/>
            <a:ext cx="432048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54066" y="2312922"/>
            <a:ext cx="445139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26346" y="2312922"/>
            <a:ext cx="445139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5533" y="2715127"/>
            <a:ext cx="445139" cy="318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06729" y="2715127"/>
            <a:ext cx="887206" cy="318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98201" y="3534227"/>
            <a:ext cx="887206" cy="318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29869" y="3937713"/>
            <a:ext cx="1092814" cy="327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38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3440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71088"/>
            <a:ext cx="8128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思考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讨论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区域差异分析的三种方法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有什么关系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既有区别又有联系。定性的方法侧重于定性说明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定量的方法侧重于量化分析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综合的方法侧重于综合分析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三种方法的思路、手段和程序有很大的不同。但是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定性的方法和定量的方法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其研究所及往往都是综合性的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而综合的方法中也会用到定性的方法和定量的方法。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2926612"/>
            <a:ext cx="8640960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84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3440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4880"/>
            <a:ext cx="8128000" cy="35022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三、活动实例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分析长江流域不同区域的差异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长江流域概述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长江流经我国地形的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三大阶梯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贯穿东部、中部和西部三个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经济地带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其上游、中游、下游流经的区域社会经济发展状况存在很大的差异。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分析长江流域不同区域差异的步骤和方法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收集各区域发展的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有关资料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数据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。包括区域的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经济总量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、人均收入、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产业结构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、城市化水平等。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根据所收集的资料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通过图表等直观形式对各区域发展状况进行分析和比较。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39791" y="2825199"/>
            <a:ext cx="881389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49346" y="2825199"/>
            <a:ext cx="881389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72449" y="4050641"/>
            <a:ext cx="881389" cy="315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13874" y="4050641"/>
            <a:ext cx="432012" cy="315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53794" y="4050641"/>
            <a:ext cx="881389" cy="315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39772" y="4050641"/>
            <a:ext cx="432012" cy="315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8000" y="4455718"/>
            <a:ext cx="751632" cy="321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91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7388"/>
            <a:ext cx="8128000" cy="27635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8305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探究长江流域不同区域的差异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540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问题导引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长江上游、中游和下游流经的区域社会经济发展状况存在很大的差异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贵州省、湖北省、上海市分别位于长江的上、中、下游地区。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长江流域三省市区域发展的有关数据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693549"/>
              </p:ext>
            </p:extLst>
          </p:nvPr>
        </p:nvGraphicFramePr>
        <p:xfrm>
          <a:off x="508000" y="4169791"/>
          <a:ext cx="8128000" cy="2852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5" imgW="3894589" imgH="1367297" progId="Word.Document.12">
                  <p:embed/>
                </p:oleObj>
              </mc:Choice>
              <mc:Fallback>
                <p:oleObj name="文档" r:id="rId5" imgW="3894589" imgH="136729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4169791"/>
                        <a:ext cx="8128000" cy="28529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556105" y="998380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2324"/>
            <a:ext cx="8128000" cy="29358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收集材料所示资料时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采用的方法是什么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提示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间接收集法。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请计算出贵州省、湖北省、上海市的人均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分别是多少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370.8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;47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054.7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;97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131.3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绘制贵州省、湖北省、上海市三省市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总量柱状图。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提示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0497"/>
              </p:ext>
            </p:extLst>
          </p:nvPr>
        </p:nvGraphicFramePr>
        <p:xfrm>
          <a:off x="508000" y="4103036"/>
          <a:ext cx="8128000" cy="2569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5" imgW="3837004" imgH="1212250" progId="Word.Document.12">
                  <p:embed/>
                </p:oleObj>
              </mc:Choice>
              <mc:Fallback>
                <p:oleObj name="文档" r:id="rId5" imgW="3837004" imgH="121225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4103036"/>
                        <a:ext cx="8128000" cy="25692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79512" y="2203196"/>
            <a:ext cx="8640960" cy="460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512" y="3025088"/>
            <a:ext cx="8640960" cy="460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512" y="3846980"/>
            <a:ext cx="8280920" cy="2924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87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314</TotalTime>
  <Words>1760</Words>
  <Application>Microsoft Office PowerPoint</Application>
  <PresentationFormat>全屏显示(4:3)</PresentationFormat>
  <Paragraphs>152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NEU-BZ-S92</vt:lpstr>
      <vt:lpstr>方正书宋_GBK</vt:lpstr>
      <vt:lpstr>方正韵动中黑简体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单元活动　学会分析区域差异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Skykey</cp:lastModifiedBy>
  <cp:revision>地理备课大师【全免费】</cp:revision>
  <dcterms:created xsi:type="dcterms:W3CDTF">2014-04-23T05:53:17Z</dcterms:created>
  <dcterms:modified xsi:type="dcterms:W3CDTF">2015-11-12T00:21:08Z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