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emf" ContentType="image/x-emf"/>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3" r:id="rId2"/>
    <p:sldId id="264" r:id="rId3"/>
    <p:sldId id="265" r:id="rId4"/>
    <p:sldId id="278" r:id="rId5"/>
    <p:sldId id="344" r:id="rId6"/>
    <p:sldId id="357" r:id="rId7"/>
    <p:sldId id="275" r:id="rId8"/>
    <p:sldId id="358" r:id="rId9"/>
    <p:sldId id="359" r:id="rId10"/>
    <p:sldId id="360" r:id="rId11"/>
    <p:sldId id="361" r:id="rId12"/>
    <p:sldId id="362" r:id="rId13"/>
    <p:sldId id="363" r:id="rId14"/>
    <p:sldId id="270" r:id="rId15"/>
    <p:sldId id="364" r:id="rId16"/>
    <p:sldId id="310" r:id="rId17"/>
    <p:sldId id="365" r:id="rId18"/>
    <p:sldId id="355" r:id="rId19"/>
    <p:sldId id="366" r:id="rId20"/>
    <p:sldId id="367" r:id="rId21"/>
    <p:sldId id="368" r:id="rId22"/>
    <p:sldId id="369"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858"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2015-11-12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4.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slide" Target="../slides/slide1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4.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slide" Target="../slides/slide1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3" cy="487312"/>
          </a:xfrm>
        </p:grpSpPr>
        <p:sp>
          <p:nvSpPr>
            <p:cNvPr id="39" name="TextBox 38"/>
            <p:cNvSpPr txBox="1"/>
            <p:nvPr userDrawn="1"/>
          </p:nvSpPr>
          <p:spPr>
            <a:xfrm>
              <a:off x="29482" y="2927145"/>
              <a:ext cx="16242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3063883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单元活动　学会小区域调查</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12.emf"/><Relationship Id="rId5" Type="http://schemas.openxmlformats.org/officeDocument/2006/relationships/package" Target="../embeddings/Microsoft_Word___5.docx"/><Relationship Id="rId4"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13.emf"/><Relationship Id="rId5" Type="http://schemas.openxmlformats.org/officeDocument/2006/relationships/package" Target="../embeddings/Microsoft_Word___6.docx"/><Relationship Id="rId4" Type="http://schemas.openxmlformats.org/officeDocument/2006/relationships/oleObject" Target="../embeddings/oleObject6.bin"/></Relationships>
</file>

<file path=ppt/slides/_rels/slide1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4.xml"/><Relationship Id="rId7" Type="http://schemas.openxmlformats.org/officeDocument/2006/relationships/package" Target="../embeddings/Microsoft_Word___7.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 Target="slide18.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5.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单元活动　学会小区域调查</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1193917"/>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小区域调查的方法和步骤</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94456834"/>
              </p:ext>
            </p:extLst>
          </p:nvPr>
        </p:nvGraphicFramePr>
        <p:xfrm>
          <a:off x="1241371" y="2593032"/>
          <a:ext cx="6661258" cy="4191880"/>
        </p:xfrm>
        <a:graphic>
          <a:graphicData uri="http://schemas.openxmlformats.org/presentationml/2006/ole">
            <mc:AlternateContent xmlns:mc="http://schemas.openxmlformats.org/markup-compatibility/2006">
              <mc:Choice xmlns:v="urn:schemas-microsoft-com:vml" Requires="v">
                <p:oleObj spid="_x0000_s5125" name="文档" r:id="rId5" imgW="3837004" imgH="2414765" progId="Word.Document.12">
                  <p:embed/>
                </p:oleObj>
              </mc:Choice>
              <mc:Fallback>
                <p:oleObj name="文档" r:id="rId5" imgW="3837004" imgH="2414765" progId="Word.Document.12">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1371" y="2593032"/>
                        <a:ext cx="6661258" cy="41918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08828256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8288"/>
            <a:ext cx="8128000" cy="8128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小区域综合性调查和专题性调查的内容</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24361861"/>
              </p:ext>
            </p:extLst>
          </p:nvPr>
        </p:nvGraphicFramePr>
        <p:xfrm>
          <a:off x="508000" y="1647403"/>
          <a:ext cx="8128000" cy="5549620"/>
        </p:xfrm>
        <a:graphic>
          <a:graphicData uri="http://schemas.openxmlformats.org/presentationml/2006/ole">
            <mc:AlternateContent xmlns:mc="http://schemas.openxmlformats.org/markup-compatibility/2006">
              <mc:Choice xmlns:v="urn:schemas-microsoft-com:vml" Requires="v">
                <p:oleObj spid="_x0000_s6149" name="文档" r:id="rId5" imgW="3908266" imgH="2668970" progId="Word.Document.12">
                  <p:embed/>
                </p:oleObj>
              </mc:Choice>
              <mc:Fallback>
                <p:oleObj name="文档" r:id="rId5" imgW="3908266" imgH="2668970" progId="Word.Document.12">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000" y="1647403"/>
                        <a:ext cx="8128000" cy="55496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383996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2324"/>
            <a:ext cx="8128000" cy="5348900"/>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例题</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阅读材料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完成下列各题。</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美丽中国、生命长江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长江上游联合科学考察活动出发仪式在上海市举行。复旦大学、中科院水生所等机构有关专家全程参与此次考察活动。考察活动于</a:t>
            </a: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dirty="0">
                <a:solidFill>
                  <a:srgbClr val="000000"/>
                </a:solidFill>
                <a:latin typeface="Times New Roman" panose="02020603050405020304" pitchFamily="18" charset="0"/>
                <a:cs typeface="Times New Roman" panose="02020603050405020304" pitchFamily="18" charset="0"/>
              </a:rPr>
              <a:t>9</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日从青海玉树开始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经四川至贵阳结束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历时约</a:t>
            </a:r>
            <a:r>
              <a:rPr lang="en-US" altLang="zh-CN" dirty="0">
                <a:solidFill>
                  <a:srgbClr val="000000"/>
                </a:solidFill>
                <a:latin typeface="Times New Roman" panose="02020603050405020304" pitchFamily="18" charset="0"/>
                <a:cs typeface="Times New Roman" panose="02020603050405020304" pitchFamily="18" charset="0"/>
              </a:rPr>
              <a:t>12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全程</a:t>
            </a:r>
            <a:r>
              <a:rPr lang="en-US" altLang="zh-CN"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000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多千米。考察队沿金沙江、赤水河开展地质地貌、湿地生态系统、水生生物多样性、水资源保护和开发利用、水土流失等情况的综合考察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并沿途采集样本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进行影像记录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并对相关问题的成因及可能解决对策等开展研究。</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本次区域调查的目的主要是什么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本次区域调查采用的方法有</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和</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对牧民生存状况的了解需通过</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才能获得。</a:t>
            </a: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对长江源主要环境问题的调查研究属于</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性调查的内容。</a:t>
            </a: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37531353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由题目中材料内容可知。第</a:t>
            </a:r>
            <a:r>
              <a:rPr lang="en-US" altLang="zh-CN" dirty="0">
                <a:solidFill>
                  <a:srgbClr val="000000"/>
                </a:solidFill>
                <a:latin typeface="Times New Roman" panose="02020603050405020304" pitchFamily="18" charset="0"/>
                <a:cs typeface="Times New Roman" panose="02020603050405020304" pitchFamily="18" charset="0"/>
              </a:rPr>
              <a:t>(2)(3)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考查区域调查的方法。根据考察的目的和内容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应采取野外实地考察的方法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对牧民生存状况的了解则应进行调查访问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由于环境问题的调查涉及自然、人文、经济等多方面的内容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故属于综合性调查。</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了解长江源近代冰川变化、草场退化及其原因、长江源主要环境灾害、长江源地貌与自然环境变化以及牧民的生存状况。</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野外实地考察　调查访问　调查访问</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综合</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延伸思考</a:t>
            </a:r>
            <a:r>
              <a:rPr lang="zh-CN" altLang="zh-CN" dirty="0">
                <a:solidFill>
                  <a:srgbClr val="000000"/>
                </a:solidFill>
                <a:latin typeface="Times New Roman" panose="02020603050405020304" pitchFamily="18" charset="0"/>
                <a:cs typeface="Times New Roman" panose="02020603050405020304" pitchFamily="18" charset="0"/>
              </a:rPr>
              <a:t>野外实地考察之前必须做好哪两项准备工作</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明确考察目的和内容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制定考察计划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确定考察时间、路线及具体方法、步骤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以避免盲目性。</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搜集所要考察地区的有关资料和地图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使考察更具针对性。</a:t>
            </a:r>
            <a:endParaRPr lang="zh-CN" altLang="zh-CN" dirty="0">
              <a:solidFill>
                <a:srgbClr val="000000"/>
              </a:solidFill>
              <a:effectLst/>
              <a:latin typeface="NEU-BZ-S92"/>
              <a:ea typeface="方正书宋_GBK"/>
              <a:cs typeface="Times New Roman" panose="02020603050405020304" pitchFamily="18" charset="0"/>
            </a:endParaRPr>
          </a:p>
        </p:txBody>
      </p:sp>
      <p:sp>
        <p:nvSpPr>
          <p:cNvPr id="4" name="矩形 3"/>
          <p:cNvSpPr/>
          <p:nvPr/>
        </p:nvSpPr>
        <p:spPr>
          <a:xfrm>
            <a:off x="179512" y="3012688"/>
            <a:ext cx="8640960" cy="16983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9512" y="5071116"/>
            <a:ext cx="8640960" cy="10081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258747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37487" y="836712"/>
            <a:ext cx="2250937" cy="369332"/>
          </a:xfrm>
          <a:prstGeom prst="rect">
            <a:avLst/>
          </a:prstGeom>
          <a:noFill/>
          <a:ln>
            <a:noFill/>
          </a:ln>
        </p:spPr>
        <p:txBody>
          <a:bodyPr wrap="none" rtlCol="0">
            <a:spAutoFit/>
          </a:bodyPr>
          <a:lstStyle/>
          <a:p>
            <a:r>
              <a:rPr lang="en-US" altLang="zh-CN" dirty="0" smtClean="0"/>
              <a:t>1       2       3       4       5</a:t>
            </a:r>
            <a:endParaRPr lang="zh-CN" altLang="en-US" dirty="0"/>
          </a:p>
        </p:txBody>
      </p:sp>
      <p:sp>
        <p:nvSpPr>
          <p:cNvPr id="6" name="矩形 5">
            <a:hlinkClick r:id="rId2" action="ppaction://hlinksldjump"/>
          </p:cNvPr>
          <p:cNvSpPr/>
          <p:nvPr/>
        </p:nvSpPr>
        <p:spPr>
          <a:xfrm>
            <a:off x="6137486" y="869763"/>
            <a:ext cx="8107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7100921" y="882949"/>
            <a:ext cx="783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4" action="ppaction://hlinksldjump"/>
          </p:cNvPr>
          <p:cNvSpPr/>
          <p:nvPr/>
        </p:nvSpPr>
        <p:spPr>
          <a:xfrm>
            <a:off x="8066399"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51654"/>
            <a:ext cx="8128000" cy="544123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掌握区域调查的方法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提高获取知识的能力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运用所学知识解决实际问题的能力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是培养我们综合素质、提高综合能力的有效途径。据此完成第</a:t>
            </a:r>
            <a:r>
              <a:rPr lang="en-US" altLang="zh-CN" dirty="0">
                <a:solidFill>
                  <a:srgbClr val="000000"/>
                </a:solidFill>
                <a:latin typeface="Times New Roman" panose="02020603050405020304" pitchFamily="18" charset="0"/>
                <a:cs typeface="Times New Roman" panose="02020603050405020304" pitchFamily="18" charset="0"/>
              </a:rPr>
              <a:t>1~2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下列有关小区域调查的说法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正确的是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主要调查区域的自然地理特征</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主要调查区域的人文地理特征</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小区域调查可以提高学生的综合能力</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小区域调查是可持续发展的基本目标</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小区域调查方法有多种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若想了解一地的人口旅游动机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最经济和最适合的调查方法是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问卷调查</a:t>
            </a: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调查访问</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路线考察</a:t>
            </a: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典型地段考察</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37487" y="836712"/>
            <a:ext cx="2250937" cy="369332"/>
          </a:xfrm>
          <a:prstGeom prst="rect">
            <a:avLst/>
          </a:prstGeom>
          <a:noFill/>
          <a:ln>
            <a:noFill/>
          </a:ln>
        </p:spPr>
        <p:txBody>
          <a:bodyPr wrap="none" rtlCol="0">
            <a:spAutoFit/>
          </a:bodyPr>
          <a:lstStyle/>
          <a:p>
            <a:r>
              <a:rPr lang="en-US" altLang="zh-CN" dirty="0" smtClean="0"/>
              <a:t>1       2       3       4       5</a:t>
            </a:r>
            <a:endParaRPr lang="zh-CN" altLang="en-US" dirty="0"/>
          </a:p>
        </p:txBody>
      </p:sp>
      <p:sp>
        <p:nvSpPr>
          <p:cNvPr id="6" name="矩形 5">
            <a:hlinkClick r:id="rId2" action="ppaction://hlinksldjump"/>
          </p:cNvPr>
          <p:cNvSpPr/>
          <p:nvPr/>
        </p:nvSpPr>
        <p:spPr>
          <a:xfrm>
            <a:off x="6137486" y="869763"/>
            <a:ext cx="8107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7100921" y="882949"/>
            <a:ext cx="783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4" action="ppaction://hlinksldjump"/>
          </p:cNvPr>
          <p:cNvSpPr/>
          <p:nvPr/>
        </p:nvSpPr>
        <p:spPr>
          <a:xfrm>
            <a:off x="8066399"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2497377"/>
            <a:ext cx="8128000" cy="211724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小区域调查可以了解区域地理特征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分析区域可持续发展存在的问题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并提出解决问题的措施和建议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对学生而言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有助于提高获取知识的能力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运用所学知识解决实际问题的能力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可以培养学生的综合素质。</a:t>
            </a: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项属于因果关系倒置。第</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问卷调查面广、方法简单且费用较少。</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1.C</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2.A</a:t>
            </a:r>
            <a:endParaRPr lang="zh-CN" altLang="zh-CN"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79512" y="4207020"/>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1871946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250937" cy="369332"/>
          </a:xfrm>
          <a:prstGeom prst="rect">
            <a:avLst/>
          </a:prstGeom>
          <a:noFill/>
          <a:ln>
            <a:noFill/>
          </a:ln>
        </p:spPr>
        <p:txBody>
          <a:bodyPr wrap="none" rtlCol="0">
            <a:spAutoFit/>
          </a:bodyPr>
          <a:lstStyle/>
          <a:p>
            <a:r>
              <a:rPr lang="en-US" altLang="zh-CN" dirty="0" smtClean="0"/>
              <a:t>1       2       3       4       5</a:t>
            </a:r>
            <a:endParaRPr lang="zh-CN" altLang="en-US" dirty="0"/>
          </a:p>
        </p:txBody>
      </p:sp>
      <p:sp>
        <p:nvSpPr>
          <p:cNvPr id="10" name="矩形 9">
            <a:hlinkClick r:id="rId2" action="ppaction://hlinksldjump"/>
          </p:cNvPr>
          <p:cNvSpPr/>
          <p:nvPr/>
        </p:nvSpPr>
        <p:spPr>
          <a:xfrm>
            <a:off x="6137486" y="869763"/>
            <a:ext cx="8107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3" action="ppaction://hlinksldjump"/>
          </p:cNvPr>
          <p:cNvSpPr/>
          <p:nvPr/>
        </p:nvSpPr>
        <p:spPr>
          <a:xfrm>
            <a:off x="7100921" y="882949"/>
            <a:ext cx="78344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4" action="ppaction://hlinksldjump"/>
          </p:cNvPr>
          <p:cNvSpPr/>
          <p:nvPr/>
        </p:nvSpPr>
        <p:spPr>
          <a:xfrm>
            <a:off x="8066399"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51654"/>
            <a:ext cx="8128000" cy="502573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小区域调查研究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从内容上可以分为综合性调查和专题性调查。据此完成第</a:t>
            </a:r>
            <a:r>
              <a:rPr lang="en-US" altLang="zh-CN" dirty="0">
                <a:solidFill>
                  <a:srgbClr val="000000"/>
                </a:solidFill>
                <a:latin typeface="Times New Roman" panose="02020603050405020304" pitchFamily="18" charset="0"/>
                <a:cs typeface="Times New Roman" panose="02020603050405020304" pitchFamily="18" charset="0"/>
              </a:rPr>
              <a:t>3~4</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下列属于专题性调查内容的是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庐山气候资源调查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庐山人口流动状况调查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庐山旅游交通调查　</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庐山产业结构状况调查</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NEU-BZ-S92"/>
                <a:cs typeface="宋体" panose="02010600030101010101" pitchFamily="2" charset="-122"/>
              </a:rPr>
              <a:t>①②</a:t>
            </a:r>
            <a:r>
              <a:rPr lang="en-US" altLang="zh-CN" dirty="0">
                <a:solidFill>
                  <a:srgbClr val="000000"/>
                </a:solidFill>
                <a:latin typeface="Times New Roman" panose="02020603050405020304" pitchFamily="18" charset="0"/>
                <a:cs typeface="Times New Roman" panose="02020603050405020304" pitchFamily="18" charset="0"/>
              </a:rPr>
              <a:t>	B.</a:t>
            </a:r>
            <a:r>
              <a:rPr lang="zh-CN" altLang="zh-CN" dirty="0">
                <a:solidFill>
                  <a:srgbClr val="000000"/>
                </a:solidFill>
                <a:latin typeface="NEU-BZ-S92"/>
                <a:cs typeface="宋体" panose="02010600030101010101" pitchFamily="2" charset="-122"/>
              </a:rPr>
              <a:t>①③</a:t>
            </a: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NEU-BZ-S92"/>
                <a:cs typeface="宋体" panose="02010600030101010101" pitchFamily="2" charset="-122"/>
              </a:rPr>
              <a:t>②③</a:t>
            </a:r>
            <a:r>
              <a:rPr lang="en-US" altLang="zh-CN" dirty="0">
                <a:solidFill>
                  <a:srgbClr val="000000"/>
                </a:solidFill>
                <a:latin typeface="Times New Roman" panose="02020603050405020304" pitchFamily="18" charset="0"/>
                <a:cs typeface="Times New Roman" panose="02020603050405020304" pitchFamily="18" charset="0"/>
              </a:rPr>
              <a:t>	D.</a:t>
            </a:r>
            <a:r>
              <a:rPr lang="zh-CN" altLang="zh-CN" dirty="0">
                <a:solidFill>
                  <a:srgbClr val="000000"/>
                </a:solidFill>
                <a:latin typeface="NEU-BZ-S92"/>
                <a:cs typeface="宋体" panose="02010600030101010101" pitchFamily="2" charset="-122"/>
              </a:rPr>
              <a:t>②④</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小区域调查研究的内容很多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庐山在旅游资源开发中可能存在的问题有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背景环境遭到破坏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树木被砍伐殆尽</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环境污染加剧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影响到当地的可持续发展</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树林尚存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但野生动物全部消失</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茂密的常绿树林和大象等野生动物将会减少</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250937" cy="369332"/>
          </a:xfrm>
          <a:prstGeom prst="rect">
            <a:avLst/>
          </a:prstGeom>
          <a:noFill/>
          <a:ln>
            <a:noFill/>
          </a:ln>
        </p:spPr>
        <p:txBody>
          <a:bodyPr wrap="none" rtlCol="0">
            <a:spAutoFit/>
          </a:bodyPr>
          <a:lstStyle/>
          <a:p>
            <a:r>
              <a:rPr lang="en-US" altLang="zh-CN" dirty="0" smtClean="0"/>
              <a:t>1       2       3       4       5</a:t>
            </a:r>
            <a:endParaRPr lang="zh-CN" altLang="en-US" dirty="0"/>
          </a:p>
        </p:txBody>
      </p:sp>
      <p:sp>
        <p:nvSpPr>
          <p:cNvPr id="10" name="矩形 9">
            <a:hlinkClick r:id="rId2" action="ppaction://hlinksldjump"/>
          </p:cNvPr>
          <p:cNvSpPr/>
          <p:nvPr/>
        </p:nvSpPr>
        <p:spPr>
          <a:xfrm>
            <a:off x="6137486" y="869763"/>
            <a:ext cx="8107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3" action="ppaction://hlinksldjump"/>
          </p:cNvPr>
          <p:cNvSpPr/>
          <p:nvPr/>
        </p:nvSpPr>
        <p:spPr>
          <a:xfrm>
            <a:off x="7100921" y="882949"/>
            <a:ext cx="78344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4" action="ppaction://hlinksldjump"/>
          </p:cNvPr>
          <p:cNvSpPr/>
          <p:nvPr/>
        </p:nvSpPr>
        <p:spPr>
          <a:xfrm>
            <a:off x="8066399"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2705126"/>
            <a:ext cx="8128000" cy="170174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专题性调查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包括对地区气候、土壤、水文等自然地理方面的调查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也包括对地区工业、农业、旅游等人文地理方面的调查。第</a:t>
            </a: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可用排除法。树木不可能被砍伐殆尽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野生动物会部分消失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庐山地区没有大象生存。</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3.B</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4.B</a:t>
            </a:r>
            <a:endParaRPr lang="zh-CN" altLang="zh-CN"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79512" y="3989328"/>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566177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250937" cy="369332"/>
          </a:xfrm>
          <a:prstGeom prst="rect">
            <a:avLst/>
          </a:prstGeom>
          <a:noFill/>
          <a:ln>
            <a:noFill/>
          </a:ln>
        </p:spPr>
        <p:txBody>
          <a:bodyPr wrap="none" rtlCol="0">
            <a:spAutoFit/>
          </a:bodyPr>
          <a:lstStyle/>
          <a:p>
            <a:r>
              <a:rPr lang="en-US" altLang="zh-CN" dirty="0" smtClean="0"/>
              <a:t>1       2       3       4       5</a:t>
            </a:r>
            <a:endParaRPr lang="zh-CN" altLang="en-US" dirty="0"/>
          </a:p>
        </p:txBody>
      </p:sp>
      <p:sp>
        <p:nvSpPr>
          <p:cNvPr id="10" name="矩形 9">
            <a:hlinkClick r:id="rId3" action="ppaction://hlinksldjump"/>
          </p:cNvPr>
          <p:cNvSpPr/>
          <p:nvPr/>
        </p:nvSpPr>
        <p:spPr>
          <a:xfrm>
            <a:off x="6137486" y="869763"/>
            <a:ext cx="8107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4" action="ppaction://hlinksldjump"/>
          </p:cNvPr>
          <p:cNvSpPr/>
          <p:nvPr/>
        </p:nvSpPr>
        <p:spPr>
          <a:xfrm>
            <a:off x="7100921" y="882949"/>
            <a:ext cx="783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5" action="ppaction://hlinksldjump"/>
          </p:cNvPr>
          <p:cNvSpPr/>
          <p:nvPr/>
        </p:nvSpPr>
        <p:spPr>
          <a:xfrm>
            <a:off x="8066399"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51654"/>
            <a:ext cx="8128000" cy="507831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完成下列各</a:t>
            </a:r>
            <a:r>
              <a:rPr lang="zh-CN" altLang="zh-CN" dirty="0" smtClean="0">
                <a:solidFill>
                  <a:srgbClr val="000000"/>
                </a:solidFill>
                <a:latin typeface="Times New Roman" panose="02020603050405020304" pitchFamily="18" charset="0"/>
                <a:cs typeface="Times New Roman" panose="02020603050405020304" pitchFamily="18" charset="0"/>
              </a:rPr>
              <a:t>题。</a:t>
            </a:r>
            <a:endParaRPr lang="zh-CN" altLang="zh-CN" dirty="0" smtClean="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农村经济、增加农民收入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是建设社会主义新农村的中心任务。为了解农民收入现状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一调查小组抽取了某镇的三个村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采用问卷方式对三个村</a:t>
            </a:r>
            <a:r>
              <a:rPr lang="en-US" altLang="zh-CN" dirty="0">
                <a:solidFill>
                  <a:srgbClr val="000000"/>
                </a:solidFill>
                <a:latin typeface="Times New Roman" panose="02020603050405020304" pitchFamily="18" charset="0"/>
                <a:cs typeface="Times New Roman" panose="02020603050405020304" pitchFamily="18" charset="0"/>
              </a:rPr>
              <a:t>2015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年农民家庭年纯收入情况进行了调查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发现农民收入的主要来源有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传统种植、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农家乐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旅游、特色养殖和其他。三个村的户均年纯收入的分类统计结果如下表。</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各村的农民家庭数均按</a:t>
            </a:r>
            <a:r>
              <a:rPr lang="en-US" altLang="zh-CN" dirty="0">
                <a:solidFill>
                  <a:srgbClr val="000000"/>
                </a:solidFill>
                <a:latin typeface="Times New Roman" panose="02020603050405020304" pitchFamily="18" charset="0"/>
                <a:cs typeface="Times New Roman" panose="02020603050405020304" pitchFamily="18" charset="0"/>
              </a:rPr>
              <a:t>268</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户计算。</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20956169"/>
              </p:ext>
            </p:extLst>
          </p:nvPr>
        </p:nvGraphicFramePr>
        <p:xfrm>
          <a:off x="508000" y="3673556"/>
          <a:ext cx="8128000" cy="2491748"/>
        </p:xfrm>
        <a:graphic>
          <a:graphicData uri="http://schemas.openxmlformats.org/presentationml/2006/ole">
            <mc:AlternateContent xmlns:mc="http://schemas.openxmlformats.org/markup-compatibility/2006">
              <mc:Choice xmlns:v="urn:schemas-microsoft-com:vml" Requires="v">
                <p:oleObj spid="_x0000_s7172" name="文档" r:id="rId7" imgW="3894589" imgH="1194222" progId="Word.Document.12">
                  <p:embed/>
                </p:oleObj>
              </mc:Choice>
              <mc:Fallback>
                <p:oleObj name="文档" r:id="rId7" imgW="3894589" imgH="1194222" progId="Word.Document.12">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000" y="3673556"/>
                        <a:ext cx="8128000" cy="24917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04682223"/>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250937" cy="369332"/>
          </a:xfrm>
          <a:prstGeom prst="rect">
            <a:avLst/>
          </a:prstGeom>
          <a:noFill/>
          <a:ln>
            <a:noFill/>
          </a:ln>
        </p:spPr>
        <p:txBody>
          <a:bodyPr wrap="none" rtlCol="0">
            <a:spAutoFit/>
          </a:bodyPr>
          <a:lstStyle/>
          <a:p>
            <a:r>
              <a:rPr lang="en-US" altLang="zh-CN" dirty="0" smtClean="0"/>
              <a:t>1       2       3       4       5</a:t>
            </a:r>
            <a:endParaRPr lang="zh-CN" altLang="en-US" dirty="0"/>
          </a:p>
        </p:txBody>
      </p:sp>
      <p:sp>
        <p:nvSpPr>
          <p:cNvPr id="10" name="矩形 9">
            <a:hlinkClick r:id="rId2" action="ppaction://hlinksldjump"/>
          </p:cNvPr>
          <p:cNvSpPr/>
          <p:nvPr/>
        </p:nvSpPr>
        <p:spPr>
          <a:xfrm>
            <a:off x="6137486" y="869763"/>
            <a:ext cx="8107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7100921" y="882949"/>
            <a:ext cx="783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8066399"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1351654"/>
            <a:ext cx="8128000" cy="502573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结合调查结果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就本次调查活动所采用的调查问卷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下面说法正确的是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问卷调查内容要包括农民的收入来源和具体数据</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被调查的农民必须在调查问卷上写下自己的真实姓名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这样才能保证所得到的调查信息是客观真实的</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问卷的问题设计都是封闭性的　</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问卷开头部分应该有指导语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以说明调查目的和填写要求</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NEU-BZ-S92"/>
                <a:cs typeface="宋体" panose="02010600030101010101" pitchFamily="2" charset="-122"/>
              </a:rPr>
              <a:t>①②</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NEU-BZ-S92"/>
                <a:cs typeface="宋体" panose="02010600030101010101" pitchFamily="2" charset="-122"/>
              </a:rPr>
              <a:t>①④</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NEU-BZ-S92"/>
                <a:cs typeface="宋体" panose="02010600030101010101" pitchFamily="2" charset="-122"/>
              </a:rPr>
              <a:t>②③</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NEU-BZ-S92"/>
                <a:cs typeface="宋体" panose="02010600030101010101" pitchFamily="2" charset="-122"/>
              </a:rPr>
              <a:t>③④</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依据上表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你能进一步获取的数据是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甲、乙、丙各村的户均年纯收入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甲、乙、丙各村的人均年纯收入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甲、乙、丙各村的户均年纯收入中四种来源成分的百分比　</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甲、乙、丙三个村总的户均年纯收入中四种来源成分的百分比</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NEU-BZ-S92"/>
                <a:cs typeface="宋体" panose="02010600030101010101" pitchFamily="2" charset="-122"/>
              </a:rPr>
              <a:t>①②③</a:t>
            </a:r>
            <a:r>
              <a:rPr lang="en-US" altLang="zh-CN" dirty="0">
                <a:solidFill>
                  <a:srgbClr val="000000"/>
                </a:solidFill>
                <a:latin typeface="Times New Roman" panose="02020603050405020304" pitchFamily="18" charset="0"/>
                <a:cs typeface="Times New Roman" panose="02020603050405020304" pitchFamily="18" charset="0"/>
              </a:rPr>
              <a:t>	B.</a:t>
            </a:r>
            <a:r>
              <a:rPr lang="zh-CN" altLang="zh-CN" dirty="0">
                <a:solidFill>
                  <a:srgbClr val="000000"/>
                </a:solidFill>
                <a:latin typeface="NEU-BZ-S92"/>
                <a:cs typeface="宋体" panose="02010600030101010101" pitchFamily="2" charset="-122"/>
              </a:rPr>
              <a:t>①②④</a:t>
            </a:r>
            <a:r>
              <a:rPr lang="en-US" altLang="zh-CN" dirty="0">
                <a:solidFill>
                  <a:srgbClr val="000000"/>
                </a:solidFill>
                <a:latin typeface="Times New Roman" panose="02020603050405020304" pitchFamily="18" charset="0"/>
                <a:cs typeface="Times New Roman" panose="02020603050405020304" pitchFamily="18" charset="0"/>
              </a:rPr>
              <a:t>	C.</a:t>
            </a:r>
            <a:r>
              <a:rPr lang="zh-CN" altLang="zh-CN" dirty="0">
                <a:solidFill>
                  <a:srgbClr val="000000"/>
                </a:solidFill>
                <a:latin typeface="NEU-BZ-S92"/>
                <a:cs typeface="宋体" panose="02010600030101010101" pitchFamily="2" charset="-122"/>
              </a:rPr>
              <a:t>②③④</a:t>
            </a:r>
            <a:r>
              <a:rPr lang="en-US" altLang="zh-CN" dirty="0">
                <a:solidFill>
                  <a:srgbClr val="000000"/>
                </a:solidFill>
                <a:latin typeface="Times New Roman" panose="02020603050405020304" pitchFamily="18" charset="0"/>
                <a:cs typeface="Times New Roman" panose="02020603050405020304" pitchFamily="18" charset="0"/>
              </a:rPr>
              <a:t>	D.</a:t>
            </a:r>
            <a:r>
              <a:rPr lang="zh-CN" altLang="zh-CN" dirty="0">
                <a:solidFill>
                  <a:srgbClr val="000000"/>
                </a:solidFill>
                <a:latin typeface="NEU-BZ-S92"/>
                <a:cs typeface="宋体" panose="02010600030101010101" pitchFamily="2" charset="-122"/>
              </a:rPr>
              <a:t>①③④</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311227123"/>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752192967"/>
              </p:ext>
            </p:extLst>
          </p:nvPr>
        </p:nvGraphicFramePr>
        <p:xfrm>
          <a:off x="508000" y="1352156"/>
          <a:ext cx="8128000" cy="4407687"/>
        </p:xfrm>
        <a:graphic>
          <a:graphicData uri="http://schemas.openxmlformats.org/presentationml/2006/ole">
            <mc:AlternateContent xmlns:mc="http://schemas.openxmlformats.org/markup-compatibility/2006">
              <mc:Choice xmlns:v="urn:schemas-microsoft-com:vml" Requires="v">
                <p:oleObj spid="_x0000_s1030" name="文档" r:id="rId4" imgW="3960813" imgH="2147580" progId="Word.Document.12">
                  <p:embed/>
                </p:oleObj>
              </mc:Choice>
              <mc:Fallback>
                <p:oleObj name="文档" r:id="rId4" imgW="3960813" imgH="2147580" progId="Word.Document.12">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0" y="1352156"/>
                        <a:ext cx="8128000" cy="4407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250937" cy="369332"/>
          </a:xfrm>
          <a:prstGeom prst="rect">
            <a:avLst/>
          </a:prstGeom>
          <a:noFill/>
          <a:ln>
            <a:noFill/>
          </a:ln>
        </p:spPr>
        <p:txBody>
          <a:bodyPr wrap="none" rtlCol="0">
            <a:spAutoFit/>
          </a:bodyPr>
          <a:lstStyle/>
          <a:p>
            <a:r>
              <a:rPr lang="en-US" altLang="zh-CN" dirty="0" smtClean="0"/>
              <a:t>1       2       3       4       5</a:t>
            </a:r>
            <a:endParaRPr lang="zh-CN" altLang="en-US" dirty="0"/>
          </a:p>
        </p:txBody>
      </p:sp>
      <p:sp>
        <p:nvSpPr>
          <p:cNvPr id="10" name="矩形 9">
            <a:hlinkClick r:id="rId2" action="ppaction://hlinksldjump"/>
          </p:cNvPr>
          <p:cNvSpPr/>
          <p:nvPr/>
        </p:nvSpPr>
        <p:spPr>
          <a:xfrm>
            <a:off x="6137486" y="869763"/>
            <a:ext cx="8107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7100921" y="882949"/>
            <a:ext cx="783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8066399"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58631"/>
            <a:ext cx="8128000" cy="419473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如果被调查的三个村的农民收入构成状况在全镇具有较强的普遍性和代表性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那么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请根据上表估计该镇农民收入构成的百分比。</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为进一步了解该镇传统种植业发展的更多情况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需要你去采访镇政府负责人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请根据该镇农民目前收入构成状况拟订采访时要提出的问题。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至少两个问题</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主要涉及问卷调查的内容和要求。第</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表中数据没有说明户均人数或总人数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无法获取各村的人均年纯收入。第</a:t>
            </a: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用甲、乙、丙三个村传统种植收入之和</a:t>
            </a:r>
            <a:r>
              <a:rPr lang="en-US" altLang="zh-CN" dirty="0">
                <a:solidFill>
                  <a:srgbClr val="000000"/>
                </a:solidFill>
                <a:latin typeface="Times New Roman" panose="02020603050405020304" pitchFamily="18" charset="0"/>
                <a:cs typeface="Times New Roman" panose="02020603050405020304" pitchFamily="18" charset="0"/>
              </a:rPr>
              <a:t>(7</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000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与三个村各种产业总收入</a:t>
            </a:r>
            <a:r>
              <a:rPr lang="en-US" altLang="zh-CN" dirty="0">
                <a:solidFill>
                  <a:srgbClr val="000000"/>
                </a:solidFill>
                <a:latin typeface="Times New Roman" panose="02020603050405020304" pitchFamily="18" charset="0"/>
                <a:cs typeface="Times New Roman" panose="02020603050405020304" pitchFamily="18" charset="0"/>
              </a:rPr>
              <a:t>(69</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000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即可得出传统种植业的收入约占农民年纯收入的</a:t>
            </a:r>
            <a:r>
              <a:rPr lang="en-US" altLang="zh-CN" dirty="0">
                <a:solidFill>
                  <a:srgbClr val="000000"/>
                </a:solidFill>
                <a:latin typeface="Times New Roman" panose="02020603050405020304" pitchFamily="18" charset="0"/>
                <a:cs typeface="Times New Roman" panose="02020603050405020304" pitchFamily="18" charset="0"/>
              </a:rPr>
              <a:t>10%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。其他以此类推。采访提出的问题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属开放性试题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合理即可。</a:t>
            </a:r>
            <a:endParaRPr lang="zh-CN" altLang="zh-CN"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79512" y="3571348"/>
            <a:ext cx="8640960" cy="22322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599457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250937" cy="369332"/>
          </a:xfrm>
          <a:prstGeom prst="rect">
            <a:avLst/>
          </a:prstGeom>
          <a:noFill/>
          <a:ln>
            <a:noFill/>
          </a:ln>
        </p:spPr>
        <p:txBody>
          <a:bodyPr wrap="none" rtlCol="0">
            <a:spAutoFit/>
          </a:bodyPr>
          <a:lstStyle/>
          <a:p>
            <a:r>
              <a:rPr lang="en-US" altLang="zh-CN" dirty="0" smtClean="0"/>
              <a:t>1       2       3       4       5</a:t>
            </a:r>
            <a:endParaRPr lang="zh-CN" altLang="en-US" dirty="0"/>
          </a:p>
        </p:txBody>
      </p:sp>
      <p:sp>
        <p:nvSpPr>
          <p:cNvPr id="10" name="矩形 9">
            <a:hlinkClick r:id="rId2" action="ppaction://hlinksldjump"/>
          </p:cNvPr>
          <p:cNvSpPr/>
          <p:nvPr/>
        </p:nvSpPr>
        <p:spPr>
          <a:xfrm>
            <a:off x="6137486" y="869763"/>
            <a:ext cx="8107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7100921" y="882949"/>
            <a:ext cx="783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8066399"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53302"/>
            <a:ext cx="8128000" cy="5493812"/>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(1)B</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(2)D</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来自传统种植业的收入约占农民年纯收入的</a:t>
            </a:r>
            <a:r>
              <a:rPr lang="en-US" altLang="zh-CN" dirty="0">
                <a:solidFill>
                  <a:srgbClr val="000000"/>
                </a:solidFill>
                <a:latin typeface="Times New Roman" panose="02020603050405020304" pitchFamily="18" charset="0"/>
                <a:cs typeface="Times New Roman" panose="02020603050405020304" pitchFamily="18" charset="0"/>
              </a:rPr>
              <a:t>10%;</a:t>
            </a:r>
            <a:r>
              <a:rPr lang="zh-CN" altLang="zh-CN" dirty="0">
                <a:solidFill>
                  <a:srgbClr val="000000"/>
                </a:solidFill>
                <a:latin typeface="Times New Roman" panose="02020603050405020304" pitchFamily="18" charset="0"/>
                <a:cs typeface="Times New Roman" panose="02020603050405020304" pitchFamily="18" charset="0"/>
              </a:rPr>
              <a:t>来自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农家乐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旅游的收入约占农民年纯收入的</a:t>
            </a:r>
            <a:r>
              <a:rPr lang="en-US" altLang="zh-CN" dirty="0">
                <a:solidFill>
                  <a:srgbClr val="000000"/>
                </a:solidFill>
                <a:latin typeface="Times New Roman" panose="02020603050405020304" pitchFamily="18" charset="0"/>
                <a:cs typeface="Times New Roman" panose="02020603050405020304" pitchFamily="18" charset="0"/>
              </a:rPr>
              <a:t>55%;</a:t>
            </a:r>
            <a:r>
              <a:rPr lang="zh-CN" altLang="zh-CN" dirty="0">
                <a:solidFill>
                  <a:srgbClr val="000000"/>
                </a:solidFill>
                <a:latin typeface="Times New Roman" panose="02020603050405020304" pitchFamily="18" charset="0"/>
                <a:cs typeface="Times New Roman" panose="02020603050405020304" pitchFamily="18" charset="0"/>
              </a:rPr>
              <a:t>来自特色养殖的收入约占农民年纯收入的</a:t>
            </a:r>
            <a:r>
              <a:rPr lang="en-US" altLang="zh-CN" dirty="0">
                <a:solidFill>
                  <a:srgbClr val="000000"/>
                </a:solidFill>
                <a:latin typeface="Times New Roman" panose="02020603050405020304" pitchFamily="18" charset="0"/>
                <a:cs typeface="Times New Roman" panose="02020603050405020304" pitchFamily="18" charset="0"/>
              </a:rPr>
              <a:t>30%;</a:t>
            </a:r>
            <a:r>
              <a:rPr lang="zh-CN" altLang="zh-CN" dirty="0">
                <a:solidFill>
                  <a:srgbClr val="000000"/>
                </a:solidFill>
                <a:latin typeface="Times New Roman" panose="02020603050405020304" pitchFamily="18" charset="0"/>
                <a:cs typeface="Times New Roman" panose="02020603050405020304" pitchFamily="18" charset="0"/>
              </a:rPr>
              <a:t>来自其他的收入约占农民年纯收入的</a:t>
            </a: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采访提问示例。</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原因类</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从</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年咱们镇农民收入的构成来看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来自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农家乐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旅游的比例约占农民年纯收入的</a:t>
            </a:r>
            <a:r>
              <a:rPr lang="en-US" altLang="zh-CN" dirty="0">
                <a:solidFill>
                  <a:srgbClr val="000000"/>
                </a:solidFill>
                <a:latin typeface="Times New Roman" panose="02020603050405020304" pitchFamily="18" charset="0"/>
                <a:cs typeface="Times New Roman" panose="02020603050405020304" pitchFamily="18" charset="0"/>
              </a:rPr>
              <a:t>55%,</a:t>
            </a:r>
            <a:r>
              <a:rPr lang="zh-CN" altLang="zh-CN" dirty="0">
                <a:solidFill>
                  <a:srgbClr val="000000"/>
                </a:solidFill>
                <a:latin typeface="Times New Roman" panose="02020603050405020304" pitchFamily="18" charset="0"/>
                <a:cs typeface="Times New Roman" panose="02020603050405020304" pitchFamily="18" charset="0"/>
              </a:rPr>
              <a:t>比例较高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您认为其原因是什么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您认为影响咱们镇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农家乐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发展的主要因素有哪些</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措施类</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为提高农民发展传统种植业的积极性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镇政府有没有相应的引导性措施</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就咱们镇的现有条件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您认为下一步传统种植业发展的突破口在哪里</a:t>
            </a:r>
            <a:r>
              <a:rPr lang="en-US" altLang="zh-CN" dirty="0" smtClean="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261467560"/>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250937" cy="369332"/>
          </a:xfrm>
          <a:prstGeom prst="rect">
            <a:avLst/>
          </a:prstGeom>
          <a:noFill/>
          <a:ln>
            <a:noFill/>
          </a:ln>
        </p:spPr>
        <p:txBody>
          <a:bodyPr wrap="none" rtlCol="0">
            <a:spAutoFit/>
          </a:bodyPr>
          <a:lstStyle/>
          <a:p>
            <a:r>
              <a:rPr lang="en-US" altLang="zh-CN" dirty="0" smtClean="0"/>
              <a:t>1       2       3       4       5</a:t>
            </a:r>
            <a:endParaRPr lang="zh-CN" altLang="en-US" dirty="0"/>
          </a:p>
        </p:txBody>
      </p:sp>
      <p:sp>
        <p:nvSpPr>
          <p:cNvPr id="10" name="矩形 9">
            <a:hlinkClick r:id="rId2" action="ppaction://hlinksldjump"/>
          </p:cNvPr>
          <p:cNvSpPr/>
          <p:nvPr/>
        </p:nvSpPr>
        <p:spPr>
          <a:xfrm>
            <a:off x="6137486" y="869763"/>
            <a:ext cx="8107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7100921" y="882949"/>
            <a:ext cx="783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8066399"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705126"/>
            <a:ext cx="8128000" cy="170174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求证类</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从</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年咱们镇农民收入的构成来看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来自传统种植业的收入约占农民年纯收入的</a:t>
            </a:r>
            <a:r>
              <a:rPr lang="en-US" altLang="zh-CN" dirty="0">
                <a:solidFill>
                  <a:srgbClr val="000000"/>
                </a:solidFill>
                <a:latin typeface="Times New Roman" panose="02020603050405020304" pitchFamily="18" charset="0"/>
                <a:cs typeface="Times New Roman" panose="02020603050405020304" pitchFamily="18" charset="0"/>
              </a:rPr>
              <a:t>10%,</a:t>
            </a:r>
            <a:r>
              <a:rPr lang="zh-CN" altLang="zh-CN" dirty="0">
                <a:solidFill>
                  <a:srgbClr val="000000"/>
                </a:solidFill>
                <a:latin typeface="Times New Roman" panose="02020603050405020304" pitchFamily="18" charset="0"/>
                <a:cs typeface="Times New Roman" panose="02020603050405020304" pitchFamily="18" charset="0"/>
              </a:rPr>
              <a:t>您怎么看这一数字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综合咱们镇的现有条件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您认为传统种植业还有多大的发展潜力</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180329825"/>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1563440"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567678"/>
            <a:ext cx="8128000" cy="1285259"/>
          </a:xfrm>
          <a:prstGeom prst="rect">
            <a:avLst/>
          </a:prstGeom>
        </p:spPr>
        <p:txBody>
          <a:bodyPr wrap="none">
            <a:spAutoFit/>
          </a:bodyPr>
          <a:lstStyle/>
          <a:p>
            <a:pPr indent="3048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一、调查的目的与意义</a:t>
            </a:r>
            <a:endParaRPr lang="zh-CN" altLang="zh-CN" sz="14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44859168"/>
              </p:ext>
            </p:extLst>
          </p:nvPr>
        </p:nvGraphicFramePr>
        <p:xfrm>
          <a:off x="508000" y="2255270"/>
          <a:ext cx="8128000" cy="3261962"/>
        </p:xfrm>
        <a:graphic>
          <a:graphicData uri="http://schemas.openxmlformats.org/presentationml/2006/ole">
            <mc:AlternateContent xmlns:mc="http://schemas.openxmlformats.org/markup-compatibility/2006">
              <mc:Choice xmlns:v="urn:schemas-microsoft-com:vml" Requires="v">
                <p:oleObj spid="_x0000_s2054" name="文档" r:id="rId7" imgW="3837004" imgH="1539652" progId="Word.Document.12">
                  <p:embed/>
                </p:oleObj>
              </mc:Choice>
              <mc:Fallback>
                <p:oleObj name="文档" r:id="rId7" imgW="3837004" imgH="1539652" progId="Word.Document.12">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000" y="2255270"/>
                        <a:ext cx="8128000" cy="3261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矩形 6"/>
          <p:cNvSpPr/>
          <p:nvPr/>
        </p:nvSpPr>
        <p:spPr>
          <a:xfrm>
            <a:off x="4860032" y="2309700"/>
            <a:ext cx="115212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41910" y="2852507"/>
            <a:ext cx="1722377"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70918" y="3391785"/>
            <a:ext cx="1722377"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46618" y="3960159"/>
            <a:ext cx="111824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46618" y="4490321"/>
            <a:ext cx="111824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45465" y="5013176"/>
            <a:ext cx="1671723"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3440"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804880"/>
            <a:ext cx="8128000" cy="3502241"/>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二、调查的方法与步骤</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调查方法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野外实地</a:t>
            </a:r>
            <a:r>
              <a:rPr lang="zh-CN" altLang="zh-CN" dirty="0">
                <a:solidFill>
                  <a:srgbClr val="000000"/>
                </a:solidFill>
                <a:latin typeface="Times New Roman" panose="02020603050405020304" pitchFamily="18" charset="0"/>
                <a:cs typeface="Times New Roman" panose="02020603050405020304" pitchFamily="18" charset="0"/>
              </a:rPr>
              <a:t>考察、调查访问、</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问卷</a:t>
            </a:r>
            <a:r>
              <a:rPr lang="zh-CN" altLang="zh-CN" dirty="0">
                <a:solidFill>
                  <a:srgbClr val="000000"/>
                </a:solidFill>
                <a:latin typeface="Times New Roman" panose="02020603050405020304" pitchFamily="18" charset="0"/>
                <a:cs typeface="Times New Roman" panose="02020603050405020304" pitchFamily="18" charset="0"/>
              </a:rPr>
              <a:t>调查。</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调查步骤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选定</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调查内容</a:t>
            </a:r>
            <a:r>
              <a:rPr lang="zh-CN" altLang="zh-CN" dirty="0">
                <a:solidFill>
                  <a:srgbClr val="000000"/>
                </a:solidFill>
                <a:latin typeface="Times New Roman" panose="02020603050405020304" pitchFamily="18" charset="0"/>
                <a:cs typeface="Times New Roman" panose="02020603050405020304" pitchFamily="18" charset="0"/>
              </a:rPr>
              <a:t>与</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课题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制定调查计划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进行</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实地调查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整理调查资料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撰写</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调查报告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交流调查成果。</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思考讨论</a:t>
            </a:r>
            <a:r>
              <a:rPr lang="zh-CN" altLang="zh-CN" dirty="0">
                <a:solidFill>
                  <a:srgbClr val="000000"/>
                </a:solidFill>
                <a:latin typeface="Times New Roman" panose="02020603050405020304" pitchFamily="18" charset="0"/>
                <a:cs typeface="Times New Roman" panose="02020603050405020304" pitchFamily="18" charset="0"/>
              </a:rPr>
              <a:t>野外考察时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路线考察和典型地段考察是否一定分开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不是。路线考察是沿着某一条选定的线路观察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主要了解地理现象的分布及变化规律。典型地段考察则是对一些重要的点做深入的调查研究。两者的结合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有利于正确认识某一地区的地理现象。</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4047268"/>
            <a:ext cx="8640960"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4088" y="2412658"/>
            <a:ext cx="891593"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770446" y="2426788"/>
            <a:ext cx="42353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82595" y="2827629"/>
            <a:ext cx="891593"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3633386" y="2835019"/>
            <a:ext cx="42353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378892" y="2827629"/>
            <a:ext cx="891593"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1761038" y="3227081"/>
            <a:ext cx="891593" cy="315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563440"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645427"/>
            <a:ext cx="2646878" cy="574581"/>
          </a:xfrm>
          <a:prstGeom prst="rect">
            <a:avLst/>
          </a:prstGeom>
        </p:spPr>
        <p:txBody>
          <a:bodyPr wrap="none">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三、调查的内容</a:t>
            </a:r>
          </a:p>
        </p:txBody>
      </p:sp>
      <p:graphicFrame>
        <p:nvGraphicFramePr>
          <p:cNvPr id="3" name="对象 2"/>
          <p:cNvGraphicFramePr>
            <a:graphicFrameLocks noChangeAspect="1"/>
          </p:cNvGraphicFramePr>
          <p:nvPr>
            <p:extLst>
              <p:ext uri="{D42A27DB-BD31-4B8C-83A1-F6EECF244321}">
                <p14:modId xmlns:p14="http://schemas.microsoft.com/office/powerpoint/2010/main" val="3339562710"/>
              </p:ext>
            </p:extLst>
          </p:nvPr>
        </p:nvGraphicFramePr>
        <p:xfrm>
          <a:off x="508000" y="2563265"/>
          <a:ext cx="8128000" cy="2881959"/>
        </p:xfrm>
        <a:graphic>
          <a:graphicData uri="http://schemas.openxmlformats.org/presentationml/2006/ole">
            <mc:AlternateContent xmlns:mc="http://schemas.openxmlformats.org/markup-compatibility/2006">
              <mc:Choice xmlns:v="urn:schemas-microsoft-com:vml" Requires="v">
                <p:oleObj spid="_x0000_s3078" name="文档" r:id="rId7" imgW="3837004" imgH="1360086" progId="Word.Document.12">
                  <p:embed/>
                </p:oleObj>
              </mc:Choice>
              <mc:Fallback>
                <p:oleObj name="文档" r:id="rId7" imgW="3837004" imgH="1360086" progId="Word.Document.12">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000" y="2563265"/>
                        <a:ext cx="8128000" cy="28819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矩形 9"/>
          <p:cNvSpPr/>
          <p:nvPr/>
        </p:nvSpPr>
        <p:spPr>
          <a:xfrm>
            <a:off x="3851920" y="2578411"/>
            <a:ext cx="936104"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88210" y="2578411"/>
            <a:ext cx="457156"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11928" y="3068960"/>
            <a:ext cx="926836"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86892" y="3501008"/>
            <a:ext cx="98385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62276" y="3991175"/>
            <a:ext cx="815219"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09311" y="4984712"/>
            <a:ext cx="1119434"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63440"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4" name="矩形 3"/>
          <p:cNvSpPr>
            <a:spLocks noChangeAspect="1"/>
          </p:cNvSpPr>
          <p:nvPr/>
        </p:nvSpPr>
        <p:spPr>
          <a:xfrm>
            <a:off x="508000" y="1458631"/>
            <a:ext cx="8128000" cy="419473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区域调查报告的撰写</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基本要求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对调查工作进行全面总结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对资料进行</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分析归纳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得出结论。调查报告最好附上相关的地图、图表和照片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论述和结论要</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简明</a:t>
            </a:r>
            <a:r>
              <a:rPr lang="zh-CN"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清楚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富有说服力和感染力。</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基本内容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包括</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引言</a:t>
            </a:r>
            <a:r>
              <a:rPr lang="zh-CN" altLang="zh-CN" dirty="0">
                <a:solidFill>
                  <a:srgbClr val="000000"/>
                </a:solidFill>
                <a:latin typeface="Times New Roman" panose="02020603050405020304" pitchFamily="18" charset="0"/>
                <a:cs typeface="Times New Roman" panose="02020603050405020304" pitchFamily="18" charset="0"/>
              </a:rPr>
              <a:t>、被调查区域的地理概况、地理考察中</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主要问题</a:t>
            </a:r>
            <a:r>
              <a:rPr lang="zh-CN" altLang="zh-CN" dirty="0">
                <a:solidFill>
                  <a:srgbClr val="000000"/>
                </a:solidFill>
                <a:latin typeface="Times New Roman" panose="02020603050405020304" pitchFamily="18" charset="0"/>
                <a:cs typeface="Times New Roman" panose="02020603050405020304" pitchFamily="18" charset="0"/>
              </a:rPr>
              <a:t>的分析、解决问题的</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意见和建议</a:t>
            </a:r>
            <a:r>
              <a:rPr lang="zh-CN" altLang="zh-CN" dirty="0">
                <a:solidFill>
                  <a:srgbClr val="000000"/>
                </a:solidFill>
                <a:latin typeface="Times New Roman" panose="02020603050405020304" pitchFamily="18" charset="0"/>
                <a:cs typeface="Times New Roman" panose="02020603050405020304" pitchFamily="18" charset="0"/>
              </a:rPr>
              <a:t>、结束语和主要</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参考文献</a:t>
            </a:r>
            <a:r>
              <a:rPr lang="zh-CN" altLang="zh-CN" dirty="0">
                <a:solidFill>
                  <a:srgbClr val="000000"/>
                </a:solidFill>
                <a:latin typeface="Times New Roman" panose="02020603050405020304" pitchFamily="18" charset="0"/>
                <a:cs typeface="Times New Roman" panose="02020603050405020304" pitchFamily="18" charset="0"/>
              </a:rPr>
              <a:t>等六方面的内容。</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思考讨论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泉城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济南的泉水分布调查按调查内容属于哪类调查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宜采用什么调查方法</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济南的泉水分布调查主要是针对泉水分布这一主题进行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因此属于专题性调查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宜采用野外实地考察的方法。</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4783084"/>
            <a:ext cx="8640960"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42052" y="1925947"/>
            <a:ext cx="872737"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26893" y="2348880"/>
            <a:ext cx="42353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09996" y="2348880"/>
            <a:ext cx="42353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88434" y="3172991"/>
            <a:ext cx="42353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922823" y="3160712"/>
            <a:ext cx="881464"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60929" y="3571216"/>
            <a:ext cx="1108147"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02292" y="3571216"/>
            <a:ext cx="881464"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340811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2404"/>
            <a:ext cx="8128000" cy="1932580"/>
          </a:xfrm>
          <a:prstGeom prst="rect">
            <a:avLst/>
          </a:prstGeom>
        </p:spPr>
        <p:txBody>
          <a:bodyPr>
            <a:spAutoFit/>
          </a:bodyPr>
          <a:lstStyle/>
          <a:p>
            <a:pPr indent="203835">
              <a:lnSpc>
                <a:spcPct val="15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cs typeface="Times New Roman" panose="02020603050405020304" pitchFamily="18" charset="0"/>
              </a:rPr>
              <a:t>探究小区域调查的方法与内容</a:t>
            </a:r>
            <a:endParaRPr lang="zh-CN" altLang="zh-CN" dirty="0">
              <a:solidFill>
                <a:srgbClr val="000000"/>
              </a:solidFill>
              <a:latin typeface="NEU-BZ-S92"/>
              <a:ea typeface="方正书宋_GBK"/>
              <a:cs typeface="Times New Roman" panose="02020603050405020304" pitchFamily="18" charset="0"/>
            </a:endParaRPr>
          </a:p>
          <a:p>
            <a:pPr indent="2540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问题导引</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某地理学习小组搜集了当地近二十年来植被类型变化资料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见下图。</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57431598"/>
              </p:ext>
            </p:extLst>
          </p:nvPr>
        </p:nvGraphicFramePr>
        <p:xfrm>
          <a:off x="508000" y="3387429"/>
          <a:ext cx="8128000" cy="3231695"/>
        </p:xfrm>
        <a:graphic>
          <a:graphicData uri="http://schemas.openxmlformats.org/presentationml/2006/ole">
            <mc:AlternateContent xmlns:mc="http://schemas.openxmlformats.org/markup-compatibility/2006">
              <mc:Choice xmlns:v="urn:schemas-microsoft-com:vml" Requires="v">
                <p:oleObj spid="_x0000_s4101" name="文档" r:id="rId5" imgW="3837004" imgH="1525229" progId="Word.Document.12">
                  <p:embed/>
                </p:oleObj>
              </mc:Choice>
              <mc:Fallback>
                <p:oleObj name="文档" r:id="rId5" imgW="3837004" imgH="1525229" progId="Word.Document.12">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000" y="3387429"/>
                        <a:ext cx="8128000" cy="32316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结合材料探究</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他们采取的调查方法可能是什么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主要采取调查访问的方法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到相关部门访问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获取相关资料和图件。</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根据小区域调查内容的划分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他们开展的是哪类调查</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专题性调查。</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小区域调查往往以课题研究的形式来组织。对于中学生来说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课题内容的选取有何要求</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要有研究的价值。具有提高学生运用知识技能、促进学生全面发展的价值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具有社会经济或生态价值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具有增强社会责任感、环保意识等人文素养的教育价值。</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课题研究要有可行性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要考虑选题内容、范围、能力要求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学生兴趣、精力、时间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所需资金、物质条件等。</a:t>
            </a:r>
            <a:endParaRPr lang="zh-CN" altLang="zh-CN" dirty="0">
              <a:solidFill>
                <a:srgbClr val="000000"/>
              </a:solidFill>
              <a:effectLst/>
              <a:latin typeface="NEU-BZ-S92"/>
              <a:ea typeface="方正书宋_GBK"/>
              <a:cs typeface="Times New Roman" panose="02020603050405020304" pitchFamily="18" charset="0"/>
            </a:endParaRPr>
          </a:p>
        </p:txBody>
      </p:sp>
      <p:sp>
        <p:nvSpPr>
          <p:cNvPr id="4" name="矩形 3"/>
          <p:cNvSpPr/>
          <p:nvPr/>
        </p:nvSpPr>
        <p:spPr>
          <a:xfrm>
            <a:off x="179512" y="2203196"/>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9512" y="3026756"/>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9512" y="4249224"/>
            <a:ext cx="8640960" cy="1872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247610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05126"/>
            <a:ext cx="8128000" cy="170174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该地理小组应该如何确定研究课题</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一般说来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课题名称多为陈述句。</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当地近二十年来植被类型变化特点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当地近二十年来农业产业结构的变化趋势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当地近二十年来植被类型变化对生态环境的影响。</a:t>
            </a:r>
            <a:endParaRPr lang="zh-CN" altLang="zh-CN" dirty="0">
              <a:solidFill>
                <a:srgbClr val="000000"/>
              </a:solidFill>
              <a:effectLst/>
              <a:latin typeface="NEU-BZ-S92"/>
              <a:ea typeface="方正书宋_GBK"/>
              <a:cs typeface="Times New Roman" panose="02020603050405020304" pitchFamily="18" charset="0"/>
            </a:endParaRPr>
          </a:p>
        </p:txBody>
      </p:sp>
      <p:sp>
        <p:nvSpPr>
          <p:cNvPr id="4" name="矩形 3"/>
          <p:cNvSpPr/>
          <p:nvPr/>
        </p:nvSpPr>
        <p:spPr>
          <a:xfrm>
            <a:off x="179512" y="3156704"/>
            <a:ext cx="8640960" cy="17281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99040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297</TotalTime>
  <Words>1677</Words>
  <Application>Microsoft Office PowerPoint</Application>
  <PresentationFormat>全屏显示(4:3)</PresentationFormat>
  <Paragraphs>128</Paragraphs>
  <Slides>22</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5" baseType="lpstr">
      <vt:lpstr>NEU-BZ-S92</vt:lpstr>
      <vt:lpstr>方正书宋_GBK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单元活动　学会小区域调查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Skykey</cp:lastModifiedBy>
  <cp:revision>地理备课大师【全免费】</cp:revision>
  <dcterms:created xsi:type="dcterms:W3CDTF">2014-04-23T05:53:17Z</dcterms:created>
  <dcterms:modified xsi:type="dcterms:W3CDTF">2015-11-12T00:24:28Z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