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jpeg" ContentType="image/jpeg"/>
  <Default Extension="emf" ContentType="image/x-emf"/>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0"/>
  </p:notesMasterIdLst>
  <p:sldIdLst>
    <p:sldId id="273" r:id="rId2"/>
    <p:sldId id="264" r:id="rId3"/>
    <p:sldId id="265" r:id="rId4"/>
    <p:sldId id="278" r:id="rId5"/>
    <p:sldId id="357" r:id="rId6"/>
    <p:sldId id="358" r:id="rId7"/>
    <p:sldId id="344" r:id="rId8"/>
    <p:sldId id="359" r:id="rId9"/>
    <p:sldId id="360" r:id="rId10"/>
    <p:sldId id="275" r:id="rId11"/>
    <p:sldId id="361" r:id="rId12"/>
    <p:sldId id="362" r:id="rId13"/>
    <p:sldId id="363" r:id="rId14"/>
    <p:sldId id="364" r:id="rId15"/>
    <p:sldId id="365" r:id="rId16"/>
    <p:sldId id="366" r:id="rId17"/>
    <p:sldId id="367" r:id="rId18"/>
    <p:sldId id="368" r:id="rId19"/>
    <p:sldId id="369" r:id="rId20"/>
    <p:sldId id="285" r:id="rId21"/>
    <p:sldId id="370" r:id="rId22"/>
    <p:sldId id="371" r:id="rId23"/>
    <p:sldId id="372" r:id="rId24"/>
    <p:sldId id="373" r:id="rId25"/>
    <p:sldId id="374" r:id="rId26"/>
    <p:sldId id="375" r:id="rId27"/>
    <p:sldId id="376" r:id="rId28"/>
    <p:sldId id="270" r:id="rId29"/>
    <p:sldId id="377" r:id="rId30"/>
    <p:sldId id="378" r:id="rId31"/>
    <p:sldId id="310" r:id="rId32"/>
    <p:sldId id="311" r:id="rId33"/>
    <p:sldId id="379" r:id="rId34"/>
    <p:sldId id="380" r:id="rId35"/>
    <p:sldId id="356" r:id="rId36"/>
    <p:sldId id="381" r:id="rId37"/>
    <p:sldId id="382" r:id="rId38"/>
    <p:sldId id="383" r:id="rId3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45"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858" y="90"/>
      </p:cViewPr>
      <p:guideLst>
        <p:guide orient="horz" pos="845"/>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2015-11-12</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2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289135" cy="584775"/>
            <a:chOff x="29482" y="2927145"/>
            <a:chExt cx="1588722" cy="487312"/>
          </a:xfrm>
        </p:grpSpPr>
        <p:sp>
          <p:nvSpPr>
            <p:cNvPr id="38" name="TextBox 37"/>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334020" cy="584775"/>
            <a:chOff x="29482" y="2927145"/>
            <a:chExt cx="1644038" cy="487312"/>
          </a:xfrm>
        </p:grpSpPr>
        <p:sp>
          <p:nvSpPr>
            <p:cNvPr id="41" name="TextBox 40"/>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289135" cy="584775"/>
            <a:chOff x="29482" y="2927145"/>
            <a:chExt cx="1588722" cy="487312"/>
          </a:xfrm>
        </p:grpSpPr>
        <p:sp>
          <p:nvSpPr>
            <p:cNvPr id="40" name="TextBox 39"/>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334020" cy="584775"/>
            <a:chOff x="29482" y="2927145"/>
            <a:chExt cx="1644038" cy="487312"/>
          </a:xfrm>
        </p:grpSpPr>
        <p:sp>
          <p:nvSpPr>
            <p:cNvPr id="43" name="TextBox 42"/>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3" cy="487312"/>
          </a:xfrm>
        </p:grpSpPr>
        <p:sp>
          <p:nvSpPr>
            <p:cNvPr id="39" name="TextBox 38"/>
            <p:cNvSpPr txBox="1"/>
            <p:nvPr userDrawn="1"/>
          </p:nvSpPr>
          <p:spPr>
            <a:xfrm>
              <a:off x="29482" y="2927145"/>
              <a:ext cx="162428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D</a:t>
              </a:r>
              <a:r>
                <a:rPr lang="en-US" altLang="zh-CN" sz="1000" dirty="0" smtClean="0">
                  <a:solidFill>
                    <a:srgbClr val="333333"/>
                  </a:solidFill>
                  <a:latin typeface="+mn-lt"/>
                  <a:ea typeface="+mn-ea"/>
                </a:rPr>
                <a:t>ANGTANGJIANCE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Z</a:t>
                </a:r>
                <a:r>
                  <a:rPr lang="en-US" altLang="zh-CN" sz="1000" baseline="0" dirty="0" smtClean="0">
                    <a:solidFill>
                      <a:schemeClr val="bg1"/>
                    </a:solidFill>
                    <a:latin typeface="+mn-lt"/>
                    <a:ea typeface="+mn-ea"/>
                  </a:rPr>
                  <a:t>HONGNANTANJIU</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重难探究</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289135" cy="584775"/>
              <a:chOff x="29482" y="2927145"/>
              <a:chExt cx="1588722" cy="487312"/>
            </a:xfrm>
          </p:grpSpPr>
          <p:sp>
            <p:nvSpPr>
              <p:cNvPr id="39" name="TextBox 38"/>
              <p:cNvSpPr txBox="1"/>
              <p:nvPr userDrawn="1"/>
            </p:nvSpPr>
            <p:spPr>
              <a:xfrm>
                <a:off x="29482" y="2927145"/>
                <a:ext cx="1588722"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D</a:t>
                </a:r>
                <a:r>
                  <a:rPr lang="en-US" altLang="zh-CN" sz="1000" dirty="0" smtClean="0">
                    <a:solidFill>
                      <a:schemeClr val="bg1"/>
                    </a:solidFill>
                    <a:latin typeface="+mn-lt"/>
                    <a:ea typeface="+mn-ea"/>
                  </a:rPr>
                  <a:t>ANGTANGJIANCE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334020" cy="584775"/>
            <a:chOff x="29482" y="2927145"/>
            <a:chExt cx="1644038" cy="487312"/>
          </a:xfrm>
        </p:grpSpPr>
        <p:sp>
          <p:nvSpPr>
            <p:cNvPr id="42" name="TextBox 41"/>
            <p:cNvSpPr txBox="1"/>
            <p:nvPr userDrawn="1"/>
          </p:nvSpPr>
          <p:spPr>
            <a:xfrm>
              <a:off x="29482" y="2927145"/>
              <a:ext cx="1644038"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Z</a:t>
              </a:r>
              <a:r>
                <a:rPr lang="en-US" altLang="zh-CN" sz="1000" baseline="0" dirty="0" smtClean="0">
                  <a:solidFill>
                    <a:srgbClr val="333333"/>
                  </a:solidFill>
                  <a:latin typeface="+mn-lt"/>
                  <a:ea typeface="+mn-ea"/>
                </a:rPr>
                <a:t>HONGNANTANJIU</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重难探究</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28650" y="365125"/>
            <a:ext cx="7886700" cy="1325563"/>
          </a:xfrm>
          <a:prstGeom prst="rect">
            <a:avLst/>
          </a:prstGeom>
        </p:spPr>
        <p:txBody>
          <a:bodyPr/>
          <a:lstStyle/>
          <a:p>
            <a:r>
              <a:rPr lang="zh-CN" altLang="en-US" smtClean="0"/>
              <a:t>单击此处编辑母版标题样式</a:t>
            </a:r>
            <a:endParaRPr lang="zh-CN" altLang="en-US"/>
          </a:p>
        </p:txBody>
      </p:sp>
    </p:spTree>
    <p:extLst>
      <p:ext uri="{BB962C8B-B14F-4D97-AF65-F5344CB8AC3E}">
        <p14:creationId xmlns:p14="http://schemas.microsoft.com/office/powerpoint/2010/main" val="283063883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3558122"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第二节　资源开发与区域可持续发展</a:t>
            </a:r>
            <a:r>
              <a:rPr lang="en-US" altLang="zh-CN" sz="1400" dirty="0" smtClean="0"/>
              <a:t>——</a:t>
            </a:r>
          </a:p>
          <a:p>
            <a:pPr algn="l"/>
            <a:r>
              <a:rPr lang="en-US" altLang="zh-CN" sz="1400" dirty="0" smtClean="0"/>
              <a:t>        </a:t>
            </a:r>
            <a:r>
              <a:rPr lang="zh-CN" altLang="zh-CN" sz="1400" dirty="0" smtClean="0"/>
              <a:t>以德国鲁尔区为例</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1.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0.xml"/></Relationships>
</file>

<file path=ppt/slides/_rels/slide11.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2.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0.xml"/></Relationships>
</file>

<file path=ppt/slides/_rels/slide1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3.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0.xml"/></Relationships>
</file>

<file path=ppt/slides/_rels/slide15.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4.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0.xml"/></Relationships>
</file>

<file path=ppt/slides/_rels/slide16.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5.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0.xml"/></Relationships>
</file>

<file path=ppt/slides/_rels/slide17.xml.rels><?xml version="1.0" encoding="UTF-8" standalone="yes"?>
<Relationships xmlns="http://schemas.openxmlformats.org/package/2006/relationships"><Relationship Id="rId3" Type="http://schemas.openxmlformats.org/officeDocument/2006/relationships/slide" Target="slide10.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package" Target="../embeddings/Microsoft_Word___9.docx"/><Relationship Id="rId5" Type="http://schemas.openxmlformats.org/officeDocument/2006/relationships/oleObject" Target="../embeddings/oleObject9.bin"/><Relationship Id="rId4" Type="http://schemas.openxmlformats.org/officeDocument/2006/relationships/slide" Target="slide20.xml"/></Relationships>
</file>

<file path=ppt/slides/_rels/slide1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8" Type="http://schemas.openxmlformats.org/officeDocument/2006/relationships/package" Target="../embeddings/Microsoft_Word___10.docx"/><Relationship Id="rId3" Type="http://schemas.openxmlformats.org/officeDocument/2006/relationships/slide" Target="slide28.xml"/><Relationship Id="rId7" Type="http://schemas.openxmlformats.org/officeDocument/2006/relationships/oleObject" Target="../embeddings/oleObject10.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0.emf"/></Relationships>
</file>

<file path=ppt/slides/_rels/slide29.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2.xml"/></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30.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2.xml"/></Relationships>
</file>

<file path=ppt/slides/_rels/slide31.xml.rels><?xml version="1.0" encoding="UTF-8" standalone="yes"?>
<Relationships xmlns="http://schemas.openxmlformats.org/package/2006/relationships"><Relationship Id="rId8" Type="http://schemas.openxmlformats.org/officeDocument/2006/relationships/package" Target="../embeddings/Microsoft_Word___11.docx"/><Relationship Id="rId3" Type="http://schemas.openxmlformats.org/officeDocument/2006/relationships/slide" Target="slide28.xml"/><Relationship Id="rId7"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1.emf"/></Relationships>
</file>

<file path=ppt/slides/_rels/slide32.xml.rels><?xml version="1.0" encoding="UTF-8" standalone="yes"?>
<Relationships xmlns="http://schemas.openxmlformats.org/package/2006/relationships"><Relationship Id="rId8" Type="http://schemas.openxmlformats.org/officeDocument/2006/relationships/package" Target="../embeddings/Microsoft_Word___12.docx"/><Relationship Id="rId3" Type="http://schemas.openxmlformats.org/officeDocument/2006/relationships/slide" Target="slide28.xml"/><Relationship Id="rId7" Type="http://schemas.openxmlformats.org/officeDocument/2006/relationships/oleObject" Target="../embeddings/oleObject12.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2.emf"/></Relationships>
</file>

<file path=ppt/slides/_rels/slide33.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2.xml"/></Relationships>
</file>

<file path=ppt/slides/_rels/slide34.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2.xml"/></Relationships>
</file>

<file path=ppt/slides/_rels/slide35.xml.rels><?xml version="1.0" encoding="UTF-8" standalone="yes"?>
<Relationships xmlns="http://schemas.openxmlformats.org/package/2006/relationships"><Relationship Id="rId8" Type="http://schemas.openxmlformats.org/officeDocument/2006/relationships/package" Target="../embeddings/Microsoft_Word___13.docx"/><Relationship Id="rId3" Type="http://schemas.openxmlformats.org/officeDocument/2006/relationships/slide" Target="slide28.xml"/><Relationship Id="rId7"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3.emf"/></Relationships>
</file>

<file path=ppt/slides/_rels/slide36.xml.rels><?xml version="1.0" encoding="UTF-8" standalone="yes"?>
<Relationships xmlns="http://schemas.openxmlformats.org/package/2006/relationships"><Relationship Id="rId8" Type="http://schemas.openxmlformats.org/officeDocument/2006/relationships/package" Target="../embeddings/Microsoft_Word___14.docx"/><Relationship Id="rId3" Type="http://schemas.openxmlformats.org/officeDocument/2006/relationships/slide" Target="slide28.xml"/><Relationship Id="rId7" Type="http://schemas.openxmlformats.org/officeDocument/2006/relationships/oleObject" Target="../embeddings/oleObject14.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4.emf"/></Relationships>
</file>

<file path=ppt/slides/_rels/slide37.xml.rels><?xml version="1.0" encoding="UTF-8" standalone="yes"?>
<Relationships xmlns="http://schemas.openxmlformats.org/package/2006/relationships"><Relationship Id="rId8" Type="http://schemas.openxmlformats.org/officeDocument/2006/relationships/package" Target="../embeddings/Microsoft_Word___15.docx"/><Relationship Id="rId3" Type="http://schemas.openxmlformats.org/officeDocument/2006/relationships/slide" Target="slide28.xml"/><Relationship Id="rId7" Type="http://schemas.openxmlformats.org/officeDocument/2006/relationships/oleObject" Target="../embeddings/oleObject15.bin"/><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slide" Target="slide35.xml"/><Relationship Id="rId5" Type="http://schemas.openxmlformats.org/officeDocument/2006/relationships/slide" Target="slide32.xml"/><Relationship Id="rId4" Type="http://schemas.openxmlformats.org/officeDocument/2006/relationships/slide" Target="slide31.xml"/><Relationship Id="rId9" Type="http://schemas.openxmlformats.org/officeDocument/2006/relationships/image" Target="../media/image25.emf"/></Relationships>
</file>

<file path=ppt/slides/_rels/slide38.xml.rels><?xml version="1.0" encoding="UTF-8" standalone="yes"?>
<Relationships xmlns="http://schemas.openxmlformats.org/package/2006/relationships"><Relationship Id="rId3" Type="http://schemas.openxmlformats.org/officeDocument/2006/relationships/slide" Target="slide31.xml"/><Relationship Id="rId2" Type="http://schemas.openxmlformats.org/officeDocument/2006/relationships/slide" Target="slide28.xml"/><Relationship Id="rId1" Type="http://schemas.openxmlformats.org/officeDocument/2006/relationships/slideLayout" Target="../slideLayouts/slideLayout7.xml"/><Relationship Id="rId5" Type="http://schemas.openxmlformats.org/officeDocument/2006/relationships/slide" Target="slide35.xml"/><Relationship Id="rId4" Type="http://schemas.openxmlformats.org/officeDocument/2006/relationships/slide" Target="slide32.xml"/></Relationships>
</file>

<file path=ppt/slides/_rels/slide4.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8" Type="http://schemas.openxmlformats.org/officeDocument/2006/relationships/image" Target="../media/image9.emf"/><Relationship Id="rId3" Type="http://schemas.openxmlformats.org/officeDocument/2006/relationships/slide" Target="slide3.xml"/><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2.bin"/><Relationship Id="rId5" Type="http://schemas.openxmlformats.org/officeDocument/2006/relationships/slide" Target="slide7.xml"/><Relationship Id="rId4" Type="http://schemas.openxmlformats.org/officeDocument/2006/relationships/slide" Target="slide4.xml"/></Relationships>
</file>

<file path=ppt/slides/_rels/slide6.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8" Type="http://schemas.openxmlformats.org/officeDocument/2006/relationships/image" Target="../media/image10.emf"/><Relationship Id="rId3" Type="http://schemas.openxmlformats.org/officeDocument/2006/relationships/slide" Target="slide3.xml"/><Relationship Id="rId7" Type="http://schemas.openxmlformats.org/officeDocument/2006/relationships/package" Target="../embeddings/Microsoft_Word___3.docx"/><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oleObject" Target="../embeddings/oleObject3.bin"/><Relationship Id="rId5" Type="http://schemas.openxmlformats.org/officeDocument/2006/relationships/slide" Target="slide7.xml"/><Relationship Id="rId4" Type="http://schemas.openxmlformats.org/officeDocument/2006/relationships/slide" Target="slide4.xml"/></Relationships>
</file>

<file path=ppt/slides/_rels/slide9.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77135" y="2708920"/>
            <a:ext cx="6989731" cy="1008112"/>
          </a:xfrm>
        </p:spPr>
        <p:txBody>
          <a:bodyPr/>
          <a:lstStyle/>
          <a:p>
            <a:r>
              <a:rPr lang="zh-CN" altLang="zh-CN" dirty="0"/>
              <a:t>第二节　资源开发与区域可持续发展</a:t>
            </a:r>
            <a:r>
              <a:rPr lang="en-US" altLang="zh-CN" dirty="0" smtClean="0"/>
              <a:t>——</a:t>
            </a:r>
            <a:br>
              <a:rPr lang="en-US" altLang="zh-CN" dirty="0" smtClean="0"/>
            </a:br>
            <a:r>
              <a:rPr lang="zh-CN" altLang="zh-CN" dirty="0" smtClean="0"/>
              <a:t>以</a:t>
            </a:r>
            <a:r>
              <a:rPr lang="zh-CN" altLang="zh-CN" dirty="0"/>
              <a:t>德国鲁尔区为例</a:t>
            </a:r>
          </a:p>
        </p:txBody>
      </p:sp>
    </p:spTree>
    <p:extLst>
      <p:ext uri="{BB962C8B-B14F-4D97-AF65-F5344CB8AC3E}">
        <p14:creationId xmlns:p14="http://schemas.microsoft.com/office/powerpoint/2010/main" val="2113085124"/>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3166701"/>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探究一鲁尔区发展的背景</a:t>
            </a:r>
            <a:endParaRPr lang="zh-CN" altLang="zh-CN"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问题导引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鲁尔区位于德国西北部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主要城市有埃森、杜伊斯堡等。鲁尔区地处欧洲的十字路口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地理位置十分优越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莱茵河纵贯本区南北</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铁路、公路密布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水陆交通便利。在丰富的煤炭资源基础上发展了炼焦、电力、钢铁、化工、机械制造、建材等工业部门。下图为鲁尔区煤矿与城市的分布图。</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49477899"/>
              </p:ext>
            </p:extLst>
          </p:nvPr>
        </p:nvGraphicFramePr>
        <p:xfrm>
          <a:off x="1274348" y="4547786"/>
          <a:ext cx="6595305" cy="2207531"/>
        </p:xfrm>
        <a:graphic>
          <a:graphicData uri="http://schemas.openxmlformats.org/presentationml/2006/ole">
            <mc:AlternateContent xmlns:mc="http://schemas.openxmlformats.org/markup-compatibility/2006">
              <mc:Choice xmlns:v="urn:schemas-microsoft-com:vml" Requires="v">
                <p:oleObj spid="_x0000_s4100" name="文档" r:id="rId6" imgW="3837004" imgH="1283644" progId="Word.Document.12">
                  <p:embed/>
                </p:oleObj>
              </mc:Choice>
              <mc:Fallback>
                <p:oleObj name="文档" r:id="rId6" imgW="3837004" imgH="1283644"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74348" y="4547786"/>
                        <a:ext cx="6595305" cy="22075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49381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结合材料探究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德国人口和城市最为稠密的地区是哪里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这里城市形成和发展的基础是什么</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鲁尔区。鲁尔区是在开采煤矿的基础上形成和发展起来的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最初多为矿业城市。</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从图中可以看出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鲁尔区主要发展了哪些工业部门</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鲁尔区各城市的工业部门主要是钢铁、冶金、机械、化学等重化工业。</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鲁尔区的工业部门联系密切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填出下图中工业部门的名称。</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FF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FF0000"/>
              </a:solidFill>
              <a:latin typeface="Times New Roman" panose="02020603050405020304" pitchFamily="18" charset="0"/>
              <a:ea typeface="方正韵动中黑简体"/>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smtClean="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钢铁工业</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机械工业</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煤炭工业</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电力工业</a:t>
            </a:r>
            <a:r>
              <a:rPr lang="zh-CN" altLang="zh-CN" dirty="0">
                <a:solidFill>
                  <a:srgbClr val="000000"/>
                </a:solidFill>
                <a:latin typeface="Times New Roman" panose="02020603050405020304" pitchFamily="18" charset="0"/>
                <a:cs typeface="Times New Roman" panose="02020603050405020304" pitchFamily="18" charset="0"/>
              </a:rPr>
              <a:t>　</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化学工业</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065968890"/>
              </p:ext>
            </p:extLst>
          </p:nvPr>
        </p:nvGraphicFramePr>
        <p:xfrm>
          <a:off x="781433" y="4713247"/>
          <a:ext cx="7581134" cy="1631026"/>
        </p:xfrm>
        <a:graphic>
          <a:graphicData uri="http://schemas.openxmlformats.org/presentationml/2006/ole">
            <mc:AlternateContent xmlns:mc="http://schemas.openxmlformats.org/markup-compatibility/2006">
              <mc:Choice xmlns:v="urn:schemas-microsoft-com:vml" Requires="v">
                <p:oleObj spid="_x0000_s5124" name="文档" r:id="rId6" imgW="3837004" imgH="825715" progId="Word.Document.12">
                  <p:embed/>
                </p:oleObj>
              </mc:Choice>
              <mc:Fallback>
                <p:oleObj name="文档" r:id="rId6" imgW="3837004" imgH="825715"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1433" y="4713247"/>
                        <a:ext cx="7581134" cy="16310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 name="矩形 5"/>
          <p:cNvSpPr/>
          <p:nvPr/>
        </p:nvSpPr>
        <p:spPr>
          <a:xfrm>
            <a:off x="179512" y="2594708"/>
            <a:ext cx="8640960" cy="8781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79512" y="3846980"/>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9512" y="6369680"/>
            <a:ext cx="8208912"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673800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89627"/>
            <a:ext cx="8128000" cy="253274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与</a:t>
            </a:r>
            <a:r>
              <a:rPr lang="en-US" altLang="zh-CN" dirty="0">
                <a:solidFill>
                  <a:srgbClr val="000000"/>
                </a:solidFill>
                <a:latin typeface="Times New Roman" panose="02020603050405020304" pitchFamily="18" charset="0"/>
                <a:cs typeface="Times New Roman" panose="02020603050405020304" pitchFamily="18" charset="0"/>
              </a:rPr>
              <a:t>19</a:t>
            </a:r>
            <a:r>
              <a:rPr lang="zh-CN" altLang="zh-CN" dirty="0">
                <a:solidFill>
                  <a:srgbClr val="000000"/>
                </a:solidFill>
                <a:latin typeface="Times New Roman" panose="02020603050405020304" pitchFamily="18" charset="0"/>
                <a:cs typeface="Times New Roman" panose="02020603050405020304" pitchFamily="18" charset="0"/>
              </a:rPr>
              <a:t>世纪相比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第二次世界大战后鲁尔区产业结构的特点是什么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有何突出问题</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特点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以煤炭工业为基础、以钢铁工业为主导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并高度集中于少数重工业部门。</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生产结构单一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某一工业部门生产的衰落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将会引起全区生产的衰落。因此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生产结构单一是鲁尔区经济衰落的内在原因。</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3140968"/>
            <a:ext cx="8640960" cy="22322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654959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266545"/>
            <a:ext cx="8128000" cy="2578911"/>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dirty="0">
              <a:solidFill>
                <a:srgbClr val="000000"/>
              </a:solidFill>
              <a:latin typeface="NEU-BZ-S92"/>
              <a:ea typeface="方正书宋_GBK"/>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鲁尔区发展的区位优势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以资源开发为基础发展起来的鲁尔工业区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传统工业区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离不开这里优越的区位条件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其在自然、社会经济两个方面的优势表现如下所示。</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自然条件。</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48637662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118924882"/>
              </p:ext>
            </p:extLst>
          </p:nvPr>
        </p:nvGraphicFramePr>
        <p:xfrm>
          <a:off x="508000" y="1593087"/>
          <a:ext cx="8128000" cy="5076273"/>
        </p:xfrm>
        <a:graphic>
          <a:graphicData uri="http://schemas.openxmlformats.org/presentationml/2006/ole">
            <mc:AlternateContent xmlns:mc="http://schemas.openxmlformats.org/markup-compatibility/2006">
              <mc:Choice xmlns:v="urn:schemas-microsoft-com:vml" Requires="v">
                <p:oleObj spid="_x0000_s6148" name="文档" r:id="rId6" imgW="3894229" imgH="2432073" progId="Word.Document.12">
                  <p:embed/>
                </p:oleObj>
              </mc:Choice>
              <mc:Fallback>
                <p:oleObj name="文档" r:id="rId6" imgW="3894229" imgH="2432073"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1593087"/>
                        <a:ext cx="8128000" cy="507627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32103149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88840"/>
            <a:ext cx="8128000" cy="1581930"/>
          </a:xfrm>
          <a:prstGeom prst="rect">
            <a:avLst/>
          </a:prstGeom>
        </p:spPr>
        <p:txBody>
          <a:bodyPr wrap="none">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社会经济条件。</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288478529"/>
              </p:ext>
            </p:extLst>
          </p:nvPr>
        </p:nvGraphicFramePr>
        <p:xfrm>
          <a:off x="508000" y="2580797"/>
          <a:ext cx="8128000" cy="3217404"/>
        </p:xfrm>
        <a:graphic>
          <a:graphicData uri="http://schemas.openxmlformats.org/presentationml/2006/ole">
            <mc:AlternateContent xmlns:mc="http://schemas.openxmlformats.org/markup-compatibility/2006">
              <mc:Choice xmlns:v="urn:schemas-microsoft-com:vml" Requires="v">
                <p:oleObj spid="_x0000_s7172" name="文档" r:id="rId6" imgW="3894229" imgH="1540733" progId="Word.Document.12">
                  <p:embed/>
                </p:oleObj>
              </mc:Choice>
              <mc:Fallback>
                <p:oleObj name="文档" r:id="rId6" imgW="3894229" imgH="1540733"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2580797"/>
                        <a:ext cx="8128000" cy="321740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0462101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2012539"/>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例题</a:t>
            </a:r>
            <a:r>
              <a:rPr lang="en-US"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在欧盟前身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欧洲煤钢共同体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成员国中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德国煤矿资源丰富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法国铁矿资源丰富。该组织的成立大大提高了两国钢铁企业的生产效率。</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813843121"/>
              </p:ext>
            </p:extLst>
          </p:nvPr>
        </p:nvGraphicFramePr>
        <p:xfrm>
          <a:off x="1403021" y="3443383"/>
          <a:ext cx="6337958" cy="3319757"/>
        </p:xfrm>
        <a:graphic>
          <a:graphicData uri="http://schemas.openxmlformats.org/presentationml/2006/ole">
            <mc:AlternateContent xmlns:mc="http://schemas.openxmlformats.org/markup-compatibility/2006">
              <mc:Choice xmlns:v="urn:schemas-microsoft-com:vml" Requires="v">
                <p:oleObj spid="_x0000_s8196" name="文档" r:id="rId6" imgW="3837004" imgH="2009119" progId="Word.Document.12">
                  <p:embed/>
                </p:oleObj>
              </mc:Choice>
              <mc:Fallback>
                <p:oleObj name="文档" r:id="rId6" imgW="3837004" imgH="2009119"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03021" y="3443383"/>
                        <a:ext cx="6337958" cy="33197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27617301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4"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351654"/>
            <a:ext cx="8128000" cy="466281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德国鲁尔工业区图</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分析鲁尔工业区发展的有利条件有哪些。</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指出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欧洲煤钢共同体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成立之初</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德、法两国大型钢铁企业所邻近的城市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并说明布局理由。</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说出德、法两国之间煤和铁矿石的主要运输方式及其优势。</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3498879523"/>
              </p:ext>
            </p:extLst>
          </p:nvPr>
        </p:nvGraphicFramePr>
        <p:xfrm>
          <a:off x="508000" y="1981049"/>
          <a:ext cx="8128000" cy="2128681"/>
        </p:xfrm>
        <a:graphic>
          <a:graphicData uri="http://schemas.openxmlformats.org/presentationml/2006/ole">
            <mc:AlternateContent xmlns:mc="http://schemas.openxmlformats.org/markup-compatibility/2006">
              <mc:Choice xmlns:v="urn:schemas-microsoft-com:vml" Requires="v">
                <p:oleObj spid="_x0000_s9220" name="文档" r:id="rId6" imgW="3837004" imgH="1004199" progId="Word.Document.12">
                  <p:embed/>
                </p:oleObj>
              </mc:Choice>
              <mc:Fallback>
                <p:oleObj name="文档" r:id="rId6" imgW="3837004" imgH="1004199" progId="Word.Document.12">
                  <p:embed/>
                  <p:pic>
                    <p:nvPicPr>
                      <p:cNvPr id="0"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8000" y="1981049"/>
                        <a:ext cx="8128000" cy="212868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90917569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32341"/>
            <a:ext cx="8128000" cy="4247317"/>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读图析图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结合材料一和材料二分析可知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德国鲁尔区发展条件非常优越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从位置、资源、交通、市场、科技等方面分析。第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钢铁企业消耗的煤炭和铁矿石较多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燃料的运输量大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早期的钢铁企业多接近煤炭产地和铁矿石产地。图中标注的铁矿石附近的城市是梅斯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煤炭产地附近的城市是杜伊斯堡。第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据材料二提供的信息可知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德、法两国之间煤炭和铁矿石的主要运输方式是铁路运输和内河航运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这两种运输方式的共同优点是运量大、运费较低。</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思路展示</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首先</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回答资源型工业区的发展条件时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应结合区域地理常识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全面获取图像信息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开展综合分析。</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其次</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资源型城市的布局是以资源的开发为基础的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布局在矿产资源丰富的地区。</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从材料二获取信息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分析德、法两国之间运输煤炭和铁矿石的主要方式</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2360219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556105" y="998380"/>
            <a:ext cx="9029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探究一</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8" name="矩形 7">
            <a:hlinkClick r:id="rId3" action="ppaction://hlinksldjump"/>
          </p:cNvPr>
          <p:cNvSpPr/>
          <p:nvPr/>
        </p:nvSpPr>
        <p:spPr>
          <a:xfrm>
            <a:off x="1495379" y="998380"/>
            <a:ext cx="90665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探究二</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666380"/>
            <a:ext cx="8128000" cy="377924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位置优越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煤炭、水资源丰富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交通便利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市场广阔</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科技水平高。</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分布在杜伊斯堡、梅斯附近。钢铁工业需要大量煤和铁矿石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因此靠近煤或铁矿石的产地。</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方式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铁路运输和水路运输。优势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运量大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运费低。</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延伸思考</a:t>
            </a:r>
            <a:r>
              <a:rPr lang="zh-CN" altLang="zh-CN" dirty="0">
                <a:solidFill>
                  <a:srgbClr val="000000"/>
                </a:solidFill>
                <a:latin typeface="Times New Roman" panose="02020603050405020304" pitchFamily="18" charset="0"/>
                <a:cs typeface="Times New Roman" panose="02020603050405020304" pitchFamily="18" charset="0"/>
              </a:rPr>
              <a:t>鲁尔区的产业结构有什么特点</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鲁尔区的工业多是利用当地丰富的资源发展起来的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工业部门主要是钢铁、冶金、机械、化学等重化工业。其产业结构特点是以煤炭工业为基础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以钢铁工业为主导</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并高度集中于少数重工业部门。</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4177216"/>
            <a:ext cx="8640960" cy="1656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7232096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1227439492"/>
              </p:ext>
            </p:extLst>
          </p:nvPr>
        </p:nvGraphicFramePr>
        <p:xfrm>
          <a:off x="508000" y="1226270"/>
          <a:ext cx="8128000" cy="4867026"/>
        </p:xfrm>
        <a:graphic>
          <a:graphicData uri="http://schemas.openxmlformats.org/presentationml/2006/ole">
            <mc:AlternateContent xmlns:mc="http://schemas.openxmlformats.org/markup-compatibility/2006">
              <mc:Choice xmlns:v="urn:schemas-microsoft-com:vml" Requires="v">
                <p:oleObj spid="_x0000_s1030" name="文档" r:id="rId4" imgW="3960813" imgH="2372217" progId="Word.Document.12">
                  <p:embed/>
                </p:oleObj>
              </mc:Choice>
              <mc:Fallback>
                <p:oleObj name="文档" r:id="rId4" imgW="3960813" imgH="2372217" progId="Word.Document.12">
                  <p:embed/>
                  <p:pic>
                    <p:nvPicPr>
                      <p:cNvPr id="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8000" y="1226270"/>
                        <a:ext cx="8128000" cy="486702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5151860"/>
          </a:xfrm>
          <a:prstGeom prst="rect">
            <a:avLst/>
          </a:prstGeom>
        </p:spPr>
        <p:txBody>
          <a:bodyPr>
            <a:spAutoFit/>
          </a:bodyPr>
          <a:lstStyle/>
          <a:p>
            <a:pPr indent="254000">
              <a:lnSpc>
                <a:spcPct val="150000"/>
              </a:lnSpc>
              <a:spcAft>
                <a:spcPts val="0"/>
              </a:spcAft>
              <a:tabLst>
                <a:tab pos="1029335" algn="l"/>
                <a:tab pos="1850390" algn="l"/>
                <a:tab pos="2538095" algn="l"/>
                <a:tab pos="3221990" algn="l"/>
              </a:tabLst>
            </a:pPr>
            <a:r>
              <a:rPr lang="zh-CN" altLang="zh-CN" sz="3200" b="1" dirty="0">
                <a:solidFill>
                  <a:srgbClr val="000000"/>
                </a:solidFill>
                <a:latin typeface="Times New Roman" panose="02020603050405020304" pitchFamily="18" charset="0"/>
                <a:cs typeface="Times New Roman" panose="02020603050405020304" pitchFamily="18" charset="0"/>
              </a:rPr>
              <a:t>探究二鲁尔区发展过程中遇到的问题及治理措施</a:t>
            </a:r>
            <a:endParaRPr lang="zh-CN" altLang="zh-CN" dirty="0">
              <a:solidFill>
                <a:srgbClr val="000000"/>
              </a:solidFill>
              <a:latin typeface="NEU-BZ-S92"/>
              <a:ea typeface="方正书宋_GBK"/>
              <a:cs typeface="Times New Roman" panose="02020603050405020304" pitchFamily="18" charset="0"/>
            </a:endParaRPr>
          </a:p>
          <a:p>
            <a:pPr indent="2540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问题导引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法国洛林地区是著名的重工业基地。进入</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年代以后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煤炭、钢铁等行业逐渐步入低谷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洛林地区的发展面临严峻考验。</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法国国土整治部门的官员和专家对形势进行了分析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得出结论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传统工业可以继续发展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但已经不可能成为当地经济的龙头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必须建造能够带动整个地区经济发展的新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火车头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洛林地区经过多年建设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基础设施好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与国内外联系广泛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科研力量较强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完全具备支柱产业转型的基本条件。经过转型发展后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这个老工业基地重新焕发了青春</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6516730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72567"/>
            <a:ext cx="8128000" cy="3766865"/>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en-US" altLang="zh-CN" dirty="0">
                <a:solidFill>
                  <a:srgbClr val="000000"/>
                </a:solidFill>
                <a:latin typeface="Times New Roman" panose="02020603050405020304" pitchFamily="18" charset="0"/>
                <a:cs typeface="Times New Roman" panose="02020603050405020304" pitchFamily="18" charset="0"/>
              </a:rPr>
              <a:t>1968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年开始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鲁尔区逐步从调整产业结构入手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对传统的老矿区进行清理整顿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加大开放力度</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努力吸引外来资金和技术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大力扶持新兴产业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筑起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社会保障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的大堤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实施矿区环境保护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创造再就业机会。</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结合材料探究</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传统工业区的发展面临着许多困难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区域再生的希望在哪里</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基础设施好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与国内外联系广泛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有传统的市场和贸易渠道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科研力量较强。从外部条件来看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国家政策、资金和技术的支持。</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你认为哪些工业部门会成为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新经济的火车头</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以传统工业为基础的机械类、精细化工类企业和相关的高新技术企业。</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79512" y="3774972"/>
            <a:ext cx="8640960" cy="820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5027244"/>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73275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874129"/>
            <a:ext cx="8128000" cy="336374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鲁尔区是如何对传统产业加以改造的</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年代起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在政府资助下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鲁尔区对传统工业企业实行集中化、合理化的改造和整顿。例如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将采煤业集中到盈利多、机械化水平高的大矿井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调整企业的产品结构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提高产品技术含量。</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cs typeface="Times New Roman" panose="02020603050405020304" pitchFamily="18" charset="0"/>
              </a:rPr>
              <a:t>借鉴鲁尔区综合整治的经验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你认为我国东北工业区应如何实现可持续发展</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调整工业结构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加强新兴工业和第三产业的发展</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发展科技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提高现有企业的竞争力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对国有企业进行改造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处理好下岗人员的再就业问题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消除污染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美化环境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拓展交通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完善交通网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⑥</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国家政策、资金扶持。</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79512" y="2348880"/>
            <a:ext cx="8640960" cy="1238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4005064"/>
            <a:ext cx="8640960" cy="12382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046963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8481"/>
            <a:ext cx="8128000" cy="2163413"/>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名师精讲</a:t>
            </a:r>
            <a:endParaRPr lang="zh-CN" altLang="zh-CN" dirty="0">
              <a:solidFill>
                <a:srgbClr val="000000"/>
              </a:solidFill>
              <a:latin typeface="NEU-BZ-S92"/>
              <a:ea typeface="方正书宋_GBK"/>
              <a:cs typeface="Times New Roman" panose="02020603050405020304" pitchFamily="18" charset="0"/>
            </a:endParaRPr>
          </a:p>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鲁尔区发展过程遇到的问题及整治措施</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鲁尔区实施的各项整治措施是针对鲁尔区发展中存在的各种问题提出来的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目的是解决当地存在的实际问题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促进鲁尔区的可持续发展。归纳如下图所示。</a:t>
            </a:r>
            <a:endParaRPr lang="zh-CN" altLang="zh-CN" dirty="0">
              <a:solidFill>
                <a:srgbClr val="000000"/>
              </a:solidFill>
              <a:effectLst/>
              <a:latin typeface="NEU-BZ-S92"/>
              <a:ea typeface="方正书宋_GBK"/>
              <a:cs typeface="Times New Roman" panose="02020603050405020304" pitchFamily="18" charset="0"/>
            </a:endParaRPr>
          </a:p>
        </p:txBody>
      </p:sp>
      <p:pic>
        <p:nvPicPr>
          <p:cNvPr id="3" name="图片 2"/>
          <p:cNvPicPr>
            <a:picLocks noChangeAspect="1"/>
          </p:cNvPicPr>
          <p:nvPr/>
        </p:nvPicPr>
        <p:blipFill>
          <a:blip r:embed="rId4" cstate="print"/>
          <a:stretch>
            <a:fillRect/>
          </a:stretch>
        </p:blipFill>
        <p:spPr>
          <a:xfrm>
            <a:off x="1784671" y="3490030"/>
            <a:ext cx="5574657" cy="3309663"/>
          </a:xfrm>
          <a:prstGeom prst="rect">
            <a:avLst/>
          </a:prstGeom>
        </p:spPr>
      </p:pic>
    </p:spTree>
    <p:extLst>
      <p:ext uri="{BB962C8B-B14F-4D97-AF65-F5344CB8AC3E}">
        <p14:creationId xmlns:p14="http://schemas.microsoft.com/office/powerpoint/2010/main" val="30524018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3120624"/>
            <a:ext cx="8128000" cy="870751"/>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除上述措施外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鲁尔区还进一步拓展交通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完善交通网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调整工业布局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减少运费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少占土地</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降低污染。</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98260296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1193917"/>
          </a:xfrm>
          <a:prstGeom prst="rect">
            <a:avLst/>
          </a:prstGeom>
        </p:spPr>
        <p:txBody>
          <a:bodyPr>
            <a:spAutoFit/>
          </a:bodyPr>
          <a:lstStyle/>
          <a:p>
            <a:pPr indent="406400">
              <a:lnSpc>
                <a:spcPct val="150000"/>
              </a:lnSpc>
              <a:spcAft>
                <a:spcPts val="0"/>
              </a:spcAft>
              <a:tabLst>
                <a:tab pos="1029335" algn="l"/>
                <a:tab pos="1850390" algn="l"/>
                <a:tab pos="2538095" algn="l"/>
                <a:tab pos="3221990" algn="l"/>
              </a:tabLst>
            </a:pPr>
            <a:r>
              <a:rPr lang="zh-CN"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例题</a:t>
            </a:r>
            <a:r>
              <a:rPr lang="en-US" altLang="zh-CN" sz="3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cs typeface="Times New Roman" panose="02020603050405020304" pitchFamily="18" charset="0"/>
              </a:rPr>
              <a:t>读鲁尔区部分数据统计图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endParaRPr lang="zh-CN" altLang="zh-CN" dirty="0">
              <a:solidFill>
                <a:srgbClr val="000000"/>
              </a:solidFill>
              <a:effectLst/>
              <a:latin typeface="NEU-BZ-S92"/>
              <a:ea typeface="方正书宋_GBK"/>
              <a:cs typeface="Times New Roman" panose="02020603050405020304" pitchFamily="18" charset="0"/>
            </a:endParaRPr>
          </a:p>
        </p:txBody>
      </p:sp>
      <p:pic>
        <p:nvPicPr>
          <p:cNvPr id="5" name="W67.eps" descr="id:2147502565;FounderCES"/>
          <p:cNvPicPr/>
          <p:nvPr/>
        </p:nvPicPr>
        <p:blipFill>
          <a:blip r:embed="rId4" cstate="print"/>
          <a:stretch>
            <a:fillRect/>
          </a:stretch>
        </p:blipFill>
        <p:spPr>
          <a:xfrm>
            <a:off x="538660" y="2924944"/>
            <a:ext cx="3994675" cy="2249373"/>
          </a:xfrm>
          <a:prstGeom prst="rect">
            <a:avLst/>
          </a:prstGeom>
        </p:spPr>
      </p:pic>
      <p:pic>
        <p:nvPicPr>
          <p:cNvPr id="8" name="W68.eps" descr="id:2147502572;FounderCES"/>
          <p:cNvPicPr/>
          <p:nvPr/>
        </p:nvPicPr>
        <p:blipFill>
          <a:blip r:embed="rId5" cstate="print"/>
          <a:stretch>
            <a:fillRect/>
          </a:stretch>
        </p:blipFill>
        <p:spPr>
          <a:xfrm>
            <a:off x="4942842" y="3212976"/>
            <a:ext cx="3856888" cy="2087473"/>
          </a:xfrm>
          <a:prstGeom prst="rect">
            <a:avLst/>
          </a:prstGeom>
        </p:spPr>
      </p:pic>
      <p:sp>
        <p:nvSpPr>
          <p:cNvPr id="3" name="矩形 2"/>
          <p:cNvSpPr>
            <a:spLocks noChangeAspect="1"/>
          </p:cNvSpPr>
          <p:nvPr/>
        </p:nvSpPr>
        <p:spPr>
          <a:xfrm>
            <a:off x="683568" y="5480611"/>
            <a:ext cx="3012363"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鲁尔区三大产业人数的</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
        <p:nvSpPr>
          <p:cNvPr id="4" name="矩形 3"/>
          <p:cNvSpPr>
            <a:spLocks noChangeAspect="1"/>
          </p:cNvSpPr>
          <p:nvPr/>
        </p:nvSpPr>
        <p:spPr>
          <a:xfrm>
            <a:off x="4716016" y="5480611"/>
            <a:ext cx="4166525" cy="507831"/>
          </a:xfrm>
          <a:prstGeom prst="rect">
            <a:avLst/>
          </a:prstGeom>
        </p:spPr>
        <p:txBody>
          <a:bodyPr wrap="none">
            <a:spAutoFit/>
          </a:bodyPr>
          <a:lstStyle/>
          <a:p>
            <a:pPr algn="ct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鲁尔区煤炭基地与炼钢高炉数量的</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变化</a:t>
            </a:r>
            <a:r>
              <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27245208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51654"/>
            <a:ext cx="8128000" cy="4610236"/>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70</a:t>
            </a:r>
            <a:r>
              <a:rPr lang="zh-CN" altLang="zh-CN" dirty="0">
                <a:solidFill>
                  <a:srgbClr val="000000"/>
                </a:solidFill>
                <a:latin typeface="Times New Roman" panose="02020603050405020304" pitchFamily="18" charset="0"/>
                <a:cs typeface="Times New Roman" panose="02020603050405020304" pitchFamily="18" charset="0"/>
              </a:rPr>
              <a:t>年代后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鲁尔区工业衰落的趋势已十分明显</a:t>
            </a:r>
            <a:r>
              <a:rPr lang="en-US" altLang="zh-CN" dirty="0">
                <a:solidFill>
                  <a:srgbClr val="000000"/>
                </a:solidFill>
                <a:latin typeface="Times New Roman" panose="02020603050405020304" pitchFamily="18" charset="0"/>
                <a:cs typeface="Times New Roman" panose="02020603050405020304" pitchFamily="18" charset="0"/>
              </a:rPr>
              <a:t>,1987</a:t>
            </a:r>
            <a:r>
              <a:rPr lang="zh-CN" altLang="zh-CN" dirty="0">
                <a:solidFill>
                  <a:srgbClr val="000000"/>
                </a:solidFill>
                <a:latin typeface="Times New Roman" panose="02020603050405020304" pitchFamily="18" charset="0"/>
                <a:cs typeface="Times New Roman" panose="02020603050405020304" pitchFamily="18" charset="0"/>
              </a:rPr>
              <a:t>年鲁尔区失业率达到</a:t>
            </a:r>
            <a:r>
              <a:rPr lang="en-US" altLang="zh-CN" dirty="0">
                <a:solidFill>
                  <a:srgbClr val="000000"/>
                </a:solidFill>
                <a:latin typeface="Times New Roman" panose="02020603050405020304" pitchFamily="18" charset="0"/>
                <a:cs typeface="Times New Roman" panose="02020603050405020304" pitchFamily="18" charset="0"/>
              </a:rPr>
              <a:t>15.1%</a:t>
            </a:r>
            <a:r>
              <a:rPr lang="zh-CN" altLang="zh-CN" dirty="0">
                <a:solidFill>
                  <a:srgbClr val="000000"/>
                </a:solidFill>
                <a:latin typeface="Times New Roman" panose="02020603050405020304" pitchFamily="18" charset="0"/>
                <a:cs typeface="Times New Roman" panose="02020603050405020304" pitchFamily="18" charset="0"/>
              </a:rPr>
              <a:t>。鲁尔区出现发展危机的原因主要有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工业结构单一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煤炭资源枯竭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新技术的冲击</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环境污染严重</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②③④</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NEU-BZ-S92"/>
                <a:cs typeface="宋体" panose="02010600030101010101" pitchFamily="2" charset="-122"/>
              </a:rPr>
              <a:t>①③④</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①②④</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NEU-BZ-S92"/>
                <a:cs typeface="宋体" panose="02010600030101010101" pitchFamily="2" charset="-122"/>
              </a:rPr>
              <a:t>①②③</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90</a:t>
            </a:r>
            <a:r>
              <a:rPr lang="zh-CN" altLang="zh-CN" dirty="0">
                <a:solidFill>
                  <a:srgbClr val="000000"/>
                </a:solidFill>
                <a:latin typeface="Times New Roman" panose="02020603050405020304" pitchFamily="18" charset="0"/>
                <a:cs typeface="Times New Roman" panose="02020603050405020304" pitchFamily="18" charset="0"/>
              </a:rPr>
              <a:t>年代后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为振兴鲁尔区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图中反映出的具体措施有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对煤炭、钢铁企业实行集中化改造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完善交通运输网络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促进经济产业结构多元化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减小煤炭、钢铁企业的数量和规模</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①④</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NEU-BZ-S92"/>
                <a:cs typeface="宋体" panose="02010600030101010101" pitchFamily="2" charset="-122"/>
              </a:rPr>
              <a:t>①③</a:t>
            </a:r>
            <a:r>
              <a:rPr lang="en-US" altLang="zh-CN" dirty="0">
                <a:solidFill>
                  <a:srgbClr val="000000"/>
                </a:solidFill>
                <a:latin typeface="Times New Roman" panose="02020603050405020304" pitchFamily="18" charset="0"/>
                <a:cs typeface="Times New Roman" panose="02020603050405020304" pitchFamily="18" charset="0"/>
              </a:rPr>
              <a:t>	</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②③</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NEU-BZ-S92"/>
                <a:cs typeface="宋体" panose="02010600030101010101" pitchFamily="2" charset="-122"/>
              </a:rPr>
              <a:t>②④</a:t>
            </a:r>
            <a:endParaRPr lang="zh-CN" altLang="zh-CN" dirty="0">
              <a:solidFill>
                <a:srgbClr val="000000"/>
              </a:solidFill>
              <a:effectLst/>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16809303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556105" y="998380"/>
            <a:ext cx="9029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latin typeface="微软雅黑" panose="020B0503020204020204" pitchFamily="34" charset="-122"/>
                <a:ea typeface="微软雅黑" panose="020B0503020204020204" pitchFamily="34" charset="-122"/>
              </a:rPr>
              <a:t>探究一</a:t>
            </a:r>
            <a:endParaRPr lang="zh-CN" altLang="en-US" sz="12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3" action="ppaction://hlinksldjump"/>
          </p:cNvPr>
          <p:cNvSpPr/>
          <p:nvPr/>
        </p:nvSpPr>
        <p:spPr>
          <a:xfrm>
            <a:off x="1495379" y="998380"/>
            <a:ext cx="90665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探究二</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58631"/>
            <a:ext cx="8128000" cy="4194738"/>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鲁尔区的煤炭资源并没有枯竭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只是开采难度大了。第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对煤炭和钢铁进行集中化管理和改造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会使其企业数量减少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污染物排放量减小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但生产规模会扩大。</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(1)B</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(2)B</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延伸思考</a:t>
            </a:r>
            <a:r>
              <a:rPr lang="zh-CN" altLang="zh-CN" dirty="0">
                <a:solidFill>
                  <a:srgbClr val="000000"/>
                </a:solidFill>
                <a:latin typeface="Times New Roman" panose="02020603050405020304" pitchFamily="18" charset="0"/>
                <a:cs typeface="Times New Roman" panose="02020603050405020304" pitchFamily="18" charset="0"/>
              </a:rPr>
              <a:t>鲁尔区环境恶化的主要表现有哪些</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Times New Roman" panose="02020603050405020304" pitchFamily="18" charset="0"/>
                <a:ea typeface="方正韵动中黑简体"/>
                <a:cs typeface="Times New Roman" panose="02020603050405020304" pitchFamily="18" charset="0"/>
              </a:rPr>
              <a:t>提示</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固体废弃物污染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煤渣、矿渣堆积成山</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占用大量土地。</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大气污染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工厂烟囱林立</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向空气中排放大量的废气。</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化工厂和炼钢厂排放的污水污染了河流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莱茵河污染严重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河水含氧量下降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水生生物大量死亡。</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热污染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火力发电厂产生严重的热污染。</a:t>
            </a:r>
            <a:endParaRPr lang="zh-CN" altLang="zh-CN" dirty="0">
              <a:solidFill>
                <a:srgbClr val="000000"/>
              </a:solidFill>
              <a:effectLst/>
              <a:latin typeface="NEU-BZ-S92"/>
              <a:ea typeface="方正书宋_GBK"/>
              <a:cs typeface="Times New Roman" panose="02020603050405020304" pitchFamily="18" charset="0"/>
            </a:endParaRPr>
          </a:p>
        </p:txBody>
      </p:sp>
      <p:sp>
        <p:nvSpPr>
          <p:cNvPr id="5" name="矩形 4"/>
          <p:cNvSpPr/>
          <p:nvPr/>
        </p:nvSpPr>
        <p:spPr>
          <a:xfrm>
            <a:off x="179512" y="2722988"/>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79512" y="3557280"/>
            <a:ext cx="8640960" cy="2304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2680165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3" action="ppaction://hlinksldjump"/>
          </p:cNvPr>
          <p:cNvSpPr/>
          <p:nvPr/>
        </p:nvSpPr>
        <p:spPr>
          <a:xfrm>
            <a:off x="6137486" y="869763"/>
            <a:ext cx="818053"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6"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870751"/>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读世界某地区图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图甲</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和该区产值构成</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dirty="0">
                <a:solidFill>
                  <a:srgbClr val="000000"/>
                </a:solidFill>
                <a:latin typeface="Times New Roman" panose="02020603050405020304" pitchFamily="18" charset="0"/>
                <a:cs typeface="Times New Roman" panose="02020603050405020304" pitchFamily="18" charset="0"/>
              </a:rPr>
              <a:t>1958</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a:t>
            </a:r>
            <a:r>
              <a:rPr lang="en-US" altLang="zh-CN" dirty="0">
                <a:solidFill>
                  <a:srgbClr val="000000"/>
                </a:solidFill>
                <a:latin typeface="Times New Roman" panose="02020603050405020304" pitchFamily="18" charset="0"/>
                <a:cs typeface="Times New Roman" panose="02020603050405020304" pitchFamily="18" charset="0"/>
              </a:rPr>
              <a:t>1995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1~2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3982754242"/>
              </p:ext>
            </p:extLst>
          </p:nvPr>
        </p:nvGraphicFramePr>
        <p:xfrm>
          <a:off x="508000" y="2509087"/>
          <a:ext cx="8128000" cy="3440193"/>
        </p:xfrm>
        <a:graphic>
          <a:graphicData uri="http://schemas.openxmlformats.org/presentationml/2006/ole">
            <mc:AlternateContent xmlns:mc="http://schemas.openxmlformats.org/markup-compatibility/2006">
              <mc:Choice xmlns:v="urn:schemas-microsoft-com:vml" Requires="v">
                <p:oleObj spid="_x0000_s11267" name="文档" r:id="rId8" imgW="3837004" imgH="1626550" progId="Word.Document.12">
                  <p:embed/>
                </p:oleObj>
              </mc:Choice>
              <mc:Fallback>
                <p:oleObj name="文档" r:id="rId8" imgW="3837004" imgH="1626550"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2509087"/>
                        <a:ext cx="8128000" cy="344019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2" action="ppaction://hlinksldjump"/>
          </p:cNvPr>
          <p:cNvSpPr/>
          <p:nvPr/>
        </p:nvSpPr>
        <p:spPr>
          <a:xfrm>
            <a:off x="6137486" y="869763"/>
            <a:ext cx="818053"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1351654"/>
            <a:ext cx="8128000" cy="4247317"/>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下列属于该工业区发展的区位条件的是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煤炭资源储量丰富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海岸线曲折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多优良港口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便利的水陆运输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雄厚的科技力量　</a:t>
            </a:r>
            <a:r>
              <a:rPr lang="zh-CN" altLang="zh-CN" dirty="0">
                <a:solidFill>
                  <a:srgbClr val="000000"/>
                </a:solidFill>
                <a:latin typeface="NEU-BZ-S92"/>
                <a:cs typeface="宋体" panose="02010600030101010101" pitchFamily="2" charset="-122"/>
              </a:rPr>
              <a:t>⑤</a:t>
            </a:r>
            <a:r>
              <a:rPr lang="zh-CN" altLang="zh-CN" dirty="0">
                <a:solidFill>
                  <a:srgbClr val="000000"/>
                </a:solidFill>
                <a:latin typeface="Times New Roman" panose="02020603050405020304" pitchFamily="18" charset="0"/>
                <a:cs typeface="Times New Roman" panose="02020603050405020304" pitchFamily="18" charset="0"/>
              </a:rPr>
              <a:t>离铁矿区较近</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①②③④</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B</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①③④⑤</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NEU-BZ-S92"/>
                <a:cs typeface="宋体" panose="02010600030101010101" pitchFamily="2" charset="-122"/>
              </a:rPr>
              <a:t>①②③⑤</a:t>
            </a:r>
            <a:r>
              <a:rPr lang="en-US" altLang="zh-CN" dirty="0">
                <a:solidFill>
                  <a:srgbClr val="000000"/>
                </a:solidFill>
                <a:latin typeface="Times New Roman" panose="02020603050405020304" pitchFamily="18" charset="0"/>
                <a:cs typeface="Times New Roman" panose="02020603050405020304" pitchFamily="18" charset="0"/>
              </a:rPr>
              <a:t>	</a:t>
            </a:r>
            <a:r>
              <a:rPr lang="en-US" altLang="zh-CN" dirty="0" smtClean="0">
                <a:solidFill>
                  <a:srgbClr val="000000"/>
                </a:solidFill>
                <a:latin typeface="Times New Roman" panose="02020603050405020304" pitchFamily="18" charset="0"/>
                <a:cs typeface="Times New Roman" panose="02020603050405020304" pitchFamily="18" charset="0"/>
              </a:rPr>
              <a:t>D</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NEU-BZ-S92"/>
                <a:cs typeface="宋体" panose="02010600030101010101" pitchFamily="2" charset="-122"/>
              </a:rPr>
              <a:t>②③④⑤</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图乙中反映该区经济结构调整前后显著变化的是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重工业比重下降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轻工业比重上升</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第三产业迅速发展</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园艺业比重增大</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钢铁工业和化学工业比重都</a:t>
            </a:r>
            <a:r>
              <a:rPr lang="zh-CN" altLang="zh-CN" dirty="0" smtClean="0">
                <a:solidFill>
                  <a:srgbClr val="000000"/>
                </a:solidFill>
                <a:latin typeface="Times New Roman" panose="02020603050405020304" pitchFamily="18" charset="0"/>
                <a:cs typeface="Times New Roman" panose="02020603050405020304" pitchFamily="18" charset="0"/>
              </a:rPr>
              <a:t>下降</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067627659"/>
      </p:ext>
    </p:extLst>
  </p:cSld>
  <p:clrMapOvr>
    <a:masterClrMapping/>
  </p:clrMapOvr>
  <p:transition spd="slow">
    <p:pull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5" name="矩形 4">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51654"/>
            <a:ext cx="8128000" cy="4748736"/>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一、鲁尔区发展的背景</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区位优势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地理位置优越</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地处欧洲的十字路口。</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水陆交通便利</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铁路、公路</a:t>
            </a:r>
            <a:r>
              <a:rPr lang="zh-CN" altLang="zh-CN" dirty="0">
                <a:solidFill>
                  <a:srgbClr val="000000"/>
                </a:solidFill>
                <a:latin typeface="Times New Roman" panose="02020603050405020304" pitchFamily="18" charset="0"/>
                <a:cs typeface="Times New Roman" panose="02020603050405020304" pitchFamily="18" charset="0"/>
              </a:rPr>
              <a:t>密布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水陆交通发达。</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资源优势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煤炭</a:t>
            </a:r>
            <a:r>
              <a:rPr lang="zh-CN" altLang="zh-CN" dirty="0">
                <a:solidFill>
                  <a:srgbClr val="000000"/>
                </a:solidFill>
                <a:latin typeface="Times New Roman" panose="02020603050405020304" pitchFamily="18" charset="0"/>
                <a:cs typeface="Times New Roman" panose="02020603050405020304" pitchFamily="18" charset="0"/>
              </a:rPr>
              <a:t>资源丰富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水源充足。</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发展概况</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主要工业部门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炼焦</a:t>
            </a:r>
            <a:r>
              <a:rPr lang="zh-CN" altLang="zh-CN" dirty="0">
                <a:solidFill>
                  <a:srgbClr val="000000"/>
                </a:solidFill>
                <a:latin typeface="Times New Roman" panose="02020603050405020304" pitchFamily="18" charset="0"/>
                <a:cs typeface="Times New Roman" panose="02020603050405020304" pitchFamily="18" charset="0"/>
              </a:rPr>
              <a:t>、电力、</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钢铁</a:t>
            </a:r>
            <a:r>
              <a:rPr lang="zh-CN" altLang="zh-CN" dirty="0">
                <a:solidFill>
                  <a:srgbClr val="000000"/>
                </a:solidFill>
                <a:latin typeface="Times New Roman" panose="02020603050405020304" pitchFamily="18" charset="0"/>
                <a:cs typeface="Times New Roman" panose="02020603050405020304" pitchFamily="18" charset="0"/>
              </a:rPr>
              <a:t>、化工、机械制造及建材等。</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工业地位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德国乃至世界重要的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能源</a:t>
            </a:r>
            <a:r>
              <a:rPr lang="zh-CN" altLang="zh-CN" dirty="0">
                <a:solidFill>
                  <a:srgbClr val="000000"/>
                </a:solidFill>
                <a:latin typeface="Times New Roman" panose="02020603050405020304" pitchFamily="18" charset="0"/>
                <a:cs typeface="Times New Roman" panose="02020603050405020304" pitchFamily="18" charset="0"/>
              </a:rPr>
              <a:t>基地、钢铁基地和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重型机械制造</a:t>
            </a:r>
            <a:r>
              <a:rPr lang="zh-CN" altLang="zh-CN" dirty="0">
                <a:solidFill>
                  <a:srgbClr val="000000"/>
                </a:solidFill>
                <a:latin typeface="Times New Roman" panose="02020603050405020304" pitchFamily="18" charset="0"/>
                <a:cs typeface="Times New Roman" panose="02020603050405020304" pitchFamily="18" charset="0"/>
              </a:rPr>
              <a:t>基地。</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为什么说煤炭、钢铁工业是鲁尔区的主导产业</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煤炭、钢铁工业之所以能够成为鲁尔区的主导产业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因为它们是其他工业部门发展的基础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对其他产业的发展具有显著的促进和制约作用。</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5213464"/>
            <a:ext cx="8640960" cy="9361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572070" y="2789563"/>
            <a:ext cx="111284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111620" y="3200965"/>
            <a:ext cx="43204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2572070" y="4014818"/>
            <a:ext cx="43204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939008" y="4014818"/>
            <a:ext cx="43204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175109" y="4423699"/>
            <a:ext cx="43204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6463921" y="4423699"/>
            <a:ext cx="1335418" cy="30575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6"/>
                                        </p:tgtEl>
                                      </p:cBhvr>
                                    </p:animEffect>
                                    <p:set>
                                      <p:cBhvr>
                                        <p:cTn id="3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6" name="矩形 5">
            <a:hlinkClick r:id="rId2" action="ppaction://hlinksldjump"/>
          </p:cNvPr>
          <p:cNvSpPr/>
          <p:nvPr/>
        </p:nvSpPr>
        <p:spPr>
          <a:xfrm>
            <a:off x="6137486" y="869763"/>
            <a:ext cx="818053"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3"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a:spLocks noChangeAspect="1"/>
          </p:cNvSpPr>
          <p:nvPr/>
        </p:nvSpPr>
        <p:spPr>
          <a:xfrm>
            <a:off x="508000" y="2678837"/>
            <a:ext cx="8128000" cy="175432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鲁尔区发展条件主要有位置、交通、资源优势</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选项中要注意鲁尔区不临海。第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从图中看出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a:t>
            </a: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第三产业比重上升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化学工业比重上升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上升幅度不大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钢铁工业比重明显下降。</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1.B</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2.B</a:t>
            </a:r>
            <a:endParaRPr lang="zh-CN" altLang="zh-CN" dirty="0">
              <a:solidFill>
                <a:srgbClr val="000000"/>
              </a:solidFill>
              <a:effectLst/>
              <a:latin typeface="NEU-BZ-S92"/>
              <a:ea typeface="方正书宋_GBK"/>
              <a:cs typeface="Times New Roman" panose="02020603050405020304" pitchFamily="18" charset="0"/>
            </a:endParaRPr>
          </a:p>
        </p:txBody>
      </p:sp>
      <p:sp>
        <p:nvSpPr>
          <p:cNvPr id="9" name="矩形 8"/>
          <p:cNvSpPr/>
          <p:nvPr/>
        </p:nvSpPr>
        <p:spPr>
          <a:xfrm>
            <a:off x="179512" y="3990996"/>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0139956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100921" y="882949"/>
            <a:ext cx="290277"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hlinkClick r:id="rId6"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4247317"/>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3</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结合下表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指出鲁尔区传统产业衰落的主要原因是</a:t>
            </a:r>
            <a:r>
              <a:rPr lang="zh-CN" altLang="zh-CN" dirty="0">
                <a:solidFill>
                  <a:srgbClr val="000000"/>
                </a:solidFill>
                <a:latin typeface="NEU-BZ-S92"/>
                <a:ea typeface="Times New Roman" panose="02020603050405020304" pitchFamily="18" charset="0"/>
                <a:cs typeface="Times New Roman" panose="02020603050405020304" pitchFamily="18" charset="0"/>
              </a:rPr>
              <a:t> </a:t>
            </a:r>
            <a:r>
              <a:rPr lang="en-US" altLang="zh-CN" dirty="0">
                <a:solidFill>
                  <a:srgbClr val="000000"/>
                </a:solidFill>
                <a:latin typeface="NEU-BZ-S92"/>
                <a:ea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smtClean="0">
                <a:solidFill>
                  <a:srgbClr val="000000"/>
                </a:solidFill>
                <a:latin typeface="Times New Roman" panose="02020603050405020304" pitchFamily="18" charset="0"/>
                <a:cs typeface="Times New Roman" panose="02020603050405020304" pitchFamily="18" charset="0"/>
              </a:rPr>
              <a:t>A</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产业结构单一</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Times New Roman" panose="02020603050405020304" pitchFamily="18" charset="0"/>
                <a:cs typeface="Times New Roman" panose="02020603050405020304" pitchFamily="18" charset="0"/>
              </a:rPr>
              <a:t>环境污染严重</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煤炭资源枯竭</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Times New Roman" panose="02020603050405020304" pitchFamily="18" charset="0"/>
                <a:cs typeface="Times New Roman" panose="02020603050405020304" pitchFamily="18" charset="0"/>
              </a:rPr>
              <a:t>传统产业的市场过剩</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556051620"/>
              </p:ext>
            </p:extLst>
          </p:nvPr>
        </p:nvGraphicFramePr>
        <p:xfrm>
          <a:off x="508000" y="2021498"/>
          <a:ext cx="8128000" cy="2905933"/>
        </p:xfrm>
        <a:graphic>
          <a:graphicData uri="http://schemas.openxmlformats.org/presentationml/2006/ole">
            <mc:AlternateContent xmlns:mc="http://schemas.openxmlformats.org/markup-compatibility/2006">
              <mc:Choice xmlns:v="urn:schemas-microsoft-com:vml" Requires="v">
                <p:oleObj spid="_x0000_s12291" name="文档" r:id="rId8" imgW="3894589" imgH="1392898" progId="Word.Document.12">
                  <p:embed/>
                </p:oleObj>
              </mc:Choice>
              <mc:Fallback>
                <p:oleObj name="文档" r:id="rId8" imgW="3894589" imgH="1392898"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2021498"/>
                        <a:ext cx="8128000" cy="29059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矩形 3"/>
          <p:cNvSpPr>
            <a:spLocks noChangeAspect="1"/>
          </p:cNvSpPr>
          <p:nvPr/>
        </p:nvSpPr>
        <p:spPr>
          <a:xfrm>
            <a:off x="508000" y="5539092"/>
            <a:ext cx="8128000" cy="1286250"/>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由表可知</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世界钢产量过剩和煤炭的能源地位下降</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是导致鲁尔区传统产业衰落的主要原因。</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D</a:t>
            </a:r>
            <a:endParaRPr lang="zh-CN" altLang="zh-CN" dirty="0">
              <a:solidFill>
                <a:srgbClr val="000000"/>
              </a:solidFill>
              <a:effectLst/>
              <a:latin typeface="NEU-BZ-S92"/>
              <a:ea typeface="方正书宋_GBK"/>
              <a:cs typeface="Times New Roman" panose="02020603050405020304" pitchFamily="18" charset="0"/>
            </a:endParaRPr>
          </a:p>
        </p:txBody>
      </p:sp>
      <p:sp>
        <p:nvSpPr>
          <p:cNvPr id="11" name="矩形 10"/>
          <p:cNvSpPr/>
          <p:nvPr/>
        </p:nvSpPr>
        <p:spPr>
          <a:xfrm>
            <a:off x="179512" y="5489096"/>
            <a:ext cx="8640960" cy="8922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79512" y="6411132"/>
            <a:ext cx="6552728"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4"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5" action="ppaction://hlinksldjump"/>
          </p:cNvPr>
          <p:cNvSpPr/>
          <p:nvPr/>
        </p:nvSpPr>
        <p:spPr>
          <a:xfrm>
            <a:off x="7589644" y="884374"/>
            <a:ext cx="76498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6"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628800"/>
            <a:ext cx="8128000" cy="1382910"/>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阅读下图</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dirty="0">
                <a:solidFill>
                  <a:srgbClr val="000000"/>
                </a:solidFill>
                <a:latin typeface="Times New Roman" panose="02020603050405020304" pitchFamily="18" charset="0"/>
                <a:cs typeface="Times New Roman" panose="02020603050405020304" pitchFamily="18" charset="0"/>
              </a:rPr>
              <a:t>4~5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895365253"/>
              </p:ext>
            </p:extLst>
          </p:nvPr>
        </p:nvGraphicFramePr>
        <p:xfrm>
          <a:off x="508000" y="2454852"/>
          <a:ext cx="8128000" cy="2774348"/>
        </p:xfrm>
        <a:graphic>
          <a:graphicData uri="http://schemas.openxmlformats.org/presentationml/2006/ole">
            <mc:AlternateContent xmlns:mc="http://schemas.openxmlformats.org/markup-compatibility/2006">
              <mc:Choice xmlns:v="urn:schemas-microsoft-com:vml" Requires="v">
                <p:oleObj spid="_x0000_s13315" name="文档" r:id="rId8" imgW="3837004" imgH="1309605" progId="Word.Document.12">
                  <p:embed/>
                </p:oleObj>
              </mc:Choice>
              <mc:Fallback>
                <p:oleObj name="文档" r:id="rId8" imgW="3837004" imgH="1309605"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2454852"/>
                        <a:ext cx="8128000" cy="27743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3"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589644" y="884374"/>
            <a:ext cx="76498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640091"/>
            <a:ext cx="8128000" cy="3831818"/>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4</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世纪中叶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一些新兴企业不愿到该区落户</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其主要原因是</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该区工业企业传统的生产和组织方式不适应时代发展的要求　</a:t>
            </a: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该区公共设施不齐全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劳动力素质差　</a:t>
            </a: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该区用地紧张　</a:t>
            </a:r>
            <a:r>
              <a:rPr lang="zh-CN" altLang="zh-CN" dirty="0">
                <a:solidFill>
                  <a:srgbClr val="000000"/>
                </a:solidFill>
                <a:latin typeface="NEU-BZ-S92"/>
                <a:cs typeface="宋体" panose="02010600030101010101" pitchFamily="2" charset="-122"/>
              </a:rPr>
              <a:t>④</a:t>
            </a:r>
            <a:r>
              <a:rPr lang="zh-CN" altLang="zh-CN" dirty="0">
                <a:solidFill>
                  <a:srgbClr val="000000"/>
                </a:solidFill>
                <a:latin typeface="Times New Roman" panose="02020603050405020304" pitchFamily="18" charset="0"/>
                <a:cs typeface="Times New Roman" panose="02020603050405020304" pitchFamily="18" charset="0"/>
              </a:rPr>
              <a:t>这里环境污染严重</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NEU-BZ-S92"/>
                <a:cs typeface="宋体" panose="02010600030101010101" pitchFamily="2" charset="-122"/>
              </a:rPr>
              <a:t>①②③</a:t>
            </a:r>
            <a:r>
              <a:rPr lang="en-US" altLang="zh-CN" dirty="0">
                <a:solidFill>
                  <a:srgbClr val="000000"/>
                </a:solidFill>
                <a:latin typeface="Times New Roman" panose="02020603050405020304" pitchFamily="18" charset="0"/>
                <a:cs typeface="Times New Roman" panose="02020603050405020304" pitchFamily="18" charset="0"/>
              </a:rPr>
              <a:t>	B.</a:t>
            </a:r>
            <a:r>
              <a:rPr lang="zh-CN" altLang="zh-CN" dirty="0">
                <a:solidFill>
                  <a:srgbClr val="000000"/>
                </a:solidFill>
                <a:latin typeface="NEU-BZ-S92"/>
                <a:cs typeface="宋体" panose="02010600030101010101" pitchFamily="2" charset="-122"/>
              </a:rPr>
              <a:t>①②④</a:t>
            </a:r>
            <a:r>
              <a:rPr lang="en-US" altLang="zh-CN" dirty="0">
                <a:solidFill>
                  <a:srgbClr val="000000"/>
                </a:solidFill>
                <a:latin typeface="Times New Roman" panose="02020603050405020304" pitchFamily="18" charset="0"/>
                <a:cs typeface="Times New Roman" panose="02020603050405020304" pitchFamily="18" charset="0"/>
              </a:rPr>
              <a:t>	C.</a:t>
            </a:r>
            <a:r>
              <a:rPr lang="zh-CN" altLang="zh-CN" dirty="0">
                <a:solidFill>
                  <a:srgbClr val="000000"/>
                </a:solidFill>
                <a:latin typeface="NEU-BZ-S92"/>
                <a:cs typeface="宋体" panose="02010600030101010101" pitchFamily="2" charset="-122"/>
              </a:rPr>
              <a:t>①③④</a:t>
            </a:r>
            <a:r>
              <a:rPr lang="en-US" altLang="zh-CN" dirty="0">
                <a:solidFill>
                  <a:srgbClr val="000000"/>
                </a:solidFill>
                <a:latin typeface="Times New Roman" panose="02020603050405020304" pitchFamily="18" charset="0"/>
                <a:cs typeface="Times New Roman" panose="02020603050405020304" pitchFamily="18" charset="0"/>
              </a:rPr>
              <a:t>	D.</a:t>
            </a:r>
            <a:r>
              <a:rPr lang="zh-CN" altLang="zh-CN" dirty="0">
                <a:solidFill>
                  <a:srgbClr val="000000"/>
                </a:solidFill>
                <a:latin typeface="NEU-BZ-S92"/>
                <a:cs typeface="宋体" panose="02010600030101010101" pitchFamily="2" charset="-122"/>
              </a:rPr>
              <a:t>②③④</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5</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该区将炼铁高炉建到荷兰海边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主要是为了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dirty="0">
                <a:solidFill>
                  <a:srgbClr val="000000"/>
                </a:solidFill>
                <a:latin typeface="Times New Roman" panose="02020603050405020304" pitchFamily="18" charset="0"/>
                <a:cs typeface="Times New Roman" panose="02020603050405020304" pitchFamily="18" charset="0"/>
              </a:rPr>
              <a:t>就近获得从国外港口进口的大量煤炭</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就近将工业废水、废渣排入大海</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C.</a:t>
            </a:r>
            <a:r>
              <a:rPr lang="zh-CN" altLang="zh-CN" dirty="0">
                <a:solidFill>
                  <a:srgbClr val="000000"/>
                </a:solidFill>
                <a:latin typeface="Times New Roman" panose="02020603050405020304" pitchFamily="18" charset="0"/>
                <a:cs typeface="Times New Roman" panose="02020603050405020304" pitchFamily="18" charset="0"/>
              </a:rPr>
              <a:t>就近获得通过鹿特丹港进口的铁矿石</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D.</a:t>
            </a:r>
            <a:r>
              <a:rPr lang="zh-CN" altLang="zh-CN" dirty="0">
                <a:solidFill>
                  <a:srgbClr val="000000"/>
                </a:solidFill>
                <a:latin typeface="Times New Roman" panose="02020603050405020304" pitchFamily="18" charset="0"/>
                <a:cs typeface="Times New Roman" panose="02020603050405020304" pitchFamily="18" charset="0"/>
              </a:rPr>
              <a:t>便于得到充足的水源</a:t>
            </a:r>
            <a:r>
              <a:rPr lang="zh-CN" altLang="zh-CN" dirty="0" smtClean="0">
                <a:solidFill>
                  <a:srgbClr val="000000"/>
                </a:solidFill>
                <a:latin typeface="Times New Roman" panose="02020603050405020304" pitchFamily="18" charset="0"/>
                <a:cs typeface="Times New Roman" panose="02020603050405020304" pitchFamily="18" charset="0"/>
              </a:rPr>
              <a:t>供应</a:t>
            </a:r>
            <a:endParaRPr lang="zh-CN" altLang="zh-CN"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3926246540"/>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3"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589644" y="884374"/>
            <a:ext cx="76498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8511780"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289627"/>
            <a:ext cx="8128000" cy="2532745"/>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4</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鲁尔区作为传统工业区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公共设施配套齐全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劳动技能也较强。因此</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公共设施是否配套齐全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劳动力素质高低都不是鲁尔区导致新兴企业不愿落户的主要原因。第</a:t>
            </a:r>
            <a:r>
              <a:rPr lang="en-US" altLang="zh-CN" dirty="0">
                <a:solidFill>
                  <a:srgbClr val="000000"/>
                </a:solidFill>
                <a:latin typeface="Times New Roman" panose="02020603050405020304" pitchFamily="18" charset="0"/>
                <a:cs typeface="Times New Roman" panose="02020603050405020304" pitchFamily="18" charset="0"/>
              </a:rPr>
              <a:t>5</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鲁尔区所需铁矿石几乎全靠进口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为就近获得通过荷兰鹿特丹港口进口的铁矿石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钢铁工业日益集中到西部</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并将炼铁高炉建到荷兰海边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再把那里炼出的生铁运到鲁尔区炼钢、轧钢。</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4.C</a:t>
            </a:r>
            <a:r>
              <a:rPr lang="zh-CN" altLang="zh-CN" dirty="0">
                <a:solidFill>
                  <a:srgbClr val="000000"/>
                </a:solidFill>
                <a:latin typeface="Times New Roman" panose="02020603050405020304" pitchFamily="18" charset="0"/>
                <a:cs typeface="Times New Roman" panose="02020603050405020304" pitchFamily="18" charset="0"/>
              </a:rPr>
              <a:t>　</a:t>
            </a:r>
            <a:r>
              <a:rPr lang="en-US" altLang="zh-CN" dirty="0">
                <a:solidFill>
                  <a:srgbClr val="000000"/>
                </a:solidFill>
                <a:latin typeface="Times New Roman" panose="02020603050405020304" pitchFamily="18" charset="0"/>
                <a:cs typeface="Times New Roman" panose="02020603050405020304" pitchFamily="18" charset="0"/>
              </a:rPr>
              <a:t>5.C</a:t>
            </a:r>
            <a:endParaRPr lang="zh-CN" altLang="zh-CN"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4365104"/>
            <a:ext cx="8640960" cy="4601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269880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2324"/>
            <a:ext cx="8128000" cy="2117246"/>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6</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阅读材料</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完成下列各题。</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德国鲁尔区形成于</a:t>
            </a:r>
            <a:r>
              <a:rPr lang="en-US" altLang="zh-CN" dirty="0">
                <a:solidFill>
                  <a:srgbClr val="000000"/>
                </a:solidFill>
                <a:latin typeface="Times New Roman" panose="02020603050405020304" pitchFamily="18" charset="0"/>
                <a:cs typeface="Times New Roman" panose="02020603050405020304" pitchFamily="18" charset="0"/>
              </a:rPr>
              <a:t>19</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世纪中叶</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它曾经是世界上最著名的工业区之一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被誉为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德国工业的心脏</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50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年代后期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鲁尔区经济开始衰落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经过几十年的努力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鲁尔区的整治已经取得令人瞩目的成就。</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见下图。</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65241832"/>
              </p:ext>
            </p:extLst>
          </p:nvPr>
        </p:nvGraphicFramePr>
        <p:xfrm>
          <a:off x="508000" y="3634468"/>
          <a:ext cx="8128000" cy="2602844"/>
        </p:xfrm>
        <a:graphic>
          <a:graphicData uri="http://schemas.openxmlformats.org/presentationml/2006/ole">
            <mc:AlternateContent xmlns:mc="http://schemas.openxmlformats.org/markup-compatibility/2006">
              <mc:Choice xmlns:v="urn:schemas-microsoft-com:vml" Requires="v">
                <p:oleObj spid="_x0000_s14339" name="文档" r:id="rId8" imgW="3837004" imgH="1228476" progId="Word.Document.12">
                  <p:embed/>
                </p:oleObj>
              </mc:Choice>
              <mc:Fallback>
                <p:oleObj name="文档" r:id="rId8" imgW="3837004" imgH="1228476"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3634468"/>
                        <a:ext cx="8128000" cy="26028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710294036"/>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351654"/>
            <a:ext cx="8128000" cy="1984485"/>
          </a:xfrm>
          <a:prstGeom prst="rect">
            <a:avLst/>
          </a:prstGeom>
        </p:spPr>
        <p:txBody>
          <a:bodyPr wrap="none">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见下图。</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744060470"/>
              </p:ext>
            </p:extLst>
          </p:nvPr>
        </p:nvGraphicFramePr>
        <p:xfrm>
          <a:off x="1106134" y="1603775"/>
          <a:ext cx="6931732" cy="5159365"/>
        </p:xfrm>
        <a:graphic>
          <a:graphicData uri="http://schemas.openxmlformats.org/presentationml/2006/ole">
            <mc:AlternateContent xmlns:mc="http://schemas.openxmlformats.org/markup-compatibility/2006">
              <mc:Choice xmlns:v="urn:schemas-microsoft-com:vml" Requires="v">
                <p:oleObj spid="_x0000_s10245" name="文档" r:id="rId8" imgW="3837004" imgH="2856469" progId="Word.Document.12">
                  <p:embed/>
                </p:oleObj>
              </mc:Choice>
              <mc:Fallback>
                <p:oleObj name="文档" r:id="rId8" imgW="3837004" imgH="2856469" progId="Word.Document.12">
                  <p:embed/>
                  <p:pic>
                    <p:nvPicPr>
                      <p:cNvPr id="0" name="Picture 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06134" y="1603775"/>
                        <a:ext cx="6931732" cy="51593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503513339"/>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3"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4"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5"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6"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51654"/>
            <a:ext cx="8128000" cy="549381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材料四</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见下图</a:t>
            </a:r>
            <a:r>
              <a:rPr lang="zh-CN"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en-US"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spcAft>
                <a:spcPts val="0"/>
              </a:spcAft>
              <a:tabLst>
                <a:tab pos="1029335" algn="l"/>
                <a:tab pos="1850390" algn="l"/>
                <a:tab pos="2538095" algn="l"/>
                <a:tab pos="3221990" algn="l"/>
              </a:tabLst>
            </a:pP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据材料分析</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50</a:t>
            </a:r>
            <a:r>
              <a:rPr lang="zh-CN" altLang="zh-CN" dirty="0">
                <a:solidFill>
                  <a:srgbClr val="000000"/>
                </a:solidFill>
                <a:latin typeface="Times New Roman" panose="02020603050405020304" pitchFamily="18" charset="0"/>
                <a:cs typeface="Times New Roman" panose="02020603050405020304" pitchFamily="18" charset="0"/>
              </a:rPr>
              <a:t>年代至</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鲁尔区的工业部门和数量发生了哪些变化。</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根据材料三分析</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50</a:t>
            </a:r>
            <a:r>
              <a:rPr lang="zh-CN" altLang="zh-CN" dirty="0">
                <a:solidFill>
                  <a:srgbClr val="000000"/>
                </a:solidFill>
                <a:latin typeface="Times New Roman" panose="02020603050405020304" pitchFamily="18" charset="0"/>
                <a:cs typeface="Times New Roman" panose="02020603050405020304" pitchFamily="18" charset="0"/>
              </a:rPr>
              <a:t>年代至</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世纪末</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鲁尔区钢铁工业布局发生了怎样的变化。试简述其原因。</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根据材料二、材料三、材料四分析说明鲁尔区在整治方面所采取的措施。</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088205647"/>
              </p:ext>
            </p:extLst>
          </p:nvPr>
        </p:nvGraphicFramePr>
        <p:xfrm>
          <a:off x="508000" y="1894007"/>
          <a:ext cx="8128000" cy="2737357"/>
        </p:xfrm>
        <a:graphic>
          <a:graphicData uri="http://schemas.openxmlformats.org/presentationml/2006/ole">
            <mc:AlternateContent xmlns:mc="http://schemas.openxmlformats.org/markup-compatibility/2006">
              <mc:Choice xmlns:v="urn:schemas-microsoft-com:vml" Requires="v">
                <p:oleObj spid="_x0000_s15363" name="文档" r:id="rId8" imgW="3837004" imgH="1292658" progId="Word.Document.12">
                  <p:embed/>
                </p:oleObj>
              </mc:Choice>
              <mc:Fallback>
                <p:oleObj name="文档" r:id="rId8" imgW="3837004" imgH="1292658" progId="Word.Document.12">
                  <p:embed/>
                  <p:pic>
                    <p:nvPicPr>
                      <p:cNvPr id="0" name="Picture 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000" y="1894007"/>
                        <a:ext cx="8128000" cy="273735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819781440"/>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6137487" y="836712"/>
            <a:ext cx="2685351" cy="369332"/>
          </a:xfrm>
          <a:prstGeom prst="rect">
            <a:avLst/>
          </a:prstGeom>
          <a:noFill/>
          <a:ln>
            <a:noFill/>
          </a:ln>
        </p:spPr>
        <p:txBody>
          <a:bodyPr wrap="none" rtlCol="0">
            <a:spAutoFit/>
          </a:bodyPr>
          <a:lstStyle/>
          <a:p>
            <a:r>
              <a:rPr lang="en-US" altLang="zh-CN" dirty="0" smtClean="0"/>
              <a:t>1       2       3       4       5      6</a:t>
            </a:r>
            <a:endParaRPr lang="zh-CN" altLang="en-US" dirty="0"/>
          </a:p>
        </p:txBody>
      </p:sp>
      <p:sp>
        <p:nvSpPr>
          <p:cNvPr id="10" name="矩形 9">
            <a:hlinkClick r:id="rId2" action="ppaction://hlinksldjump"/>
          </p:cNvPr>
          <p:cNvSpPr/>
          <p:nvPr/>
        </p:nvSpPr>
        <p:spPr>
          <a:xfrm>
            <a:off x="6137486" y="869763"/>
            <a:ext cx="818053"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7100921"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589644" y="884374"/>
            <a:ext cx="76498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hlinkClick r:id="rId5" action="ppaction://hlinksldjump"/>
          </p:cNvPr>
          <p:cNvSpPr/>
          <p:nvPr/>
        </p:nvSpPr>
        <p:spPr>
          <a:xfrm>
            <a:off x="8511780" y="884374"/>
            <a:ext cx="28803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a:spLocks noChangeAspect="1"/>
          </p:cNvSpPr>
          <p:nvPr/>
        </p:nvSpPr>
        <p:spPr>
          <a:xfrm>
            <a:off x="508000" y="1351654"/>
            <a:ext cx="8128000" cy="4597862"/>
          </a:xfrm>
          <a:prstGeom prst="rect">
            <a:avLst/>
          </a:prstGeom>
        </p:spPr>
        <p:txBody>
          <a:bodyPr>
            <a:spAutoFit/>
          </a:bodyPr>
          <a:lstStyle/>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对比材料二两幅图可以看出煤炭、钢铁企业数量减少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对比材料三两幅图可以看出</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世纪末建立了汽车、电子等工业部门。第</a:t>
            </a: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对比材料三两幅图可以看出钢铁工业向西部莱茵河沿岸集中</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因为鲁尔区发展钢铁工业所需铁矿石要从国外进口。第</a:t>
            </a: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由四则材料可以看出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鲁尔区整治措施主要从压缩传统企业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积极引进新兴产业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促进产业结构多元化方面入手。</a:t>
            </a:r>
            <a:endParaRPr lang="zh-CN" altLang="zh-CN" dirty="0">
              <a:solidFill>
                <a:srgbClr val="000000"/>
              </a:solidFill>
              <a:latin typeface="NEU-BZ-S92"/>
              <a:ea typeface="方正书宋_GBK"/>
              <a:cs typeface="Times New Roman" panose="02020603050405020304" pitchFamily="18" charset="0"/>
            </a:endParaRPr>
          </a:p>
          <a:p>
            <a:pPr>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煤炭、钢铁两大工业部门企业数量减少</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建立了化工、汽车、电子机械制造等大型企业。</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向西部莱茵河沿岸港口附近集中。便于进口铁矿石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降低运费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取得更好的经济效益。</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对煤炭和钢铁等传统工业进行企业合并和技术改造</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积极发展新兴产业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重视发展第三产业。</a:t>
            </a:r>
            <a:endParaRPr lang="zh-CN" altLang="zh-CN" dirty="0">
              <a:solidFill>
                <a:srgbClr val="000000"/>
              </a:solidFill>
              <a:effectLst/>
              <a:latin typeface="NEU-BZ-S92"/>
              <a:ea typeface="方正书宋_GBK"/>
              <a:cs typeface="Times New Roman" panose="02020603050405020304" pitchFamily="18" charset="0"/>
            </a:endParaRPr>
          </a:p>
        </p:txBody>
      </p:sp>
      <p:sp>
        <p:nvSpPr>
          <p:cNvPr id="8" name="矩形 7"/>
          <p:cNvSpPr/>
          <p:nvPr/>
        </p:nvSpPr>
        <p:spPr>
          <a:xfrm>
            <a:off x="179512" y="3443068"/>
            <a:ext cx="8640960" cy="25922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95872029"/>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51654"/>
            <a:ext cx="8128000" cy="43332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二、鲁尔区发展过程中遇到的问题</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传统产业的衰落</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开始时间</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cs typeface="Times New Roman" panose="02020603050405020304" pitchFamily="18" charset="0"/>
              </a:rPr>
              <a:t>年代。</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原因。</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煤炭工业。</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a.</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能源消费结构</a:t>
            </a:r>
            <a:r>
              <a:rPr lang="zh-CN" altLang="zh-CN" dirty="0">
                <a:solidFill>
                  <a:srgbClr val="000000"/>
                </a:solidFill>
                <a:latin typeface="Times New Roman" panose="02020603050405020304" pitchFamily="18" charset="0"/>
                <a:cs typeface="Times New Roman" panose="02020603050405020304" pitchFamily="18" charset="0"/>
              </a:rPr>
              <a:t>变化</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煤炭需求量减少。</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b.</a:t>
            </a:r>
            <a:r>
              <a:rPr lang="zh-CN" altLang="zh-CN" dirty="0">
                <a:solidFill>
                  <a:srgbClr val="000000"/>
                </a:solidFill>
                <a:latin typeface="Times New Roman" panose="02020603050405020304" pitchFamily="18" charset="0"/>
                <a:cs typeface="Times New Roman" panose="02020603050405020304" pitchFamily="18" charset="0"/>
              </a:rPr>
              <a:t>开采深度加大</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人工成本过高</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导致竞争力减小。</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钢铁工业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钢铁生产向</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欧洲以外</a:t>
            </a:r>
            <a:r>
              <a:rPr lang="zh-CN" altLang="zh-CN" dirty="0">
                <a:solidFill>
                  <a:srgbClr val="000000"/>
                </a:solidFill>
                <a:latin typeface="Times New Roman" panose="02020603050405020304" pitchFamily="18" charset="0"/>
                <a:cs typeface="Times New Roman" panose="02020603050405020304" pitchFamily="18" charset="0"/>
              </a:rPr>
              <a:t>的子公司转移</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钢铁产量</a:t>
            </a:r>
            <a:r>
              <a:rPr lang="zh-CN" altLang="zh-CN" dirty="0">
                <a:solidFill>
                  <a:srgbClr val="000000"/>
                </a:solidFill>
                <a:latin typeface="Times New Roman" panose="02020603050405020304" pitchFamily="18" charset="0"/>
                <a:cs typeface="Times New Roman" panose="02020603050405020304" pitchFamily="18" charset="0"/>
              </a:rPr>
              <a:t>也开始下降。</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新技术革命</a:t>
            </a:r>
            <a:r>
              <a:rPr lang="zh-CN" altLang="zh-CN" dirty="0">
                <a:solidFill>
                  <a:srgbClr val="000000"/>
                </a:solidFill>
                <a:latin typeface="Times New Roman" panose="02020603050405020304" pitchFamily="18" charset="0"/>
                <a:cs typeface="Times New Roman" panose="02020603050405020304" pitchFamily="18" charset="0"/>
              </a:rPr>
              <a:t>的冲击。</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cs typeface="Times New Roman" panose="02020603050405020304" pitchFamily="18" charset="0"/>
              </a:rPr>
              <a:t>结果</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煤炭</a:t>
            </a:r>
            <a:r>
              <a:rPr lang="zh-CN" altLang="zh-CN" dirty="0">
                <a:solidFill>
                  <a:srgbClr val="000000"/>
                </a:solidFill>
                <a:latin typeface="Times New Roman" panose="02020603050405020304" pitchFamily="18" charset="0"/>
                <a:cs typeface="Times New Roman" panose="02020603050405020304" pitchFamily="18" charset="0"/>
              </a:rPr>
              <a:t>工业、钢铁工业衰落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从业人员减少。</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053162" y="3616560"/>
            <a:ext cx="131505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476045" y="4019689"/>
            <a:ext cx="1341487"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224129" y="4434968"/>
            <a:ext cx="900435"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5564919" y="4434968"/>
            <a:ext cx="882693"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108474" y="4840696"/>
            <a:ext cx="1109687" cy="2997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663317" y="5251523"/>
            <a:ext cx="423535" cy="3027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7248089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5"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351654"/>
            <a:ext cx="8128000" cy="2384662"/>
          </a:xfrm>
          <a:prstGeom prst="rect">
            <a:avLst/>
          </a:prstGeom>
        </p:spPr>
        <p:txBody>
          <a:bodyPr wrap="none">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Arial" panose="020B0604020202020204" pitchFamily="34" charset="0"/>
                <a:ea typeface="黑体" panose="02010609060101010101" pitchFamily="49" charset="-122"/>
                <a:cs typeface="Times New Roman" panose="02020603050405020304" pitchFamily="18" charset="0"/>
              </a:rPr>
              <a:t>环境恶化</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20514353"/>
              </p:ext>
            </p:extLst>
          </p:nvPr>
        </p:nvGraphicFramePr>
        <p:xfrm>
          <a:off x="508000" y="1937792"/>
          <a:ext cx="8128000" cy="4371528"/>
        </p:xfrm>
        <a:graphic>
          <a:graphicData uri="http://schemas.openxmlformats.org/presentationml/2006/ole">
            <mc:AlternateContent xmlns:mc="http://schemas.openxmlformats.org/markup-compatibility/2006">
              <mc:Choice xmlns:v="urn:schemas-microsoft-com:vml" Requires="v">
                <p:oleObj spid="_x0000_s2053" name="文档" r:id="rId7" imgW="3902867" imgH="2098542" progId="Word.Document.12">
                  <p:embed/>
                </p:oleObj>
              </mc:Choice>
              <mc:Fallback>
                <p:oleObj name="文档" r:id="rId7" imgW="3902867" imgH="2098542" progId="Word.Document.12">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1937792"/>
                        <a:ext cx="8128000" cy="437152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7045034" y="2386188"/>
            <a:ext cx="1080832"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38746" y="3505439"/>
            <a:ext cx="1358782" cy="276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19543" y="4641473"/>
            <a:ext cx="243755" cy="27679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5259315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9" name="矩形 8">
            <a:hlinkClick r:id="rId4" action="ppaction://hlinksldjump"/>
          </p:cNvPr>
          <p:cNvSpPr/>
          <p:nvPr/>
        </p:nvSpPr>
        <p:spPr>
          <a:xfrm>
            <a:off x="1563440"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503564"/>
            <a:ext cx="8128000" cy="2104872"/>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en-US" altLang="zh-CN" dirty="0">
                <a:solidFill>
                  <a:srgbClr val="000000"/>
                </a:solidFill>
                <a:latin typeface="Times New Roman" panose="02020603050405020304" pitchFamily="18" charset="0"/>
                <a:cs typeface="Times New Roman" panose="02020603050405020304" pitchFamily="18" charset="0"/>
              </a:rPr>
              <a:t>20</a:t>
            </a:r>
            <a:r>
              <a:rPr lang="zh-CN" altLang="zh-CN" dirty="0">
                <a:solidFill>
                  <a:srgbClr val="000000"/>
                </a:solidFill>
                <a:latin typeface="Times New Roman" panose="02020603050405020304" pitchFamily="18" charset="0"/>
                <a:cs typeface="Times New Roman" panose="02020603050405020304" pitchFamily="18" charset="0"/>
              </a:rPr>
              <a:t>世纪</a:t>
            </a:r>
            <a:r>
              <a:rPr lang="en-US" altLang="zh-CN" dirty="0">
                <a:solidFill>
                  <a:srgbClr val="000000"/>
                </a:solidFill>
                <a:latin typeface="Times New Roman" panose="02020603050405020304" pitchFamily="18" charset="0"/>
                <a:cs typeface="Times New Roman" panose="02020603050405020304" pitchFamily="18" charset="0"/>
              </a:rPr>
              <a:t>60</a:t>
            </a:r>
            <a:r>
              <a:rPr lang="zh-CN" altLang="zh-CN" dirty="0">
                <a:solidFill>
                  <a:srgbClr val="000000"/>
                </a:solidFill>
                <a:latin typeface="Times New Roman" panose="02020603050405020304" pitchFamily="18" charset="0"/>
                <a:cs typeface="Times New Roman" panose="02020603050405020304" pitchFamily="18" charset="0"/>
              </a:rPr>
              <a:t>年代</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莱茵河被称为</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欧洲最浪漫的臭水沟</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。你知道其中的原因吗</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第二次世界大战后</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蕴藏丰富煤炭资源的鲁尔区是德国重建的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动力工厂</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大批能源、化工、冶炼企业向莱茵河索取工业用水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同时将大量废水排进莱茵河</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导致莱茵河水质急剧恶化。</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3356992"/>
            <a:ext cx="8640960" cy="15841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1416811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1351654"/>
            <a:ext cx="8128000" cy="4333238"/>
          </a:xfrm>
          <a:prstGeom prst="rect">
            <a:avLst/>
          </a:prstGeom>
        </p:spPr>
        <p:txBody>
          <a:bodyPr>
            <a:spAutoFit/>
          </a:bodyPr>
          <a:lstStyle/>
          <a:p>
            <a:pPr indent="304800">
              <a:lnSpc>
                <a:spcPct val="150000"/>
              </a:lnSpc>
              <a:spcAft>
                <a:spcPts val="0"/>
              </a:spcAft>
              <a:tabLst>
                <a:tab pos="1029335" algn="l"/>
                <a:tab pos="1850390" algn="l"/>
                <a:tab pos="2538095" algn="l"/>
                <a:tab pos="3221990" algn="l"/>
              </a:tabLst>
            </a:pPr>
            <a:r>
              <a:rPr lang="zh-CN" altLang="zh-CN" sz="24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三、鲁尔区可持续发展的主要策略</a:t>
            </a:r>
            <a:endParaRPr lang="zh-CN" altLang="zh-CN" dirty="0">
              <a:solidFill>
                <a:srgbClr val="000000"/>
              </a:solidFill>
              <a:latin typeface="NEU-BZ-S92"/>
              <a:ea typeface="方正书宋_GBK"/>
              <a:cs typeface="Times New Roman" panose="02020603050405020304" pitchFamily="18" charset="0"/>
            </a:endParaRPr>
          </a:p>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1</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改造传统产业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大力扶持新兴产业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促进产业结构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多元化</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cs typeface="Times New Roman" panose="02020603050405020304" pitchFamily="18" charset="0"/>
              </a:rPr>
              <a:t>具体措施。</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dirty="0">
                <a:solidFill>
                  <a:srgbClr val="000000"/>
                </a:solidFill>
                <a:latin typeface="Times New Roman" panose="02020603050405020304" pitchFamily="18" charset="0"/>
                <a:cs typeface="Times New Roman" panose="02020603050405020304" pitchFamily="18" charset="0"/>
              </a:rPr>
              <a:t>对传统工业企业实行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集中化</a:t>
            </a:r>
            <a:r>
              <a:rPr lang="zh-CN" altLang="zh-CN" dirty="0">
                <a:solidFill>
                  <a:srgbClr val="000000"/>
                </a:solidFill>
                <a:latin typeface="Times New Roman" panose="02020603050405020304" pitchFamily="18" charset="0"/>
                <a:cs typeface="Times New Roman" panose="02020603050405020304" pitchFamily="18" charset="0"/>
              </a:rPr>
              <a:t>、</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合理化</a:t>
            </a:r>
            <a:r>
              <a:rPr lang="zh-CN" altLang="zh-CN" dirty="0">
                <a:solidFill>
                  <a:srgbClr val="000000"/>
                </a:solidFill>
                <a:latin typeface="Times New Roman" panose="02020603050405020304" pitchFamily="18" charset="0"/>
                <a:cs typeface="Times New Roman" panose="02020603050405020304" pitchFamily="18" charset="0"/>
              </a:rPr>
              <a:t>的改造和整顿。</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dirty="0">
                <a:solidFill>
                  <a:srgbClr val="000000"/>
                </a:solidFill>
                <a:latin typeface="Times New Roman" panose="02020603050405020304" pitchFamily="18" charset="0"/>
                <a:cs typeface="Times New Roman" panose="02020603050405020304" pitchFamily="18" charset="0"/>
              </a:rPr>
              <a:t>政府积极改善</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投资环境</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在政策、资金和技术上给予扶持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鼓励</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新兴产业</a:t>
            </a:r>
            <a:r>
              <a:rPr lang="zh-CN" altLang="zh-CN" dirty="0">
                <a:solidFill>
                  <a:srgbClr val="000000"/>
                </a:solidFill>
                <a:latin typeface="Times New Roman" panose="02020603050405020304" pitchFamily="18" charset="0"/>
                <a:cs typeface="Times New Roman" panose="02020603050405020304" pitchFamily="18" charset="0"/>
              </a:rPr>
              <a:t>迁入。</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③</a:t>
            </a:r>
            <a:r>
              <a:rPr lang="zh-CN" altLang="zh-CN" dirty="0">
                <a:solidFill>
                  <a:srgbClr val="000000"/>
                </a:solidFill>
                <a:latin typeface="Times New Roman" panose="02020603050405020304" pitchFamily="18" charset="0"/>
                <a:cs typeface="Times New Roman" panose="02020603050405020304" pitchFamily="18" charset="0"/>
              </a:rPr>
              <a:t>重视旅游业、</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商业</a:t>
            </a:r>
            <a:r>
              <a:rPr lang="zh-CN" altLang="zh-CN" dirty="0">
                <a:solidFill>
                  <a:srgbClr val="000000"/>
                </a:solidFill>
                <a:latin typeface="Times New Roman" panose="02020603050405020304" pitchFamily="18" charset="0"/>
                <a:cs typeface="Times New Roman" panose="02020603050405020304" pitchFamily="18" charset="0"/>
              </a:rPr>
              <a:t>、金融业和</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保险业</a:t>
            </a:r>
            <a:r>
              <a:rPr lang="zh-CN" altLang="zh-CN" dirty="0">
                <a:solidFill>
                  <a:srgbClr val="000000"/>
                </a:solidFill>
                <a:latin typeface="Times New Roman" panose="02020603050405020304" pitchFamily="18" charset="0"/>
                <a:cs typeface="Times New Roman" panose="02020603050405020304" pitchFamily="18" charset="0"/>
              </a:rPr>
              <a:t>等第三产业的发展。</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cs typeface="Times New Roman" panose="02020603050405020304" pitchFamily="18" charset="0"/>
              </a:rPr>
              <a:t>整治效果。</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①</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经济结构</a:t>
            </a:r>
            <a:r>
              <a:rPr lang="zh-CN" altLang="zh-CN" dirty="0">
                <a:solidFill>
                  <a:srgbClr val="000000"/>
                </a:solidFill>
                <a:latin typeface="Times New Roman" panose="02020603050405020304" pitchFamily="18" charset="0"/>
                <a:cs typeface="Times New Roman" panose="02020603050405020304" pitchFamily="18" charset="0"/>
              </a:rPr>
              <a:t>得到调整、充实和提升</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成为一个以传统工业为基础</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以</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新兴产业</a:t>
            </a:r>
            <a:r>
              <a:rPr lang="zh-CN" altLang="zh-CN" dirty="0">
                <a:solidFill>
                  <a:srgbClr val="000000"/>
                </a:solidFill>
                <a:latin typeface="Times New Roman" panose="02020603050405020304" pitchFamily="18" charset="0"/>
                <a:cs typeface="Times New Roman" panose="02020603050405020304" pitchFamily="18" charset="0"/>
              </a:rPr>
              <a:t>为增长点的综合工业区。</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NEU-BZ-S92"/>
                <a:cs typeface="宋体" panose="02010600030101010101" pitchFamily="2" charset="-122"/>
              </a:rPr>
              <a:t>②</a:t>
            </a:r>
            <a:r>
              <a:rPr lang="zh-CN" altLang="zh-CN" u="sng" dirty="0">
                <a:solidFill>
                  <a:srgbClr val="FF0000"/>
                </a:solidFill>
                <a:uFill>
                  <a:solidFill>
                    <a:srgbClr val="000000"/>
                  </a:solidFill>
                </a:uFill>
                <a:latin typeface="Times New Roman" panose="02020603050405020304" pitchFamily="18" charset="0"/>
                <a:cs typeface="Times New Roman" panose="02020603050405020304" pitchFamily="18" charset="0"/>
              </a:rPr>
              <a:t>工业旅游</a:t>
            </a:r>
            <a:r>
              <a:rPr lang="zh-CN" altLang="zh-CN" dirty="0">
                <a:solidFill>
                  <a:srgbClr val="000000"/>
                </a:solidFill>
                <a:latin typeface="Times New Roman" panose="02020603050405020304" pitchFamily="18" charset="0"/>
                <a:cs typeface="Times New Roman" panose="02020603050405020304" pitchFamily="18" charset="0"/>
              </a:rPr>
              <a:t>成为当地经济发展的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亮点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5741706" y="1972165"/>
            <a:ext cx="792088"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154146" y="2791814"/>
            <a:ext cx="67539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062388" y="2791814"/>
            <a:ext cx="675394"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484531" y="3202680"/>
            <a:ext cx="874812"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7170980" y="3202680"/>
            <a:ext cx="874812"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480474" y="3612053"/>
            <a:ext cx="423535"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4069042" y="3612053"/>
            <a:ext cx="662086"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110249" y="4441306"/>
            <a:ext cx="86974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7402084" y="4441306"/>
            <a:ext cx="86974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110248" y="5261858"/>
            <a:ext cx="869749"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091599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4"/>
                                        </p:tgtEl>
                                      </p:cBhvr>
                                    </p:animEffect>
                                    <p:set>
                                      <p:cBhvr>
                                        <p:cTn id="32" dur="1" fill="hold">
                                          <p:stCondLst>
                                            <p:cond delay="499"/>
                                          </p:stCondLst>
                                        </p:cTn>
                                        <p:tgtEl>
                                          <p:spTgt spid="14"/>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22" presetClass="exit" presetSubtype="4" fill="hold" grpId="0" nodeType="clickEffect">
                                  <p:stCondLst>
                                    <p:cond delay="0"/>
                                  </p:stCondLst>
                                  <p:childTnLst>
                                    <p:animEffect transition="out" filter="wipe(down)">
                                      <p:cBhvr>
                                        <p:cTn id="36" dur="500"/>
                                        <p:tgtEl>
                                          <p:spTgt spid="15"/>
                                        </p:tgtEl>
                                      </p:cBhvr>
                                    </p:animEffect>
                                    <p:set>
                                      <p:cBhvr>
                                        <p:cTn id="37" dur="1" fill="hold">
                                          <p:stCondLst>
                                            <p:cond delay="499"/>
                                          </p:stCondLst>
                                        </p:cTn>
                                        <p:tgtEl>
                                          <p:spTgt spid="15"/>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22" presetClass="exit" presetSubtype="4" fill="hold" grpId="0" nodeType="clickEffect">
                                  <p:stCondLst>
                                    <p:cond delay="0"/>
                                  </p:stCondLst>
                                  <p:childTnLst>
                                    <p:animEffect transition="out" filter="wipe(down)">
                                      <p:cBhvr>
                                        <p:cTn id="41" dur="500"/>
                                        <p:tgtEl>
                                          <p:spTgt spid="16"/>
                                        </p:tgtEl>
                                      </p:cBhvr>
                                    </p:animEffect>
                                    <p:set>
                                      <p:cBhvr>
                                        <p:cTn id="42" dur="1" fill="hold">
                                          <p:stCondLst>
                                            <p:cond delay="499"/>
                                          </p:stCondLst>
                                        </p:cTn>
                                        <p:tgtEl>
                                          <p:spTgt spid="16"/>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22" presetClass="exit" presetSubtype="4" fill="hold" grpId="0" nodeType="clickEffect">
                                  <p:stCondLst>
                                    <p:cond delay="0"/>
                                  </p:stCondLst>
                                  <p:childTnLst>
                                    <p:animEffect transition="out" filter="wipe(down)">
                                      <p:cBhvr>
                                        <p:cTn id="46" dur="500"/>
                                        <p:tgtEl>
                                          <p:spTgt spid="17"/>
                                        </p:tgtEl>
                                      </p:cBhvr>
                                    </p:animEffect>
                                    <p:set>
                                      <p:cBhvr>
                                        <p:cTn id="47" dur="1" fill="hold">
                                          <p:stCondLst>
                                            <p:cond delay="499"/>
                                          </p:stCondLst>
                                        </p:cTn>
                                        <p:tgtEl>
                                          <p:spTgt spid="17"/>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22" presetClass="exit" presetSubtype="4" fill="hold" grpId="0" nodeType="clickEffect">
                                  <p:stCondLst>
                                    <p:cond delay="0"/>
                                  </p:stCondLst>
                                  <p:childTnLst>
                                    <p:animEffect transition="out" filter="wipe(down)">
                                      <p:cBhvr>
                                        <p:cTn id="51" dur="500"/>
                                        <p:tgtEl>
                                          <p:spTgt spid="18"/>
                                        </p:tgtEl>
                                      </p:cBhvr>
                                    </p:animEffect>
                                    <p:set>
                                      <p:cBhvr>
                                        <p:cTn id="5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animBg="1"/>
      <p:bldP spid="11" grpId="0" animBg="1"/>
      <p:bldP spid="12" grpId="0" animBg="1"/>
      <p:bldP spid="13" grpId="0" animBg="1"/>
      <p:bldP spid="14" grpId="0" animBg="1"/>
      <p:bldP spid="15" grpId="0" animBg="1"/>
      <p:bldP spid="16" grpId="0" animBg="1"/>
      <p:bldP spid="17" grpId="0" animBg="1"/>
      <p:bldP spid="1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5"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3" name="矩形 2"/>
          <p:cNvSpPr>
            <a:spLocks noChangeAspect="1"/>
          </p:cNvSpPr>
          <p:nvPr/>
        </p:nvSpPr>
        <p:spPr>
          <a:xfrm>
            <a:off x="508000" y="1351654"/>
            <a:ext cx="8128000" cy="455253"/>
          </a:xfrm>
          <a:prstGeom prst="rect">
            <a:avLst/>
          </a:prstGeom>
        </p:spPr>
        <p:txBody>
          <a:bodyPr>
            <a:spAutoFit/>
          </a:bodyPr>
          <a:lstStyle/>
          <a:p>
            <a:pPr indent="267970">
              <a:lnSpc>
                <a:spcPct val="150000"/>
              </a:lnSpc>
              <a:spcAft>
                <a:spcPts val="0"/>
              </a:spcAft>
              <a:tabLst>
                <a:tab pos="1029335" algn="l"/>
                <a:tab pos="1850390" algn="l"/>
                <a:tab pos="2538095" algn="l"/>
                <a:tab pos="3221990" algn="l"/>
              </a:tabLst>
            </a:pPr>
            <a:r>
              <a:rPr lang="en-US" altLang="zh-CN" b="1" dirty="0">
                <a:solidFill>
                  <a:srgbClr val="000000"/>
                </a:solidFill>
                <a:latin typeface="Times New Roman" panose="02020603050405020304" pitchFamily="18" charset="0"/>
                <a:cs typeface="Times New Roman" panose="02020603050405020304" pitchFamily="18" charset="0"/>
              </a:rPr>
              <a:t>2</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治理环境污染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加强环境管理</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营造绿色空间</a:t>
            </a:r>
            <a:endParaRPr lang="zh-CN" altLang="zh-CN" dirty="0">
              <a:solidFill>
                <a:srgbClr val="000000"/>
              </a:solidFill>
              <a:effectLst/>
              <a:latin typeface="NEU-BZ-S92"/>
              <a:ea typeface="方正书宋_GBK"/>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64535182"/>
              </p:ext>
            </p:extLst>
          </p:nvPr>
        </p:nvGraphicFramePr>
        <p:xfrm>
          <a:off x="508000" y="1923311"/>
          <a:ext cx="8128000" cy="4724277"/>
        </p:xfrm>
        <a:graphic>
          <a:graphicData uri="http://schemas.openxmlformats.org/presentationml/2006/ole">
            <mc:AlternateContent xmlns:mc="http://schemas.openxmlformats.org/markup-compatibility/2006">
              <mc:Choice xmlns:v="urn:schemas-microsoft-com:vml" Requires="v">
                <p:oleObj spid="_x0000_s3077" name="文档" r:id="rId7" imgW="3908266" imgH="2271617" progId="Word.Document.12">
                  <p:embed/>
                </p:oleObj>
              </mc:Choice>
              <mc:Fallback>
                <p:oleObj name="文档" r:id="rId7" imgW="3908266" imgH="2271617" progId="Word.Document.12">
                  <p:embed/>
                  <p:pic>
                    <p:nvPicPr>
                      <p:cNvPr id="0" name="Picture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8000" y="1923311"/>
                        <a:ext cx="8128000" cy="472427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 name="矩形 9"/>
          <p:cNvSpPr/>
          <p:nvPr/>
        </p:nvSpPr>
        <p:spPr>
          <a:xfrm>
            <a:off x="2826491" y="2730692"/>
            <a:ext cx="1086217" cy="2938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66421" y="2417471"/>
            <a:ext cx="816089" cy="25308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367164" y="3509924"/>
            <a:ext cx="1086217"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3081604" y="4260948"/>
            <a:ext cx="1086217"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3225843" y="5001086"/>
            <a:ext cx="1086217"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549381" y="5357121"/>
            <a:ext cx="1086217" cy="2823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6751947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3"/>
                                        </p:tgtEl>
                                      </p:cBhvr>
                                    </p:animEffect>
                                    <p:set>
                                      <p:cBhvr>
                                        <p:cTn id="17" dur="1" fill="hold">
                                          <p:stCondLst>
                                            <p:cond delay="499"/>
                                          </p:stCondLst>
                                        </p:cTn>
                                        <p:tgtEl>
                                          <p:spTgt spid="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3" grpId="0" animBg="1"/>
      <p:bldP spid="14" grpId="0" animBg="1"/>
      <p:bldP spid="15" grpId="0" animBg="1"/>
      <p:bldP spid="1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333333"/>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16185" y="1009531"/>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63440" y="1009531"/>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a:t>
            </a:r>
          </a:p>
        </p:txBody>
      </p:sp>
      <p:sp>
        <p:nvSpPr>
          <p:cNvPr id="2" name="矩形 1"/>
          <p:cNvSpPr>
            <a:spLocks noChangeAspect="1"/>
          </p:cNvSpPr>
          <p:nvPr/>
        </p:nvSpPr>
        <p:spPr>
          <a:xfrm>
            <a:off x="508000" y="2295815"/>
            <a:ext cx="8128000" cy="2520370"/>
          </a:xfrm>
          <a:prstGeom prst="rect">
            <a:avLst/>
          </a:prstGeom>
        </p:spPr>
        <p:txBody>
          <a:bodyPr>
            <a:spAutoFit/>
          </a:bodyPr>
          <a:lstStyle/>
          <a:p>
            <a:pPr indent="266700">
              <a:lnSpc>
                <a:spcPct val="150000"/>
              </a:lnSpc>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方正韵动中黑简体"/>
                <a:cs typeface="Times New Roman" panose="02020603050405020304" pitchFamily="18" charset="0"/>
              </a:rPr>
              <a:t>思考讨论</a:t>
            </a:r>
            <a:r>
              <a:rPr lang="zh-CN" altLang="zh-CN" dirty="0">
                <a:solidFill>
                  <a:srgbClr val="000000"/>
                </a:solidFill>
                <a:latin typeface="Times New Roman" panose="02020603050405020304" pitchFamily="18" charset="0"/>
                <a:cs typeface="Times New Roman" panose="02020603050405020304" pitchFamily="18" charset="0"/>
              </a:rPr>
              <a:t>鲁尔区的综合整治措施</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cs typeface="Times New Roman" panose="02020603050405020304" pitchFamily="18" charset="0"/>
              </a:rPr>
              <a:t>体现了可持续发展的哪些内涵</a:t>
            </a:r>
            <a:r>
              <a:rPr lang="en-US" altLang="zh-CN" dirty="0">
                <a:solidFill>
                  <a:srgbClr val="000000"/>
                </a:solidFill>
                <a:latin typeface="Times New Roman" panose="02020603050405020304" pitchFamily="18" charset="0"/>
                <a:cs typeface="Times New Roman" panose="02020603050405020304" pitchFamily="18" charset="0"/>
              </a:rPr>
              <a:t>?</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zh-CN" altLang="zh-CN"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dirty="0">
                <a:solidFill>
                  <a:srgbClr val="FF0000"/>
                </a:solidFill>
                <a:latin typeface="Times New Roman" panose="02020603050405020304" pitchFamily="18" charset="0"/>
                <a:cs typeface="Times New Roman" panose="02020603050405020304" pitchFamily="18" charset="0"/>
              </a:rPr>
              <a:t>:</a:t>
            </a:r>
            <a:r>
              <a:rPr lang="en-US" altLang="zh-CN" dirty="0">
                <a:solidFill>
                  <a:srgbClr val="000000"/>
                </a:solidFill>
                <a:latin typeface="Times New Roman" panose="02020603050405020304" pitchFamily="18" charset="0"/>
                <a:cs typeface="Times New Roman" panose="02020603050405020304" pitchFamily="18" charset="0"/>
              </a:rPr>
              <a:t>(1)</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调整产业结构</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改造传统产业</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形成新的经济增长点</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属于经济的可持续发展的内涵。</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(2)</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治理环境污染</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营造绿色空间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符合生态的可持续发展的内涵。</a:t>
            </a:r>
            <a:endParaRPr lang="zh-CN" altLang="zh-CN" dirty="0">
              <a:solidFill>
                <a:srgbClr val="000000"/>
              </a:solidFill>
              <a:latin typeface="NEU-BZ-S92"/>
              <a:ea typeface="方正书宋_GBK"/>
              <a:cs typeface="Times New Roman" panose="02020603050405020304" pitchFamily="18" charset="0"/>
            </a:endParaRPr>
          </a:p>
          <a:p>
            <a:pPr indent="266700">
              <a:lnSpc>
                <a:spcPct val="150000"/>
              </a:lnSpc>
              <a:spcAft>
                <a:spcPts val="0"/>
              </a:spcAft>
              <a:tabLst>
                <a:tab pos="1029335" algn="l"/>
                <a:tab pos="1850390" algn="l"/>
                <a:tab pos="2538095" algn="l"/>
                <a:tab pos="3221990" algn="l"/>
              </a:tabLst>
            </a:pPr>
            <a:r>
              <a:rPr lang="en-US" altLang="zh-CN" dirty="0">
                <a:solidFill>
                  <a:srgbClr val="000000"/>
                </a:solidFill>
                <a:latin typeface="Times New Roman" panose="02020603050405020304" pitchFamily="18" charset="0"/>
                <a:cs typeface="Times New Roman" panose="02020603050405020304" pitchFamily="18" charset="0"/>
              </a:rPr>
              <a:t>(3)</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政策、资金、技术的扶持</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属于社会的可持续发展的范畴</a:t>
            </a:r>
            <a:r>
              <a:rPr lang="en-US" altLang="zh-CN" dirty="0">
                <a:solidFill>
                  <a:srgbClr val="000000"/>
                </a:solidFill>
                <a:latin typeface="Times New Roman" panose="02020603050405020304" pitchFamily="18" charset="0"/>
                <a:cs typeface="Times New Roman" panose="02020603050405020304" pitchFamily="18" charset="0"/>
              </a:rPr>
              <a:t>,</a:t>
            </a:r>
            <a:r>
              <a:rPr lang="zh-CN" altLang="zh-CN"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是经济和生态的可持续发展的重要保障。</a:t>
            </a:r>
            <a:endParaRPr lang="zh-CN" altLang="zh-CN" dirty="0">
              <a:solidFill>
                <a:srgbClr val="000000"/>
              </a:solidFill>
              <a:effectLst/>
              <a:latin typeface="NEU-BZ-S92"/>
              <a:ea typeface="方正书宋_GBK"/>
              <a:cs typeface="Times New Roman" panose="02020603050405020304" pitchFamily="18" charset="0"/>
            </a:endParaRPr>
          </a:p>
        </p:txBody>
      </p:sp>
      <p:sp>
        <p:nvSpPr>
          <p:cNvPr id="6" name="矩形 5"/>
          <p:cNvSpPr/>
          <p:nvPr/>
        </p:nvSpPr>
        <p:spPr>
          <a:xfrm>
            <a:off x="179512" y="2722988"/>
            <a:ext cx="8640960" cy="252028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78081763"/>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315</TotalTime>
  <Words>2748</Words>
  <Application>Microsoft Office PowerPoint</Application>
  <PresentationFormat>全屏显示(4:3)</PresentationFormat>
  <Paragraphs>240</Paragraphs>
  <Slides>38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38</vt:i4>
      </vt:variant>
    </vt:vector>
  </HeadingPairs>
  <TitlesOfParts>
    <vt:vector size="51" baseType="lpstr">
      <vt:lpstr>NEU-BZ-S92</vt:lpstr>
      <vt:lpstr>方正书宋_GBK</vt:lpstr>
      <vt:lpstr>方正韵动中黑简体</vt:lpstr>
      <vt:lpstr>仿宋</vt:lpstr>
      <vt:lpstr>黑体</vt:lpstr>
      <vt:lpstr>楷体</vt:lpstr>
      <vt:lpstr>宋体</vt:lpstr>
      <vt:lpstr>微软雅黑</vt:lpstr>
      <vt:lpstr>Arial</vt:lpstr>
      <vt:lpstr>Calibri</vt:lpstr>
      <vt:lpstr>Times New Roman</vt:lpstr>
      <vt:lpstr>测控设计模板14新</vt:lpstr>
      <vt:lpstr>文档</vt:lpstr>
      <vt:lpstr>第二节　资源开发与区域可持续发展—— 以德国鲁尔区为例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Skykey</cp:lastModifiedBy>
  <cp:revision>地理备课大师【全免费】</cp:revision>
  <dcterms:created xsi:type="dcterms:W3CDTF">2014-04-23T05:53:17Z</dcterms:created>
  <dcterms:modified xsi:type="dcterms:W3CDTF">2015-11-12T00:54:32Z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