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50" r:id="rId2"/>
    <p:sldId id="418" r:id="rId3"/>
    <p:sldId id="257" r:id="rId4"/>
    <p:sldId id="258" r:id="rId5"/>
    <p:sldId id="425" r:id="rId6"/>
    <p:sldId id="453" r:id="rId7"/>
    <p:sldId id="481" r:id="rId8"/>
    <p:sldId id="482" r:id="rId9"/>
    <p:sldId id="483" r:id="rId10"/>
    <p:sldId id="484" r:id="rId11"/>
    <p:sldId id="490" r:id="rId12"/>
    <p:sldId id="485" r:id="rId13"/>
    <p:sldId id="278" r:id="rId14"/>
    <p:sldId id="478" r:id="rId15"/>
    <p:sldId id="309" r:id="rId16"/>
    <p:sldId id="457" r:id="rId17"/>
    <p:sldId id="459" r:id="rId18"/>
    <p:sldId id="491" r:id="rId19"/>
    <p:sldId id="461" r:id="rId20"/>
    <p:sldId id="462" r:id="rId21"/>
    <p:sldId id="463" r:id="rId22"/>
    <p:sldId id="479" r:id="rId23"/>
    <p:sldId id="480" r:id="rId24"/>
    <p:sldId id="492" r:id="rId25"/>
    <p:sldId id="493" r:id="rId26"/>
    <p:sldId id="465" r:id="rId27"/>
    <p:sldId id="466" r:id="rId28"/>
    <p:sldId id="494" r:id="rId29"/>
    <p:sldId id="495" r:id="rId30"/>
    <p:sldId id="468" r:id="rId31"/>
    <p:sldId id="469" r:id="rId32"/>
    <p:sldId id="361" r:id="rId33"/>
    <p:sldId id="424" r:id="rId34"/>
    <p:sldId id="447" r:id="rId35"/>
    <p:sldId id="448" r:id="rId36"/>
    <p:sldId id="423" r:id="rId37"/>
    <p:sldId id="475" r:id="rId38"/>
    <p:sldId id="496" r:id="rId39"/>
    <p:sldId id="451" r:id="rId40"/>
  </p:sldIdLst>
  <p:sldSz cx="12190413" cy="6859588"/>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FCC3E"/>
    <a:srgbClr val="8CB208"/>
    <a:srgbClr val="3333FF"/>
    <a:srgbClr val="0066FF"/>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972" autoAdjust="0"/>
    <p:restoredTop sz="94861" autoAdjust="0"/>
  </p:normalViewPr>
  <p:slideViewPr>
    <p:cSldViewPr>
      <p:cViewPr varScale="1">
        <p:scale>
          <a:sx n="114" d="100"/>
          <a:sy n="114" d="100"/>
        </p:scale>
        <p:origin x="-708" y="-102"/>
      </p:cViewPr>
      <p:guideLst>
        <p:guide orient="horz" pos="2161"/>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25.emf"/><Relationship Id="rId1" Type="http://schemas.openxmlformats.org/officeDocument/2006/relationships/image" Target="../media/image24.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image" Target="../media/image14.emf"/><Relationship Id="rId5" Type="http://schemas.openxmlformats.org/officeDocument/2006/relationships/image" Target="../media/image18.emf"/><Relationship Id="rId4" Type="http://schemas.openxmlformats.org/officeDocument/2006/relationships/image" Target="../media/image17.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image" Target="../media/image19.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2.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image" Target="../media/image3.emf"/><Relationship Id="rId4" Type="http://schemas.openxmlformats.org/officeDocument/2006/relationships/package" Target="../embeddings/Microsoft_Word___2.docx"/></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xml"/><Relationship Id="rId1" Type="http://schemas.openxmlformats.org/officeDocument/2006/relationships/vmlDrawing" Target="../drawings/vmlDrawing3.vml"/><Relationship Id="rId5" Type="http://schemas.openxmlformats.org/officeDocument/2006/relationships/image" Target="../media/image4.emf"/><Relationship Id="rId4" Type="http://schemas.openxmlformats.org/officeDocument/2006/relationships/package" Target="../embeddings/Microsoft_Word___3.docx"/></Relationships>
</file>

<file path=ppt/slides/_rels/slide12.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8.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4.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4.bin"/><Relationship Id="rId7" Type="http://schemas.openxmlformats.org/officeDocument/2006/relationships/slide" Target="slide26.xml"/><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slide" Target="slide25.xml"/><Relationship Id="rId5" Type="http://schemas.openxmlformats.org/officeDocument/2006/relationships/image" Target="../media/image9.emf"/><Relationship Id="rId4" Type="http://schemas.openxmlformats.org/officeDocument/2006/relationships/package" Target="../embeddings/Microsoft_Word___4.docx"/></Relationships>
</file>

<file path=ppt/slides/_rels/slide25.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oleObject" Target="../embeddings/oleObject5.bin"/><Relationship Id="rId7" Type="http://schemas.openxmlformats.org/officeDocument/2006/relationships/package" Target="../embeddings/Microsoft_Word___6.docx"/><Relationship Id="rId12" Type="http://schemas.openxmlformats.org/officeDocument/2006/relationships/slide" Target="slide26.xml"/><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oleObject" Target="../embeddings/oleObject6.bin"/><Relationship Id="rId11" Type="http://schemas.openxmlformats.org/officeDocument/2006/relationships/image" Target="../media/image12.emf"/><Relationship Id="rId5" Type="http://schemas.openxmlformats.org/officeDocument/2006/relationships/image" Target="../media/image10.emf"/><Relationship Id="rId10" Type="http://schemas.openxmlformats.org/officeDocument/2006/relationships/package" Target="../embeddings/Microsoft_Word___7.docx"/><Relationship Id="rId4" Type="http://schemas.openxmlformats.org/officeDocument/2006/relationships/package" Target="../embeddings/Microsoft_Word___5.docx"/><Relationship Id="rId9" Type="http://schemas.openxmlformats.org/officeDocument/2006/relationships/oleObject" Target="../embeddings/oleObject7.bin"/></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image" Target="../media/image13.emf"/><Relationship Id="rId5" Type="http://schemas.openxmlformats.org/officeDocument/2006/relationships/package" Target="../embeddings/Microsoft_Word___8.docx"/><Relationship Id="rId4" Type="http://schemas.openxmlformats.org/officeDocument/2006/relationships/oleObject" Target="../embeddings/oleObject8.bin"/></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8" Type="http://schemas.openxmlformats.org/officeDocument/2006/relationships/image" Target="../media/image15.emf"/><Relationship Id="rId13" Type="http://schemas.openxmlformats.org/officeDocument/2006/relationships/package" Target="../embeddings/Microsoft_Word___12.docx"/><Relationship Id="rId3" Type="http://schemas.openxmlformats.org/officeDocument/2006/relationships/oleObject" Target="../embeddings/oleObject9.bin"/><Relationship Id="rId7" Type="http://schemas.openxmlformats.org/officeDocument/2006/relationships/package" Target="../embeddings/Microsoft_Word___10.docx"/><Relationship Id="rId12" Type="http://schemas.openxmlformats.org/officeDocument/2006/relationships/oleObject" Target="../embeddings/oleObject12.bin"/><Relationship Id="rId17" Type="http://schemas.openxmlformats.org/officeDocument/2006/relationships/image" Target="../media/image18.emf"/><Relationship Id="rId2" Type="http://schemas.openxmlformats.org/officeDocument/2006/relationships/slideLayout" Target="../slideLayouts/slideLayout1.xml"/><Relationship Id="rId16" Type="http://schemas.openxmlformats.org/officeDocument/2006/relationships/package" Target="../embeddings/Microsoft_Word___13.docx"/><Relationship Id="rId1" Type="http://schemas.openxmlformats.org/officeDocument/2006/relationships/vmlDrawing" Target="../drawings/vmlDrawing7.vml"/><Relationship Id="rId6" Type="http://schemas.openxmlformats.org/officeDocument/2006/relationships/oleObject" Target="../embeddings/oleObject10.bin"/><Relationship Id="rId11" Type="http://schemas.openxmlformats.org/officeDocument/2006/relationships/image" Target="../media/image16.emf"/><Relationship Id="rId5" Type="http://schemas.openxmlformats.org/officeDocument/2006/relationships/image" Target="../media/image14.emf"/><Relationship Id="rId15" Type="http://schemas.openxmlformats.org/officeDocument/2006/relationships/oleObject" Target="../embeddings/oleObject13.bin"/><Relationship Id="rId10" Type="http://schemas.openxmlformats.org/officeDocument/2006/relationships/package" Target="../embeddings/Microsoft_Word___11.docx"/><Relationship Id="rId4" Type="http://schemas.openxmlformats.org/officeDocument/2006/relationships/package" Target="../embeddings/Microsoft_Word___9.docx"/><Relationship Id="rId9" Type="http://schemas.openxmlformats.org/officeDocument/2006/relationships/oleObject" Target="../embeddings/oleObject11.bin"/><Relationship Id="rId14" Type="http://schemas.openxmlformats.org/officeDocument/2006/relationships/image" Target="../media/image17.emf"/></Relationships>
</file>

<file path=ppt/slides/_rels/slide29.xml.rels><?xml version="1.0" encoding="UTF-8" standalone="yes"?>
<Relationships xmlns="http://schemas.openxmlformats.org/package/2006/relationships"><Relationship Id="rId8" Type="http://schemas.openxmlformats.org/officeDocument/2006/relationships/image" Target="../media/image20.emf"/><Relationship Id="rId3" Type="http://schemas.openxmlformats.org/officeDocument/2006/relationships/oleObject" Target="../embeddings/oleObject14.bin"/><Relationship Id="rId7" Type="http://schemas.openxmlformats.org/officeDocument/2006/relationships/package" Target="../embeddings/Microsoft_Word___15.docx"/><Relationship Id="rId2" Type="http://schemas.openxmlformats.org/officeDocument/2006/relationships/slideLayout" Target="../slideLayouts/slideLayout1.xml"/><Relationship Id="rId1" Type="http://schemas.openxmlformats.org/officeDocument/2006/relationships/vmlDrawing" Target="../drawings/vmlDrawing8.vml"/><Relationship Id="rId6" Type="http://schemas.openxmlformats.org/officeDocument/2006/relationships/oleObject" Target="../embeddings/oleObject15.bin"/><Relationship Id="rId5" Type="http://schemas.openxmlformats.org/officeDocument/2006/relationships/image" Target="../media/image19.emf"/><Relationship Id="rId4" Type="http://schemas.openxmlformats.org/officeDocument/2006/relationships/package" Target="../embeddings/Microsoft_Word___14.docx"/></Relationships>
</file>

<file path=ppt/slides/_rels/slide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4.xml"/><Relationship Id="rId1" Type="http://schemas.openxmlformats.org/officeDocument/2006/relationships/slideLayout" Target="../slideLayouts/slideLayout1.xml"/><Relationship Id="rId4" Type="http://schemas.openxmlformats.org/officeDocument/2006/relationships/slide" Target="slide32.xml"/></Relationships>
</file>

<file path=ppt/slides/_rels/slide3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31.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 Target="slide3.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2.xml"/><Relationship Id="rId1" Type="http://schemas.openxmlformats.org/officeDocument/2006/relationships/slideLayout" Target="../slideLayouts/slideLayout1.xml"/><Relationship Id="rId6" Type="http://schemas.openxmlformats.org/officeDocument/2006/relationships/slide" Target="slide36.xml"/><Relationship Id="rId5" Type="http://schemas.openxmlformats.org/officeDocument/2006/relationships/slide" Target="slide35.xml"/><Relationship Id="rId4" Type="http://schemas.openxmlformats.org/officeDocument/2006/relationships/slide" Target="slide34.xml"/></Relationships>
</file>

<file path=ppt/slides/_rels/slide33.xml.rels><?xml version="1.0" encoding="UTF-8" standalone="yes"?>
<Relationships xmlns="http://schemas.openxmlformats.org/package/2006/relationships"><Relationship Id="rId8" Type="http://schemas.openxmlformats.org/officeDocument/2006/relationships/oleObject" Target="../embeddings/oleObject16.bin"/><Relationship Id="rId3" Type="http://schemas.openxmlformats.org/officeDocument/2006/relationships/slide" Target="slide32.xml"/><Relationship Id="rId7" Type="http://schemas.openxmlformats.org/officeDocument/2006/relationships/slide" Target="slide36.xml"/><Relationship Id="rId2" Type="http://schemas.openxmlformats.org/officeDocument/2006/relationships/slideLayout" Target="../slideLayouts/slideLayout1.xml"/><Relationship Id="rId1" Type="http://schemas.openxmlformats.org/officeDocument/2006/relationships/vmlDrawing" Target="../drawings/vmlDrawing9.vml"/><Relationship Id="rId6" Type="http://schemas.openxmlformats.org/officeDocument/2006/relationships/slide" Target="slide35.xml"/><Relationship Id="rId5" Type="http://schemas.openxmlformats.org/officeDocument/2006/relationships/slide" Target="slide34.xml"/><Relationship Id="rId10" Type="http://schemas.openxmlformats.org/officeDocument/2006/relationships/image" Target="../media/image22.emf"/><Relationship Id="rId4" Type="http://schemas.openxmlformats.org/officeDocument/2006/relationships/slide" Target="slide33.xml"/><Relationship Id="rId9" Type="http://schemas.openxmlformats.org/officeDocument/2006/relationships/package" Target="../embeddings/Microsoft_Word___16.docx"/></Relationships>
</file>

<file path=ppt/slides/_rels/slide34.xml.rels><?xml version="1.0" encoding="UTF-8" standalone="yes"?>
<Relationships xmlns="http://schemas.openxmlformats.org/package/2006/relationships"><Relationship Id="rId8" Type="http://schemas.openxmlformats.org/officeDocument/2006/relationships/oleObject" Target="../embeddings/oleObject17.bin"/><Relationship Id="rId3" Type="http://schemas.openxmlformats.org/officeDocument/2006/relationships/slide" Target="slide32.xml"/><Relationship Id="rId7" Type="http://schemas.openxmlformats.org/officeDocument/2006/relationships/slide" Target="slide36.xml"/><Relationship Id="rId2" Type="http://schemas.openxmlformats.org/officeDocument/2006/relationships/slideLayout" Target="../slideLayouts/slideLayout1.xml"/><Relationship Id="rId1" Type="http://schemas.openxmlformats.org/officeDocument/2006/relationships/vmlDrawing" Target="../drawings/vmlDrawing10.vml"/><Relationship Id="rId6" Type="http://schemas.openxmlformats.org/officeDocument/2006/relationships/slide" Target="slide35.xml"/><Relationship Id="rId5" Type="http://schemas.openxmlformats.org/officeDocument/2006/relationships/slide" Target="slide34.xml"/><Relationship Id="rId10" Type="http://schemas.openxmlformats.org/officeDocument/2006/relationships/image" Target="../media/image23.emf"/><Relationship Id="rId4" Type="http://schemas.openxmlformats.org/officeDocument/2006/relationships/slide" Target="slide33.xml"/><Relationship Id="rId9" Type="http://schemas.openxmlformats.org/officeDocument/2006/relationships/package" Target="../embeddings/Microsoft_Word___17.docx"/></Relationships>
</file>

<file path=ppt/slides/_rels/slide35.xml.rels><?xml version="1.0" encoding="UTF-8" standalone="yes"?>
<Relationships xmlns="http://schemas.openxmlformats.org/package/2006/relationships"><Relationship Id="rId8" Type="http://schemas.openxmlformats.org/officeDocument/2006/relationships/oleObject" Target="../embeddings/oleObject18.bin"/><Relationship Id="rId13" Type="http://schemas.openxmlformats.org/officeDocument/2006/relationships/image" Target="../media/image25.emf"/><Relationship Id="rId3" Type="http://schemas.openxmlformats.org/officeDocument/2006/relationships/slide" Target="slide32.xml"/><Relationship Id="rId7" Type="http://schemas.openxmlformats.org/officeDocument/2006/relationships/slide" Target="slide36.xml"/><Relationship Id="rId12" Type="http://schemas.openxmlformats.org/officeDocument/2006/relationships/package" Target="../embeddings/Microsoft_Word___19.docx"/><Relationship Id="rId2" Type="http://schemas.openxmlformats.org/officeDocument/2006/relationships/slideLayout" Target="../slideLayouts/slideLayout1.xml"/><Relationship Id="rId16" Type="http://schemas.openxmlformats.org/officeDocument/2006/relationships/image" Target="../media/image26.emf"/><Relationship Id="rId1" Type="http://schemas.openxmlformats.org/officeDocument/2006/relationships/vmlDrawing" Target="../drawings/vmlDrawing11.vml"/><Relationship Id="rId6" Type="http://schemas.openxmlformats.org/officeDocument/2006/relationships/slide" Target="slide35.xml"/><Relationship Id="rId11" Type="http://schemas.openxmlformats.org/officeDocument/2006/relationships/oleObject" Target="../embeddings/oleObject19.bin"/><Relationship Id="rId5" Type="http://schemas.openxmlformats.org/officeDocument/2006/relationships/slide" Target="slide34.xml"/><Relationship Id="rId15" Type="http://schemas.openxmlformats.org/officeDocument/2006/relationships/package" Target="../embeddings/Microsoft_Word___20.docx"/><Relationship Id="rId10" Type="http://schemas.openxmlformats.org/officeDocument/2006/relationships/image" Target="../media/image24.emf"/><Relationship Id="rId4" Type="http://schemas.openxmlformats.org/officeDocument/2006/relationships/slide" Target="slide33.xml"/><Relationship Id="rId9" Type="http://schemas.openxmlformats.org/officeDocument/2006/relationships/package" Target="../embeddings/Microsoft_Word___18.docx"/><Relationship Id="rId14" Type="http://schemas.openxmlformats.org/officeDocument/2006/relationships/oleObject" Target="../embeddings/oleObject20.bin"/></Relationships>
</file>

<file path=ppt/slides/_rels/slide36.xml.rels><?xml version="1.0" encoding="UTF-8" standalone="yes"?>
<Relationships xmlns="http://schemas.openxmlformats.org/package/2006/relationships"><Relationship Id="rId8" Type="http://schemas.openxmlformats.org/officeDocument/2006/relationships/oleObject" Target="../embeddings/oleObject21.bin"/><Relationship Id="rId3" Type="http://schemas.openxmlformats.org/officeDocument/2006/relationships/slide" Target="slide32.xml"/><Relationship Id="rId7" Type="http://schemas.openxmlformats.org/officeDocument/2006/relationships/slide" Target="slide36.xml"/><Relationship Id="rId12" Type="http://schemas.openxmlformats.org/officeDocument/2006/relationships/package" Target="../embeddings/Microsoft_Word___22.docx"/><Relationship Id="rId2" Type="http://schemas.openxmlformats.org/officeDocument/2006/relationships/slideLayout" Target="../slideLayouts/slideLayout1.xml"/><Relationship Id="rId1" Type="http://schemas.openxmlformats.org/officeDocument/2006/relationships/vmlDrawing" Target="../drawings/vmlDrawing12.vml"/><Relationship Id="rId6" Type="http://schemas.openxmlformats.org/officeDocument/2006/relationships/slide" Target="slide35.xml"/><Relationship Id="rId11" Type="http://schemas.openxmlformats.org/officeDocument/2006/relationships/oleObject" Target="../embeddings/oleObject22.bin"/><Relationship Id="rId5" Type="http://schemas.openxmlformats.org/officeDocument/2006/relationships/slide" Target="slide34.xml"/><Relationship Id="rId10" Type="http://schemas.openxmlformats.org/officeDocument/2006/relationships/image" Target="../media/image24.emf"/><Relationship Id="rId4" Type="http://schemas.openxmlformats.org/officeDocument/2006/relationships/slide" Target="slide33.xml"/><Relationship Id="rId9" Type="http://schemas.openxmlformats.org/officeDocument/2006/relationships/package" Target="../embeddings/Microsoft_Word___21.docx"/></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xml"/><Relationship Id="rId1" Type="http://schemas.openxmlformats.org/officeDocument/2006/relationships/vmlDrawing" Target="../drawings/vmlDrawing13.vml"/><Relationship Id="rId6" Type="http://schemas.openxmlformats.org/officeDocument/2006/relationships/image" Target="../media/image27.emf"/><Relationship Id="rId5" Type="http://schemas.openxmlformats.org/officeDocument/2006/relationships/package" Target="../embeddings/Microsoft_Word___23.docx"/><Relationship Id="rId4" Type="http://schemas.openxmlformats.org/officeDocument/2006/relationships/oleObject" Target="../embeddings/oleObject23.bin"/></Relationships>
</file>

<file path=ppt/slides/_rels/slide3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2.emf"/><Relationship Id="rId4" Type="http://schemas.openxmlformats.org/officeDocument/2006/relationships/package" Target="../embeddings/Microsoft_Word___1.docx"/></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duotone>
              <a:schemeClr val="bg2">
                <a:shade val="45000"/>
                <a:satMod val="135000"/>
              </a:schemeClr>
              <a:prstClr val="white"/>
            </a:duotone>
            <a:extLst>
              <a:ext uri="{28A0092B-C50C-407E-A947-70E740481C1C}">
                <a14:useLocalDpi xmlns:a14="http://schemas.microsoft.com/office/drawing/2010/main" val="0"/>
              </a:ext>
            </a:extLst>
          </a:blip>
          <a:srcRect l="7962"/>
          <a:stretch/>
        </p:blipFill>
        <p:spPr>
          <a:xfrm>
            <a:off x="8105774" y="2966193"/>
            <a:ext cx="4096603" cy="3890269"/>
          </a:xfrm>
          <a:prstGeom prst="rect">
            <a:avLst/>
          </a:prstGeom>
        </p:spPr>
      </p:pic>
      <p:sp>
        <p:nvSpPr>
          <p:cNvPr id="16" name="矩形 15"/>
          <p:cNvSpPr>
            <a:spLocks noChangeArrowheads="1"/>
          </p:cNvSpPr>
          <p:nvPr/>
        </p:nvSpPr>
        <p:spPr bwMode="auto">
          <a:xfrm>
            <a:off x="1378567" y="2421964"/>
            <a:ext cx="64978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i="1" dirty="0" smtClean="0">
                <a:solidFill>
                  <a:schemeClr val="accent6">
                    <a:lumMod val="75000"/>
                  </a:schemeClr>
                </a:solidFill>
                <a:latin typeface="微软雅黑" pitchFamily="34" charset="-122"/>
                <a:ea typeface="微软雅黑" pitchFamily="34" charset="-122"/>
              </a:rPr>
              <a:t>第二章　统  计</a:t>
            </a:r>
            <a:endParaRPr lang="zh-CN" altLang="en-US" sz="1600" i="1" dirty="0">
              <a:solidFill>
                <a:schemeClr val="accent6">
                  <a:lumMod val="75000"/>
                </a:schemeClr>
              </a:solidFill>
              <a:latin typeface="微软雅黑" pitchFamily="34" charset="-122"/>
              <a:ea typeface="微软雅黑" pitchFamily="34" charset="-122"/>
            </a:endParaRPr>
          </a:p>
        </p:txBody>
      </p:sp>
      <p:sp>
        <p:nvSpPr>
          <p:cNvPr id="5" name="TextBox 4"/>
          <p:cNvSpPr txBox="1"/>
          <p:nvPr/>
        </p:nvSpPr>
        <p:spPr>
          <a:xfrm>
            <a:off x="1336296" y="2846179"/>
            <a:ext cx="6919150" cy="1015663"/>
          </a:xfrm>
          <a:prstGeom prst="rect">
            <a:avLst/>
          </a:prstGeom>
          <a:noFill/>
        </p:spPr>
        <p:txBody>
          <a:bodyPr wrap="square" rtlCol="0">
            <a:spAutoFit/>
          </a:bodyPr>
          <a:lstStyle/>
          <a:p>
            <a:pPr>
              <a:lnSpc>
                <a:spcPct val="120000"/>
              </a:lnSpc>
            </a:pPr>
            <a:r>
              <a:rPr lang="en-US" altLang="zh-CN" sz="5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2.3</a:t>
            </a:r>
            <a:r>
              <a:rPr lang="zh-CN" altLang="zh-CN" sz="5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a:t>
            </a:r>
            <a:r>
              <a:rPr lang="zh-CN" altLang="en-US" sz="5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变量间的相关关系</a:t>
            </a:r>
            <a:endParaRPr lang="zh-CN" altLang="zh-CN" sz="5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spTree>
    <p:extLst>
      <p:ext uri="{BB962C8B-B14F-4D97-AF65-F5344CB8AC3E}">
        <p14:creationId xmlns:p14="http://schemas.microsoft.com/office/powerpoint/2010/main" val="335106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436194805"/>
              </p:ext>
            </p:extLst>
          </p:nvPr>
        </p:nvGraphicFramePr>
        <p:xfrm>
          <a:off x="542925" y="755154"/>
          <a:ext cx="10791825" cy="4114800"/>
        </p:xfrm>
        <a:graphic>
          <a:graphicData uri="http://schemas.openxmlformats.org/presentationml/2006/ole">
            <mc:AlternateContent xmlns:mc="http://schemas.openxmlformats.org/markup-compatibility/2006">
              <mc:Choice xmlns:v="urn:schemas-microsoft-com:vml" Requires="v">
                <p:oleObj spid="_x0000_s4107" name="文档" r:id="rId4" imgW="10798834" imgH="4114800" progId="Word.Document.12">
                  <p:embed/>
                </p:oleObj>
              </mc:Choice>
              <mc:Fallback>
                <p:oleObj name="文档" r:id="rId4" imgW="10798834" imgH="4114800" progId="Word.Document.12">
                  <p:embed/>
                  <p:pic>
                    <p:nvPicPr>
                      <p:cNvPr id="0" name="对象 1"/>
                      <p:cNvPicPr>
                        <a:picLocks noChangeAspect="1" noChangeArrowheads="1"/>
                      </p:cNvPicPr>
                      <p:nvPr/>
                    </p:nvPicPr>
                    <p:blipFill>
                      <a:blip r:embed="rId5"/>
                      <a:srcRect/>
                      <a:stretch>
                        <a:fillRect/>
                      </a:stretch>
                    </p:blipFill>
                    <p:spPr bwMode="auto">
                      <a:xfrm>
                        <a:off x="542925" y="755154"/>
                        <a:ext cx="1079182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42721563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946470118"/>
              </p:ext>
            </p:extLst>
          </p:nvPr>
        </p:nvGraphicFramePr>
        <p:xfrm>
          <a:off x="542925" y="660648"/>
          <a:ext cx="10791825" cy="5505450"/>
        </p:xfrm>
        <a:graphic>
          <a:graphicData uri="http://schemas.openxmlformats.org/presentationml/2006/ole">
            <mc:AlternateContent xmlns:mc="http://schemas.openxmlformats.org/markup-compatibility/2006">
              <mc:Choice xmlns:v="urn:schemas-microsoft-com:vml" Requires="v">
                <p:oleObj spid="_x0000_s6153" name="文档" r:id="rId4" imgW="10798834" imgH="5505840" progId="Word.Document.12">
                  <p:embed/>
                </p:oleObj>
              </mc:Choice>
              <mc:Fallback>
                <p:oleObj name="文档" r:id="rId4" imgW="10798834" imgH="5505840" progId="Word.Document.12">
                  <p:embed/>
                  <p:pic>
                    <p:nvPicPr>
                      <p:cNvPr id="0" name=""/>
                      <p:cNvPicPr>
                        <a:picLocks noChangeAspect="1" noChangeArrowheads="1"/>
                      </p:cNvPicPr>
                      <p:nvPr/>
                    </p:nvPicPr>
                    <p:blipFill>
                      <a:blip r:embed="rId5"/>
                      <a:srcRect/>
                      <a:stretch>
                        <a:fillRect/>
                      </a:stretch>
                    </p:blipFill>
                    <p:spPr bwMode="auto">
                      <a:xfrm>
                        <a:off x="542925" y="660648"/>
                        <a:ext cx="10791825" cy="550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5617399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837506"/>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思考　</a:t>
            </a:r>
            <a:r>
              <a:rPr lang="zh-CN" altLang="zh-CN" sz="2800" kern="100" dirty="0">
                <a:latin typeface="Times New Roman"/>
                <a:ea typeface="华文细黑"/>
                <a:cs typeface="Times New Roman"/>
              </a:rPr>
              <a:t>任何一组数据都可以由最小二乘法得出回归方程吗？</a:t>
            </a:r>
            <a:endParaRPr lang="zh-CN" altLang="zh-CN" sz="1050" kern="100" dirty="0">
              <a:effectLst/>
              <a:latin typeface="宋体"/>
              <a:cs typeface="Courier New"/>
            </a:endParaRPr>
          </a:p>
        </p:txBody>
      </p:sp>
      <p:sp>
        <p:nvSpPr>
          <p:cNvPr id="3" name="矩形 2"/>
          <p:cNvSpPr/>
          <p:nvPr/>
        </p:nvSpPr>
        <p:spPr>
          <a:xfrm>
            <a:off x="406574" y="1591807"/>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答　</a:t>
            </a:r>
            <a:r>
              <a:rPr lang="zh-CN" altLang="zh-CN" sz="2800" kern="100" dirty="0">
                <a:latin typeface="Times New Roman"/>
                <a:ea typeface="华文细黑"/>
                <a:cs typeface="Times New Roman"/>
              </a:rPr>
              <a:t>用最小二乘法求回归方程的前提是先判断所给数据具有线性相关关系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可利用散点图来判断</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，否则求出的回归方程是无意义的</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6" name="圆角矩形 5"/>
          <p:cNvSpPr/>
          <p:nvPr/>
        </p:nvSpPr>
        <p:spPr>
          <a:xfrm>
            <a:off x="10387199"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2715661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3" grpId="0"/>
      <p:bldP spid="3"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tabLst/>
              <a:defRPr/>
            </a:pPr>
            <a:r>
              <a:rPr lang="zh-CN" altLang="en-US" b="1" kern="0" dirty="0">
                <a:solidFill>
                  <a:schemeClr val="bg1"/>
                </a:solidFill>
                <a:latin typeface="微软雅黑" pitchFamily="34" charset="-122"/>
                <a:ea typeface="微软雅黑" pitchFamily="34" charset="-122"/>
              </a:rPr>
              <a:t> </a:t>
            </a:r>
            <a:r>
              <a:rPr lang="zh-CN" altLang="en-US" b="1" kern="0" dirty="0" smtClean="0">
                <a:solidFill>
                  <a:schemeClr val="bg1"/>
                </a:solidFill>
                <a:latin typeface="微软雅黑" pitchFamily="34" charset="-122"/>
                <a:ea typeface="微软雅黑" pitchFamily="34" charset="-122"/>
              </a:rPr>
              <a:t>题型探究                                                                                                       </a:t>
            </a:r>
            <a:r>
              <a:rPr lang="zh-CN" altLang="en-US" kern="0" dirty="0" smtClean="0">
                <a:solidFill>
                  <a:schemeClr val="bg1"/>
                </a:solidFill>
                <a:latin typeface="华文新魏" pitchFamily="2" charset="-122"/>
                <a:ea typeface="华文新魏" pitchFamily="2" charset="-122"/>
              </a:rPr>
              <a:t>重点突破</a:t>
            </a:r>
            <a:endParaRPr lang="zh-CN" altLang="en-US" kern="0" dirty="0">
              <a:solidFill>
                <a:schemeClr val="bg1"/>
              </a:solidFill>
              <a:latin typeface="华文新魏" pitchFamily="2" charset="-122"/>
              <a:ea typeface="华文新魏" pitchFamily="2" charset="-122"/>
            </a:endParaRPr>
          </a:p>
        </p:txBody>
      </p:sp>
      <p:sp>
        <p:nvSpPr>
          <p:cNvPr id="11" name="矩形 10"/>
          <p:cNvSpPr/>
          <p:nvPr/>
        </p:nvSpPr>
        <p:spPr>
          <a:xfrm>
            <a:off x="335360" y="720519"/>
            <a:ext cx="1116124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a:ea typeface="微软雅黑"/>
                <a:cs typeface="Times New Roman"/>
              </a:rPr>
              <a:t>题型一　变量间相关关系的判断</a:t>
            </a:r>
          </a:p>
        </p:txBody>
      </p:sp>
      <p:sp>
        <p:nvSpPr>
          <p:cNvPr id="7" name="矩形 6"/>
          <p:cNvSpPr/>
          <p:nvPr/>
        </p:nvSpPr>
        <p:spPr>
          <a:xfrm>
            <a:off x="335360" y="1485578"/>
            <a:ext cx="11161240" cy="32729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1</a:t>
            </a:r>
            <a:r>
              <a:rPr lang="zh-CN" altLang="zh-CN" sz="2800" b="1" kern="100" dirty="0">
                <a:solidFill>
                  <a:srgbClr val="C00000"/>
                </a:solidFill>
                <a:latin typeface="Times New Roman"/>
                <a:ea typeface="微软雅黑"/>
                <a:cs typeface="Times New Roman"/>
              </a:rPr>
              <a:t>　</a:t>
            </a:r>
            <a:r>
              <a:rPr lang="zh-CN" altLang="zh-CN" sz="2800" kern="100" dirty="0">
                <a:latin typeface="Times New Roman"/>
                <a:ea typeface="华文细黑"/>
                <a:cs typeface="Times New Roman"/>
              </a:rPr>
              <a:t>在下列两个变量的关系中，哪些是相关关系？</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正方形边长与面积之间的关系；</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作文水平与课外阅读量之间的关系；</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人的身高与年龄之间的关系；</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降雪量与交通事故的发生率之间的关系</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8" name="圆角矩形 7">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6058375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406574" y="477466"/>
            <a:ext cx="11161240" cy="594006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两变量之间的关系有两种：函数关系与带有随机性的相关关系</a:t>
            </a:r>
            <a:r>
              <a:rPr lang="en-US" altLang="zh-CN" sz="2800" kern="100" dirty="0" smtClean="0">
                <a:latin typeface="Times New Roman"/>
                <a:ea typeface="华文细黑"/>
                <a:cs typeface="Courier New"/>
              </a:rPr>
              <a:t>.</a:t>
            </a:r>
          </a:p>
          <a:p>
            <a:pPr algn="just">
              <a:lnSpc>
                <a:spcPct val="150000"/>
              </a:lnSpc>
              <a:spcAft>
                <a:spcPts val="0"/>
              </a:spcAft>
            </a:pPr>
            <a:r>
              <a:rPr lang="en-US" altLang="zh-CN" sz="2800" kern="100" dirty="0" smtClean="0">
                <a:latin typeface="宋体"/>
                <a:ea typeface="华文细黑"/>
                <a:cs typeface="Times New Roman"/>
              </a:rPr>
              <a:t>①</a:t>
            </a:r>
            <a:r>
              <a:rPr lang="zh-CN" altLang="zh-CN" sz="2800" kern="100" dirty="0">
                <a:latin typeface="Times New Roman"/>
                <a:ea typeface="华文细黑"/>
                <a:cs typeface="Times New Roman"/>
              </a:rPr>
              <a:t>正方形的边长与面积之间的关系是函数关系</a:t>
            </a:r>
            <a:r>
              <a:rPr lang="en-US" altLang="zh-CN" sz="2800" kern="100" dirty="0" smtClean="0">
                <a:latin typeface="Times New Roman"/>
                <a:ea typeface="华文细黑"/>
                <a:cs typeface="Courier New"/>
              </a:rPr>
              <a:t>.</a:t>
            </a:r>
          </a:p>
          <a:p>
            <a:pPr algn="just">
              <a:lnSpc>
                <a:spcPct val="150000"/>
              </a:lnSpc>
              <a:spcAft>
                <a:spcPts val="0"/>
              </a:spcAft>
            </a:pPr>
            <a:r>
              <a:rPr lang="en-US" altLang="zh-CN" sz="2800" kern="100" dirty="0" smtClean="0">
                <a:latin typeface="宋体"/>
                <a:ea typeface="华文细黑"/>
                <a:cs typeface="Times New Roman"/>
              </a:rPr>
              <a:t>②</a:t>
            </a:r>
            <a:r>
              <a:rPr lang="zh-CN" altLang="zh-CN" sz="2800" kern="100" dirty="0">
                <a:latin typeface="Times New Roman"/>
                <a:ea typeface="华文细黑"/>
                <a:cs typeface="Times New Roman"/>
              </a:rPr>
              <a:t>作文水平与课外阅读量之间的关系不是严格的函数关系，但是具有相关性，因而是相关关系</a:t>
            </a:r>
            <a:r>
              <a:rPr lang="en-US" altLang="zh-CN" sz="2800" kern="100" dirty="0" smtClean="0">
                <a:latin typeface="Times New Roman"/>
                <a:ea typeface="华文细黑"/>
                <a:cs typeface="Courier New"/>
              </a:rPr>
              <a:t>.</a:t>
            </a:r>
          </a:p>
          <a:p>
            <a:pPr algn="just">
              <a:lnSpc>
                <a:spcPct val="150000"/>
              </a:lnSpc>
              <a:spcAft>
                <a:spcPts val="0"/>
              </a:spcAft>
            </a:pPr>
            <a:r>
              <a:rPr lang="en-US" altLang="zh-CN" sz="2800" kern="100" dirty="0" smtClean="0">
                <a:latin typeface="宋体"/>
                <a:ea typeface="华文细黑"/>
                <a:cs typeface="Times New Roman"/>
              </a:rPr>
              <a:t>③</a:t>
            </a:r>
            <a:r>
              <a:rPr lang="zh-CN" altLang="zh-CN" sz="2800" kern="100" dirty="0">
                <a:latin typeface="Times New Roman"/>
                <a:ea typeface="华文细黑"/>
                <a:cs typeface="Times New Roman"/>
              </a:rPr>
              <a:t>人的身高与年龄之间的关系既不是函数关系，也不是相关关系，因为人的年龄达到一定时期身高就不发生明显变化了，因而他们不具备相关关系</a:t>
            </a:r>
            <a:r>
              <a:rPr lang="en-US" altLang="zh-CN" sz="2800" kern="100" dirty="0" smtClean="0">
                <a:latin typeface="Times New Roman"/>
                <a:ea typeface="华文细黑"/>
                <a:cs typeface="Courier New"/>
              </a:rPr>
              <a:t>.</a:t>
            </a:r>
          </a:p>
          <a:p>
            <a:pPr algn="just">
              <a:lnSpc>
                <a:spcPct val="150000"/>
              </a:lnSpc>
              <a:spcAft>
                <a:spcPts val="0"/>
              </a:spcAft>
            </a:pPr>
            <a:r>
              <a:rPr lang="en-US" altLang="zh-CN" sz="2800" kern="100" dirty="0" smtClean="0">
                <a:latin typeface="宋体"/>
                <a:ea typeface="华文细黑"/>
                <a:cs typeface="Times New Roman"/>
              </a:rPr>
              <a:t>④</a:t>
            </a:r>
            <a:r>
              <a:rPr lang="zh-CN" altLang="zh-CN" sz="2800" kern="100" dirty="0">
                <a:latin typeface="Times New Roman"/>
                <a:ea typeface="华文细黑"/>
                <a:cs typeface="Times New Roman"/>
              </a:rPr>
              <a:t>降雪量与交通事故的发生率之间具有相关关系</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综上，</a:t>
            </a:r>
            <a:r>
              <a:rPr lang="en-US" altLang="zh-CN" sz="2800" kern="100" dirty="0">
                <a:latin typeface="宋体"/>
                <a:ea typeface="华文细黑"/>
                <a:cs typeface="Times New Roman"/>
              </a:rPr>
              <a:t>②④</a:t>
            </a:r>
            <a:r>
              <a:rPr lang="zh-CN" altLang="zh-CN" sz="2800" kern="100" dirty="0">
                <a:latin typeface="Times New Roman"/>
                <a:ea typeface="华文细黑"/>
                <a:cs typeface="Times New Roman"/>
              </a:rPr>
              <a:t>中的两个变量具有相关关系</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6642057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blinds(horizontal)">
                                      <p:cBhvr>
                                        <p:cTn id="11" dur="750"/>
                                        <p:tgtEl>
                                          <p:spTgt spid="5">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blinds(horizontal)">
                                      <p:cBhvr>
                                        <p:cTn id="15" dur="750"/>
                                        <p:tgtEl>
                                          <p:spTgt spid="5">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blinds(horizontal)">
                                      <p:cBhvr>
                                        <p:cTn id="19" dur="750"/>
                                        <p:tgtEl>
                                          <p:spTgt spid="5">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blinds(horizontal)">
                                      <p:cBhvr>
                                        <p:cTn id="23" dur="750"/>
                                        <p:tgtEl>
                                          <p:spTgt spid="5">
                                            <p:txEl>
                                              <p:pRg st="4" end="4"/>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blinds(horizontal)">
                                      <p:cBhvr>
                                        <p:cTn id="27" dur="75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0" y="1989634"/>
            <a:ext cx="12190413" cy="2294891"/>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pSp>
        <p:nvGrpSpPr>
          <p:cNvPr id="5" name="组合 4"/>
          <p:cNvGrpSpPr/>
          <p:nvPr/>
        </p:nvGrpSpPr>
        <p:grpSpPr>
          <a:xfrm>
            <a:off x="9834779" y="-26590"/>
            <a:ext cx="2256178" cy="880109"/>
            <a:chOff x="7918" y="920823"/>
            <a:chExt cx="1721438" cy="733424"/>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7" name="TextBox 6"/>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11" name="矩形 10"/>
          <p:cNvSpPr/>
          <p:nvPr/>
        </p:nvSpPr>
        <p:spPr>
          <a:xfrm>
            <a:off x="406574" y="2133650"/>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函数关系是一种确定的关系，而相关关系是非随机变量与随机变量的关系</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函数关系是一种因果关系，</a:t>
            </a:r>
            <a:r>
              <a:rPr lang="zh-CN" altLang="zh-CN" sz="2800" kern="100" dirty="0">
                <a:latin typeface="宋体"/>
                <a:ea typeface="Times New Roman"/>
                <a:cs typeface="Courier New"/>
              </a:rPr>
              <a:t> </a:t>
            </a:r>
            <a:r>
              <a:rPr lang="zh-CN" altLang="zh-CN" sz="2800" kern="100" dirty="0">
                <a:latin typeface="Times New Roman"/>
                <a:ea typeface="华文细黑"/>
                <a:cs typeface="Times New Roman"/>
              </a:rPr>
              <a:t>而相关关系不一定是因果关系，也可能是伴随关系</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9259219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06574" y="117426"/>
            <a:ext cx="11161240" cy="32729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1</a:t>
            </a:r>
            <a:r>
              <a:rPr lang="zh-CN" altLang="zh-CN" sz="2800" b="1" kern="100" dirty="0">
                <a:solidFill>
                  <a:srgbClr val="00B050"/>
                </a:solidFill>
                <a:latin typeface="Times New Roman"/>
                <a:ea typeface="微软雅黑"/>
                <a:cs typeface="Times New Roman"/>
              </a:rPr>
              <a:t>　</a:t>
            </a:r>
            <a:r>
              <a:rPr lang="zh-CN" altLang="zh-CN" sz="2800" kern="100" dirty="0">
                <a:latin typeface="Times New Roman"/>
                <a:ea typeface="华文细黑"/>
                <a:cs typeface="Times New Roman"/>
              </a:rPr>
              <a:t>下列两个变量间的关系不是函数关系的是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正方体的棱长与体积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角的度数与它的正弦值</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单产为常数时，土地面积与粮食总产量</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日照时间与水稻的单位产量</a:t>
            </a:r>
            <a:endParaRPr lang="zh-CN" altLang="zh-CN" sz="1050" kern="100" dirty="0">
              <a:effectLst/>
              <a:latin typeface="宋体"/>
              <a:cs typeface="Courier New"/>
            </a:endParaRPr>
          </a:p>
        </p:txBody>
      </p:sp>
      <p:sp>
        <p:nvSpPr>
          <p:cNvPr id="3" name="矩形 2"/>
          <p:cNvSpPr/>
          <p:nvPr/>
        </p:nvSpPr>
        <p:spPr>
          <a:xfrm>
            <a:off x="406574" y="3285778"/>
            <a:ext cx="11161240" cy="32729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函数关系与相关关系都是指两个变量之间的关系，</a:t>
            </a:r>
            <a:r>
              <a:rPr lang="zh-CN" altLang="zh-CN" sz="2800" kern="100" dirty="0">
                <a:latin typeface="宋体"/>
                <a:ea typeface="Times New Roman"/>
                <a:cs typeface="Courier New"/>
              </a:rPr>
              <a:t> </a:t>
            </a:r>
            <a:r>
              <a:rPr lang="zh-CN" altLang="zh-CN" sz="2800" kern="100" dirty="0">
                <a:latin typeface="Times New Roman"/>
                <a:ea typeface="华文细黑"/>
                <a:cs typeface="Times New Roman"/>
              </a:rPr>
              <a:t>但是这两种关系是不同的，函数关系是指当自变量一定时，函数值是确定的，是一种确定性的关系</a:t>
            </a:r>
            <a:r>
              <a:rPr lang="en-US" altLang="zh-CN" sz="2800" kern="100" dirty="0" smtClean="0">
                <a:latin typeface="Times New Roman"/>
                <a:ea typeface="华文细黑"/>
                <a:cs typeface="Courier New"/>
              </a:rPr>
              <a:t>.</a:t>
            </a:r>
          </a:p>
          <a:p>
            <a:pPr algn="just">
              <a:lnSpc>
                <a:spcPct val="150000"/>
              </a:lnSpc>
              <a:spcAft>
                <a:spcPts val="0"/>
              </a:spcAft>
            </a:pPr>
            <a:r>
              <a:rPr lang="zh-CN" altLang="zh-CN" sz="2800" kern="100" dirty="0" smtClean="0">
                <a:latin typeface="Times New Roman"/>
                <a:ea typeface="华文细黑"/>
                <a:cs typeface="Times New Roman"/>
              </a:rPr>
              <a:t>因为</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项</a:t>
            </a:r>
            <a:r>
              <a:rPr lang="en-US" altLang="zh-CN" sz="2800" i="1" kern="100" dirty="0">
                <a:latin typeface="Times New Roman"/>
                <a:ea typeface="华文细黑"/>
                <a:cs typeface="Courier New"/>
              </a:rPr>
              <a:t>V</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baseline="300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项</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sin </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项</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ax</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，且</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为常数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，所以这三项均是函数关系</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项是相关关系</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4" name="矩形 3"/>
          <p:cNvSpPr/>
          <p:nvPr/>
        </p:nvSpPr>
        <p:spPr>
          <a:xfrm>
            <a:off x="9160196" y="309067"/>
            <a:ext cx="444352" cy="523220"/>
          </a:xfrm>
          <a:prstGeom prst="rect">
            <a:avLst/>
          </a:prstGeom>
        </p:spPr>
        <p:txBody>
          <a:bodyPr wrap="none">
            <a:spAutoFit/>
          </a:bodyPr>
          <a:lstStyle/>
          <a:p>
            <a:r>
              <a:rPr lang="en-US" altLang="zh-CN" sz="2800" b="1" kern="100" dirty="0">
                <a:solidFill>
                  <a:srgbClr val="C00000"/>
                </a:solidFill>
                <a:latin typeface="Times New Roman"/>
                <a:ea typeface="华文细黑"/>
              </a:rPr>
              <a:t>D</a:t>
            </a:r>
            <a:endParaRPr lang="zh-CN" altLang="en-US" sz="2800" b="1" dirty="0">
              <a:solidFill>
                <a:srgbClr val="C00000"/>
              </a:solidFill>
            </a:endParaRPr>
          </a:p>
        </p:txBody>
      </p:sp>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654898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3">
                                            <p:txEl>
                                              <p:pRg st="0" end="0"/>
                                            </p:txEl>
                                          </p:spTgt>
                                        </p:tgtEl>
                                      </p:cBhvr>
                                    </p:animEffect>
                                    <p:set>
                                      <p:cBhvr>
                                        <p:cTn id="22" dur="1" fill="hold">
                                          <p:stCondLst>
                                            <p:cond delay="499"/>
                                          </p:stCondLst>
                                        </p:cTn>
                                        <p:tgtEl>
                                          <p:spTgt spid="3">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3">
                                            <p:txEl>
                                              <p:pRg st="1" end="1"/>
                                            </p:txEl>
                                          </p:spTgt>
                                        </p:tgtEl>
                                      </p:cBhvr>
                                    </p:animEffect>
                                    <p:set>
                                      <p:cBhvr>
                                        <p:cTn id="25" dur="1" fill="hold">
                                          <p:stCondLst>
                                            <p:cond delay="499"/>
                                          </p:stCondLst>
                                        </p:cTn>
                                        <p:tgtEl>
                                          <p:spTgt spid="3">
                                            <p:txEl>
                                              <p:pRg st="1" end="1"/>
                                            </p:txEl>
                                          </p:spTgt>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4"/>
                                        </p:tgtEl>
                                      </p:cBhvr>
                                    </p:animEffect>
                                    <p:set>
                                      <p:cBhvr>
                                        <p:cTn id="28"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3" grpId="0" build="allAtOnce"/>
      <p:bldP spid="4" grpId="0"/>
      <p:bldP spid="4"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6574" y="216463"/>
            <a:ext cx="1116124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a:ea typeface="微软雅黑"/>
                <a:cs typeface="Times New Roman"/>
              </a:rPr>
              <a:t>题型二　散点图</a:t>
            </a:r>
          </a:p>
        </p:txBody>
      </p:sp>
      <p:sp>
        <p:nvSpPr>
          <p:cNvPr id="8" name="矩形 7"/>
          <p:cNvSpPr/>
          <p:nvPr/>
        </p:nvSpPr>
        <p:spPr>
          <a:xfrm>
            <a:off x="406574" y="909514"/>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2</a:t>
            </a:r>
            <a:r>
              <a:rPr lang="zh-CN" altLang="zh-CN" sz="2800" b="1" kern="100" dirty="0">
                <a:solidFill>
                  <a:srgbClr val="C00000"/>
                </a:solidFill>
                <a:latin typeface="Times New Roman"/>
                <a:ea typeface="微软雅黑"/>
                <a:cs typeface="Times New Roman"/>
              </a:rPr>
              <a:t>　</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名学生的数学和物理成绩</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单位：分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如下：</a:t>
            </a:r>
            <a:endParaRPr lang="zh-CN" altLang="zh-CN" sz="1050" kern="100" dirty="0">
              <a:effectLst/>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val="1330157860"/>
              </p:ext>
            </p:extLst>
          </p:nvPr>
        </p:nvGraphicFramePr>
        <p:xfrm>
          <a:off x="1270672" y="1701602"/>
          <a:ext cx="8568949" cy="3044004"/>
        </p:xfrm>
        <a:graphic>
          <a:graphicData uri="http://schemas.openxmlformats.org/drawingml/2006/table">
            <a:tbl>
              <a:tblPr/>
              <a:tblGrid>
                <a:gridCol w="2933194"/>
                <a:gridCol w="1127151"/>
                <a:gridCol w="1127151"/>
                <a:gridCol w="1127151"/>
                <a:gridCol w="1127151"/>
                <a:gridCol w="1127151"/>
              </a:tblGrid>
              <a:tr h="1116476">
                <a:tc>
                  <a:txBody>
                    <a:bodyPr/>
                    <a:lstStyle/>
                    <a:p>
                      <a:pPr algn="ctr">
                        <a:lnSpc>
                          <a:spcPct val="150000"/>
                        </a:lnSpc>
                        <a:spcAft>
                          <a:spcPts val="0"/>
                        </a:spcAft>
                      </a:pPr>
                      <a:r>
                        <a:rPr lang="zh-CN" sz="2800" kern="100" baseline="0" dirty="0">
                          <a:effectLst/>
                          <a:latin typeface="Times New Roman"/>
                          <a:ea typeface="华文细黑"/>
                          <a:cs typeface="Times New Roman"/>
                        </a:rPr>
                        <a:t>　　</a:t>
                      </a:r>
                      <a:r>
                        <a:rPr lang="en-US" sz="2800" kern="100" baseline="0" dirty="0">
                          <a:effectLst/>
                          <a:latin typeface="Times New Roman"/>
                          <a:ea typeface="华文细黑"/>
                          <a:cs typeface="Courier New"/>
                        </a:rPr>
                        <a:t>   </a:t>
                      </a:r>
                      <a:r>
                        <a:rPr lang="zh-CN" sz="2800" kern="100" baseline="0" dirty="0">
                          <a:effectLst/>
                          <a:latin typeface="Times New Roman"/>
                          <a:ea typeface="华文细黑"/>
                          <a:cs typeface="Times New Roman"/>
                        </a:rPr>
                        <a:t>学生</a:t>
                      </a:r>
                      <a:endParaRPr lang="zh-CN" sz="2800" kern="100" baseline="0" dirty="0">
                        <a:effectLst/>
                        <a:latin typeface="宋体"/>
                        <a:cs typeface="Courier New"/>
                      </a:endParaRPr>
                    </a:p>
                    <a:p>
                      <a:pPr algn="just">
                        <a:lnSpc>
                          <a:spcPct val="150000"/>
                        </a:lnSpc>
                        <a:spcAft>
                          <a:spcPts val="0"/>
                        </a:spcAft>
                      </a:pPr>
                      <a:r>
                        <a:rPr lang="zh-CN" sz="2800" kern="100" baseline="0" dirty="0">
                          <a:effectLst/>
                          <a:latin typeface="Times New Roman"/>
                          <a:ea typeface="华文细黑"/>
                          <a:cs typeface="Times New Roman"/>
                        </a:rPr>
                        <a:t>成绩</a:t>
                      </a:r>
                      <a:endParaRPr lang="zh-CN" sz="2800" kern="10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c>
                  <a:txBody>
                    <a:bodyPr/>
                    <a:lstStyle/>
                    <a:p>
                      <a:pPr algn="ctr">
                        <a:lnSpc>
                          <a:spcPct val="150000"/>
                        </a:lnSpc>
                        <a:spcAft>
                          <a:spcPts val="0"/>
                        </a:spcAft>
                      </a:pPr>
                      <a:r>
                        <a:rPr lang="en-US" sz="2800" kern="100" baseline="0">
                          <a:effectLst/>
                          <a:latin typeface="Times New Roman"/>
                          <a:ea typeface="华文细黑"/>
                          <a:cs typeface="Courier New"/>
                        </a:rPr>
                        <a:t>A</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B</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C</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D</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E</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81922">
                <a:tc>
                  <a:txBody>
                    <a:bodyPr/>
                    <a:lstStyle/>
                    <a:p>
                      <a:pPr algn="ctr">
                        <a:lnSpc>
                          <a:spcPct val="150000"/>
                        </a:lnSpc>
                        <a:spcAft>
                          <a:spcPts val="0"/>
                        </a:spcAft>
                      </a:pPr>
                      <a:r>
                        <a:rPr lang="zh-CN" sz="2800" kern="100" baseline="0">
                          <a:effectLst/>
                          <a:latin typeface="Times New Roman"/>
                          <a:ea typeface="华文细黑"/>
                          <a:cs typeface="Times New Roman"/>
                        </a:rPr>
                        <a:t>数学成绩</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80</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a:ea typeface="华文细黑"/>
                          <a:cs typeface="Courier New"/>
                        </a:rPr>
                        <a:t>75</a:t>
                      </a:r>
                      <a:endParaRPr lang="zh-CN" sz="2800" kern="10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70</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65</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60</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81922">
                <a:tc>
                  <a:txBody>
                    <a:bodyPr/>
                    <a:lstStyle/>
                    <a:p>
                      <a:pPr algn="ctr">
                        <a:lnSpc>
                          <a:spcPct val="150000"/>
                        </a:lnSpc>
                        <a:spcAft>
                          <a:spcPts val="0"/>
                        </a:spcAft>
                      </a:pPr>
                      <a:r>
                        <a:rPr lang="zh-CN" sz="2800" kern="100" baseline="0">
                          <a:effectLst/>
                          <a:latin typeface="Times New Roman"/>
                          <a:ea typeface="华文细黑"/>
                          <a:cs typeface="Times New Roman"/>
                        </a:rPr>
                        <a:t>物理成绩</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70</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66</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68</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64</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a:ea typeface="华文细黑"/>
                          <a:cs typeface="Courier New"/>
                        </a:rPr>
                        <a:t>62</a:t>
                      </a:r>
                      <a:endParaRPr lang="zh-CN" sz="2800" kern="10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矩形 5"/>
          <p:cNvSpPr/>
          <p:nvPr/>
        </p:nvSpPr>
        <p:spPr>
          <a:xfrm>
            <a:off x="406574" y="4725938"/>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判断它们是否具有线性相关关系</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7" name="矩形 6"/>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0" name="圆角矩形 9">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839132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294404" y="477466"/>
            <a:ext cx="11385581"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以</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轴表示数学成绩，</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轴表示物理成绩，得相应的散点图如图所示</a:t>
            </a:r>
            <a:r>
              <a:rPr lang="en-US" altLang="zh-CN" sz="2800" kern="100" dirty="0" smtClean="0">
                <a:latin typeface="Times New Roman"/>
                <a:ea typeface="华文细黑"/>
                <a:cs typeface="Courier New"/>
              </a:rPr>
              <a:t>.</a:t>
            </a:r>
            <a:endParaRPr lang="zh-CN" altLang="zh-CN" sz="1050" kern="100" dirty="0">
              <a:effectLst/>
              <a:latin typeface="宋体"/>
              <a:cs typeface="Courier New"/>
            </a:endParaRPr>
          </a:p>
        </p:txBody>
      </p:sp>
      <p:pic>
        <p:nvPicPr>
          <p:cNvPr id="7170" name="Picture 2" descr="RA17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83725" y="1568065"/>
            <a:ext cx="3905315" cy="2581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294405" y="4221882"/>
            <a:ext cx="10985378" cy="1415748"/>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由散点图可知，各点分布在一条直线附近，故两者之间具有线性相关关系</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9527757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750"/>
                                        <p:tgtEl>
                                          <p:spTgt spid="8"/>
                                        </p:tgtEl>
                                      </p:cBhvr>
                                    </p:animEffect>
                                  </p:childTnLst>
                                </p:cTn>
                              </p:par>
                              <p:par>
                                <p:cTn id="8" presetID="3" presetClass="entr" presetSubtype="10" fill="hold" nodeType="withEffect">
                                  <p:stCondLst>
                                    <p:cond delay="0"/>
                                  </p:stCondLst>
                                  <p:childTnLst>
                                    <p:set>
                                      <p:cBhvr>
                                        <p:cTn id="9" dur="1" fill="hold">
                                          <p:stCondLst>
                                            <p:cond delay="0"/>
                                          </p:stCondLst>
                                        </p:cTn>
                                        <p:tgtEl>
                                          <p:spTgt spid="7170"/>
                                        </p:tgtEl>
                                        <p:attrNameLst>
                                          <p:attrName>style.visibility</p:attrName>
                                        </p:attrNameLst>
                                      </p:cBhvr>
                                      <p:to>
                                        <p:strVal val="visible"/>
                                      </p:to>
                                    </p:set>
                                    <p:animEffect transition="in" filter="blinds(horizontal)">
                                      <p:cBhvr>
                                        <p:cTn id="10" dur="750"/>
                                        <p:tgtEl>
                                          <p:spTgt spid="7170"/>
                                        </p:tgtEl>
                                      </p:cBhvr>
                                    </p:animEffect>
                                  </p:childTnLst>
                                </p:cTn>
                              </p:par>
                            </p:childTnLst>
                          </p:cTn>
                        </p:par>
                        <p:par>
                          <p:cTn id="11" fill="hold">
                            <p:stCondLst>
                              <p:cond delay="750"/>
                            </p:stCondLst>
                            <p:childTnLst>
                              <p:par>
                                <p:cTn id="12" presetID="3" presetClass="entr" presetSubtype="1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linds(horizontal)">
                                      <p:cBhvr>
                                        <p:cTn id="14"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1704758"/>
            <a:ext cx="12190413" cy="3529113"/>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9" name="矩形 8"/>
          <p:cNvSpPr/>
          <p:nvPr/>
        </p:nvSpPr>
        <p:spPr>
          <a:xfrm>
            <a:off x="406574" y="1773610"/>
            <a:ext cx="11161240"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判断两个变量</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和</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间是否具有线性相关关系，常用的简便方法就是绘制散点图，如果图上发现点的分布从整体上看大致在一条直线附近，那么这两个变量就是线性相关的，注意不要受个别点的位置的影响</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画散点图时应注意合理选择单位长度，避免图形过大或偏小，或者是点的坐标在坐标系中画不准，使图形失真，导致得出错误结论</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3754233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7" name="TextBox 6"/>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mtClean="0">
                <a:solidFill>
                  <a:schemeClr val="bg1"/>
                </a:solidFill>
                <a:latin typeface="微软雅黑" panose="020B0503020204020204" pitchFamily="34" charset="-122"/>
                <a:ea typeface="微软雅黑" panose="020B0503020204020204" pitchFamily="34" charset="-122"/>
              </a:rPr>
              <a:t>学习目标</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985152" y="1413570"/>
            <a:ext cx="10004085" cy="262659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理解两个变量的相关关系的概念</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会作散点图，并利用散点图判断两个变量之间是否具有相关关系</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会求线性回归方程．</a:t>
            </a:r>
            <a:endParaRPr lang="zh-CN" altLang="zh-CN" sz="1050" kern="100" dirty="0">
              <a:effectLst/>
              <a:latin typeface="宋体"/>
              <a:cs typeface="Courier New"/>
            </a:endParaRPr>
          </a:p>
        </p:txBody>
      </p:sp>
    </p:spTree>
    <p:extLst>
      <p:ext uri="{BB962C8B-B14F-4D97-AF65-F5344CB8AC3E}">
        <p14:creationId xmlns:p14="http://schemas.microsoft.com/office/powerpoint/2010/main" val="22517993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06574" y="189434"/>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2</a:t>
            </a:r>
            <a:r>
              <a:rPr lang="zh-CN" altLang="zh-CN" sz="2800" b="1" kern="100" dirty="0">
                <a:solidFill>
                  <a:srgbClr val="00B050"/>
                </a:solidFill>
                <a:latin typeface="Times New Roman"/>
                <a:ea typeface="微软雅黑"/>
                <a:cs typeface="Times New Roman"/>
              </a:rPr>
              <a:t>　</a:t>
            </a:r>
            <a:r>
              <a:rPr lang="zh-CN" altLang="zh-CN" sz="2800" kern="100" dirty="0">
                <a:latin typeface="Times New Roman"/>
                <a:ea typeface="华文细黑"/>
                <a:cs typeface="Times New Roman"/>
              </a:rPr>
              <a:t>对变量</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有观测数据</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i="1" kern="100" baseline="-25000" dirty="0">
                <a:latin typeface="Times New Roman"/>
                <a:ea typeface="华文细黑"/>
                <a:cs typeface="Courier New"/>
              </a:rPr>
              <a:t>i</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i="1" kern="100" baseline="-25000" dirty="0" err="1">
                <a:latin typeface="Times New Roman"/>
                <a:ea typeface="华文细黑"/>
                <a:cs typeface="Courier New"/>
              </a:rPr>
              <a:t>i</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i</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，得散点图</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；对变量</a:t>
            </a:r>
            <a:r>
              <a:rPr lang="en-US" altLang="zh-CN" sz="2800" i="1" kern="100" dirty="0">
                <a:latin typeface="Times New Roman"/>
                <a:ea typeface="华文细黑"/>
                <a:cs typeface="Courier New"/>
              </a:rPr>
              <a:t>u</a:t>
            </a:r>
            <a:r>
              <a:rPr lang="zh-CN" altLang="zh-CN" sz="2800" kern="100" dirty="0">
                <a:latin typeface="Times New Roman"/>
                <a:ea typeface="华文细黑"/>
                <a:cs typeface="Times New Roman"/>
              </a:rPr>
              <a:t>，</a:t>
            </a:r>
            <a:r>
              <a:rPr lang="en-US" altLang="zh-CN" sz="2800" i="1" kern="100" dirty="0">
                <a:latin typeface="Book Antiqua"/>
                <a:ea typeface="华文细黑"/>
                <a:cs typeface="Times New Roman"/>
              </a:rPr>
              <a:t>v</a:t>
            </a:r>
            <a:r>
              <a:rPr lang="zh-CN" altLang="zh-CN" sz="2800" kern="100" dirty="0">
                <a:latin typeface="Times New Roman"/>
                <a:ea typeface="华文细黑"/>
                <a:cs typeface="Times New Roman"/>
              </a:rPr>
              <a:t>有观测数据</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u</a:t>
            </a:r>
            <a:r>
              <a:rPr lang="en-US" altLang="zh-CN" sz="2800" i="1" kern="100" baseline="-25000" dirty="0" err="1">
                <a:latin typeface="Times New Roman"/>
                <a:ea typeface="华文细黑"/>
                <a:cs typeface="Courier New"/>
              </a:rPr>
              <a:t>i</a:t>
            </a:r>
            <a:r>
              <a:rPr lang="zh-CN" altLang="zh-CN" sz="2800" kern="100" dirty="0">
                <a:latin typeface="Times New Roman"/>
                <a:ea typeface="华文细黑"/>
                <a:cs typeface="Times New Roman"/>
              </a:rPr>
              <a:t>，</a:t>
            </a:r>
            <a:r>
              <a:rPr lang="en-US" altLang="zh-CN" sz="2800" i="1" kern="100" dirty="0">
                <a:latin typeface="Book Antiqua"/>
                <a:ea typeface="华文细黑"/>
                <a:cs typeface="Times New Roman"/>
              </a:rPr>
              <a:t>v</a:t>
            </a:r>
            <a:r>
              <a:rPr lang="en-US" altLang="zh-CN" sz="2800" i="1" kern="100" baseline="-25000" dirty="0">
                <a:latin typeface="Times New Roman"/>
                <a:ea typeface="华文细黑"/>
                <a:cs typeface="Courier New"/>
              </a:rPr>
              <a:t>i</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i</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，得散点图</a:t>
            </a:r>
            <a:r>
              <a:rPr lang="en-US" altLang="zh-CN" sz="2800" kern="100" dirty="0">
                <a:latin typeface="宋体"/>
                <a:ea typeface="华文细黑"/>
                <a:cs typeface="Times New Roman"/>
              </a:rPr>
              <a:t>②</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由这两个散点图可以判断</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pic>
        <p:nvPicPr>
          <p:cNvPr id="8194" name="Picture 2" descr="RA17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06407" y="2246151"/>
            <a:ext cx="6181666" cy="2795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50768" y="5038382"/>
            <a:ext cx="11272852"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变量</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正相关，</a:t>
            </a:r>
            <a:r>
              <a:rPr lang="en-US" altLang="zh-CN" sz="2800" i="1" kern="100" dirty="0">
                <a:latin typeface="Times New Roman"/>
                <a:ea typeface="华文细黑"/>
                <a:cs typeface="Courier New"/>
              </a:rPr>
              <a:t>u</a:t>
            </a:r>
            <a:r>
              <a:rPr lang="zh-CN" altLang="zh-CN" sz="2800" kern="100" dirty="0">
                <a:latin typeface="Times New Roman"/>
                <a:ea typeface="华文细黑"/>
                <a:cs typeface="Times New Roman"/>
              </a:rPr>
              <a:t>与</a:t>
            </a:r>
            <a:r>
              <a:rPr lang="en-US" altLang="zh-CN" sz="2800" i="1" kern="100" dirty="0">
                <a:latin typeface="Book Antiqua"/>
                <a:ea typeface="华文细黑"/>
                <a:cs typeface="Times New Roman"/>
              </a:rPr>
              <a:t>v</a:t>
            </a:r>
            <a:r>
              <a:rPr lang="zh-CN" altLang="zh-CN" sz="2800" kern="100" dirty="0" smtClean="0">
                <a:latin typeface="Times New Roman"/>
                <a:ea typeface="华文细黑"/>
                <a:cs typeface="Times New Roman"/>
              </a:rPr>
              <a:t>正相关</a:t>
            </a:r>
            <a:r>
              <a:rPr lang="en-US" altLang="zh-CN" sz="2800" kern="100" dirty="0" smtClean="0">
                <a:latin typeface="Times New Roman"/>
                <a:ea typeface="华文细黑"/>
                <a:cs typeface="Times New Roman"/>
              </a:rPr>
              <a:t>	</a:t>
            </a:r>
            <a:r>
              <a:rPr lang="en-US" altLang="zh-CN" sz="2800" kern="100" dirty="0" smtClean="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变量</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正相关，</a:t>
            </a:r>
            <a:r>
              <a:rPr lang="en-US" altLang="zh-CN" sz="2800" i="1" kern="100" dirty="0">
                <a:latin typeface="Times New Roman"/>
                <a:ea typeface="华文细黑"/>
                <a:cs typeface="Courier New"/>
              </a:rPr>
              <a:t>u</a:t>
            </a:r>
            <a:r>
              <a:rPr lang="zh-CN" altLang="zh-CN" sz="2800" kern="100" dirty="0">
                <a:latin typeface="Times New Roman"/>
                <a:ea typeface="华文细黑"/>
                <a:cs typeface="Times New Roman"/>
              </a:rPr>
              <a:t>与</a:t>
            </a:r>
            <a:r>
              <a:rPr lang="en-US" altLang="zh-CN" sz="2800" i="1" kern="100" dirty="0">
                <a:latin typeface="Book Antiqua"/>
                <a:ea typeface="华文细黑"/>
                <a:cs typeface="Times New Roman"/>
              </a:rPr>
              <a:t>v</a:t>
            </a:r>
            <a:r>
              <a:rPr lang="zh-CN" altLang="zh-CN" sz="2800" kern="100" dirty="0">
                <a:latin typeface="Times New Roman"/>
                <a:ea typeface="华文细黑"/>
                <a:cs typeface="Times New Roman"/>
              </a:rPr>
              <a:t>负相关</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变量</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负相关，</a:t>
            </a:r>
            <a:r>
              <a:rPr lang="en-US" altLang="zh-CN" sz="2800" i="1" kern="100" dirty="0">
                <a:latin typeface="Times New Roman"/>
                <a:ea typeface="华文细黑"/>
                <a:cs typeface="Courier New"/>
              </a:rPr>
              <a:t>u</a:t>
            </a:r>
            <a:r>
              <a:rPr lang="zh-CN" altLang="zh-CN" sz="2800" kern="100" dirty="0">
                <a:latin typeface="Times New Roman"/>
                <a:ea typeface="华文细黑"/>
                <a:cs typeface="Times New Roman"/>
              </a:rPr>
              <a:t>与</a:t>
            </a:r>
            <a:r>
              <a:rPr lang="en-US" altLang="zh-CN" sz="2800" i="1" kern="100" dirty="0">
                <a:latin typeface="Book Antiqua"/>
                <a:ea typeface="华文细黑"/>
                <a:cs typeface="Times New Roman"/>
              </a:rPr>
              <a:t>v</a:t>
            </a:r>
            <a:r>
              <a:rPr lang="zh-CN" altLang="zh-CN" sz="2800" kern="100" dirty="0" smtClean="0">
                <a:latin typeface="Times New Roman"/>
                <a:ea typeface="华文细黑"/>
                <a:cs typeface="Times New Roman"/>
              </a:rPr>
              <a:t>正相关</a:t>
            </a:r>
            <a:r>
              <a:rPr lang="en-US" altLang="zh-CN" sz="2800" kern="100" dirty="0" smtClean="0">
                <a:latin typeface="Times New Roman"/>
                <a:ea typeface="华文细黑"/>
                <a:cs typeface="Times New Roman"/>
              </a:rPr>
              <a:t>	</a:t>
            </a:r>
            <a:r>
              <a:rPr lang="en-US" altLang="zh-CN" sz="2800" kern="100" dirty="0" smtClean="0">
                <a:latin typeface="Times New Roman"/>
                <a:ea typeface="华文细黑"/>
                <a:cs typeface="Courier New"/>
              </a:rPr>
              <a:t>D.</a:t>
            </a:r>
            <a:r>
              <a:rPr lang="zh-CN" altLang="zh-CN" sz="2800" kern="100" dirty="0">
                <a:latin typeface="Times New Roman"/>
                <a:ea typeface="华文细黑"/>
                <a:cs typeface="Times New Roman"/>
              </a:rPr>
              <a:t>变量</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负相关，</a:t>
            </a:r>
            <a:r>
              <a:rPr lang="en-US" altLang="zh-CN" sz="2800" i="1" kern="100" dirty="0">
                <a:latin typeface="Times New Roman"/>
                <a:ea typeface="华文细黑"/>
                <a:cs typeface="Courier New"/>
              </a:rPr>
              <a:t>u</a:t>
            </a:r>
            <a:r>
              <a:rPr lang="zh-CN" altLang="zh-CN" sz="2800" kern="100" dirty="0">
                <a:latin typeface="Times New Roman"/>
                <a:ea typeface="华文细黑"/>
                <a:cs typeface="Times New Roman"/>
              </a:rPr>
              <a:t>与</a:t>
            </a:r>
            <a:r>
              <a:rPr lang="en-US" altLang="zh-CN" sz="2800" i="1" kern="100" dirty="0">
                <a:latin typeface="Book Antiqua"/>
                <a:ea typeface="华文细黑"/>
                <a:cs typeface="Times New Roman"/>
              </a:rPr>
              <a:t>v</a:t>
            </a:r>
            <a:r>
              <a:rPr lang="zh-CN" altLang="zh-CN" sz="2800" kern="100" dirty="0" smtClean="0">
                <a:latin typeface="Times New Roman"/>
                <a:ea typeface="华文细黑"/>
                <a:cs typeface="Times New Roman"/>
              </a:rPr>
              <a:t>负相关</a:t>
            </a:r>
            <a:endParaRPr lang="zh-CN" altLang="zh-CN" sz="1050" kern="100" dirty="0">
              <a:effectLst/>
              <a:latin typeface="宋体"/>
              <a:cs typeface="Courier New"/>
            </a:endParaRPr>
          </a:p>
        </p:txBody>
      </p:sp>
      <p:sp>
        <p:nvSpPr>
          <p:cNvPr id="5" name="矩形 4"/>
          <p:cNvSpPr/>
          <p:nvPr/>
        </p:nvSpPr>
        <p:spPr>
          <a:xfrm>
            <a:off x="4679429" y="1682438"/>
            <a:ext cx="444352" cy="523220"/>
          </a:xfrm>
          <a:prstGeom prst="rect">
            <a:avLst/>
          </a:prstGeom>
        </p:spPr>
        <p:txBody>
          <a:bodyPr wrap="none">
            <a:spAutoFit/>
          </a:bodyPr>
          <a:lstStyle/>
          <a:p>
            <a:r>
              <a:rPr lang="en-US" altLang="zh-CN" sz="2800" b="1" kern="100" dirty="0">
                <a:solidFill>
                  <a:srgbClr val="C00000"/>
                </a:solidFill>
                <a:latin typeface="Times New Roman"/>
                <a:ea typeface="华文细黑"/>
              </a:rPr>
              <a:t>C</a:t>
            </a:r>
            <a:endParaRPr lang="zh-CN" altLang="en-US" sz="2800" b="1" dirty="0">
              <a:solidFill>
                <a:srgbClr val="C00000"/>
              </a:solidFill>
            </a:endParaRPr>
          </a:p>
        </p:txBody>
      </p:sp>
      <p:sp>
        <p:nvSpPr>
          <p:cNvPr id="9" name="矩形 8"/>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8213270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5" grpId="0"/>
      <p:bldP spid="5"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5360" y="189434"/>
            <a:ext cx="1116124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a:ea typeface="微软雅黑"/>
                <a:cs typeface="Times New Roman"/>
              </a:rPr>
              <a:t>题型三　求回归直线的方程</a:t>
            </a:r>
          </a:p>
        </p:txBody>
      </p:sp>
      <p:sp>
        <p:nvSpPr>
          <p:cNvPr id="7" name="矩形 6"/>
          <p:cNvSpPr/>
          <p:nvPr/>
        </p:nvSpPr>
        <p:spPr>
          <a:xfrm>
            <a:off x="335360" y="909514"/>
            <a:ext cx="11161240"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3</a:t>
            </a:r>
            <a:r>
              <a:rPr lang="zh-CN" altLang="zh-CN" sz="2800" b="1" kern="100" dirty="0">
                <a:solidFill>
                  <a:srgbClr val="C00000"/>
                </a:solidFill>
                <a:latin typeface="Times New Roman"/>
                <a:ea typeface="微软雅黑"/>
                <a:cs typeface="Times New Roman"/>
              </a:rPr>
              <a:t>　</a:t>
            </a:r>
            <a:r>
              <a:rPr lang="zh-CN" altLang="zh-CN" sz="2800" kern="100" dirty="0">
                <a:latin typeface="Times New Roman"/>
                <a:ea typeface="华文细黑"/>
                <a:cs typeface="Times New Roman"/>
              </a:rPr>
              <a:t>某种产品的广告费支出</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单位：百万元</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与销售额</a:t>
            </a:r>
            <a:r>
              <a:rPr lang="en-US" altLang="zh-CN" sz="2800" i="1" kern="100" dirty="0">
                <a:latin typeface="Times New Roman"/>
                <a:ea typeface="华文细黑"/>
                <a:cs typeface="Courier New"/>
              </a:rPr>
              <a:t>y</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单位：百万元</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之间有如下对应数据：</a:t>
            </a:r>
            <a:endParaRPr lang="zh-CN" altLang="zh-CN" sz="1050" kern="100" dirty="0">
              <a:effectLst/>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val="747089710"/>
              </p:ext>
            </p:extLst>
          </p:nvPr>
        </p:nvGraphicFramePr>
        <p:xfrm>
          <a:off x="3430910" y="2442240"/>
          <a:ext cx="5472607" cy="1491610"/>
        </p:xfrm>
        <a:graphic>
          <a:graphicData uri="http://schemas.openxmlformats.org/drawingml/2006/table">
            <a:tbl>
              <a:tblPr/>
              <a:tblGrid>
                <a:gridCol w="761812"/>
                <a:gridCol w="942159"/>
                <a:gridCol w="942159"/>
                <a:gridCol w="942159"/>
                <a:gridCol w="942159"/>
                <a:gridCol w="942159"/>
              </a:tblGrid>
              <a:tr h="444614">
                <a:tc>
                  <a:txBody>
                    <a:bodyPr/>
                    <a:lstStyle/>
                    <a:p>
                      <a:pPr algn="ctr">
                        <a:lnSpc>
                          <a:spcPct val="150000"/>
                        </a:lnSpc>
                        <a:spcAft>
                          <a:spcPts val="0"/>
                        </a:spcAft>
                      </a:pPr>
                      <a:r>
                        <a:rPr lang="en-US" sz="2800" i="1" kern="100" baseline="0" dirty="0">
                          <a:effectLst/>
                          <a:latin typeface="Times New Roman"/>
                          <a:ea typeface="华文细黑"/>
                          <a:cs typeface="Courier New"/>
                        </a:rPr>
                        <a:t>x</a:t>
                      </a:r>
                      <a:endParaRPr lang="zh-CN" sz="2800" kern="10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2</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4</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5</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6</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8</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51530">
                <a:tc>
                  <a:txBody>
                    <a:bodyPr/>
                    <a:lstStyle/>
                    <a:p>
                      <a:pPr algn="ctr">
                        <a:lnSpc>
                          <a:spcPct val="150000"/>
                        </a:lnSpc>
                        <a:spcAft>
                          <a:spcPts val="0"/>
                        </a:spcAft>
                      </a:pPr>
                      <a:r>
                        <a:rPr lang="en-US" sz="2800" i="1" kern="100" baseline="0">
                          <a:effectLst/>
                          <a:latin typeface="Times New Roman"/>
                          <a:ea typeface="华文细黑"/>
                          <a:cs typeface="Courier New"/>
                        </a:rPr>
                        <a:t>y</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30</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a:ea typeface="华文细黑"/>
                          <a:cs typeface="Courier New"/>
                        </a:rPr>
                        <a:t>40</a:t>
                      </a:r>
                      <a:endParaRPr lang="zh-CN" sz="2800" kern="10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a:ea typeface="华文细黑"/>
                          <a:cs typeface="Courier New"/>
                        </a:rPr>
                        <a:t>60</a:t>
                      </a:r>
                      <a:endParaRPr lang="zh-CN" sz="2800" kern="10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50</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a:ea typeface="华文细黑"/>
                          <a:cs typeface="Courier New"/>
                        </a:rPr>
                        <a:t>70</a:t>
                      </a:r>
                      <a:endParaRPr lang="zh-CN" sz="2800" kern="10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056847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6574" y="621482"/>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画出散点图；</a:t>
            </a:r>
            <a:endParaRPr lang="zh-CN" altLang="zh-CN" sz="1050" kern="100" dirty="0">
              <a:effectLst/>
              <a:latin typeface="宋体"/>
              <a:cs typeface="Courier New"/>
            </a:endParaRPr>
          </a:p>
        </p:txBody>
      </p:sp>
      <p:sp>
        <p:nvSpPr>
          <p:cNvPr id="3" name="矩形 2"/>
          <p:cNvSpPr/>
          <p:nvPr/>
        </p:nvSpPr>
        <p:spPr>
          <a:xfrm>
            <a:off x="406574" y="1341562"/>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散点图如图所示</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pic>
        <p:nvPicPr>
          <p:cNvPr id="10242" name="Picture 2" descr="RA18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44144" y="2181708"/>
            <a:ext cx="4486101" cy="3192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7045655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nodeType="withEffect">
                                  <p:stCondLst>
                                    <p:cond delay="0"/>
                                  </p:stCondLst>
                                  <p:childTnLst>
                                    <p:set>
                                      <p:cBhvr>
                                        <p:cTn id="9" dur="1" fill="hold">
                                          <p:stCondLst>
                                            <p:cond delay="0"/>
                                          </p:stCondLst>
                                        </p:cTn>
                                        <p:tgtEl>
                                          <p:spTgt spid="10242"/>
                                        </p:tgtEl>
                                        <p:attrNameLst>
                                          <p:attrName>style.visibility</p:attrName>
                                        </p:attrNameLst>
                                      </p:cBhvr>
                                      <p:to>
                                        <p:strVal val="visible"/>
                                      </p:to>
                                    </p:set>
                                    <p:animEffect transition="in" filter="blinds(horizontal)">
                                      <p:cBhvr>
                                        <p:cTn id="10" dur="500"/>
                                        <p:tgtEl>
                                          <p:spTgt spid="1024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3"/>
                                        </p:tgtEl>
                                      </p:cBhvr>
                                    </p:animEffect>
                                    <p:set>
                                      <p:cBhvr>
                                        <p:cTn id="15" dur="1" fill="hold">
                                          <p:stCondLst>
                                            <p:cond delay="499"/>
                                          </p:stCondLst>
                                        </p:cTn>
                                        <p:tgtEl>
                                          <p:spTgt spid="3"/>
                                        </p:tgtEl>
                                        <p:attrNameLst>
                                          <p:attrName>style.visibility</p:attrName>
                                        </p:attrNameLst>
                                      </p:cBhvr>
                                      <p:to>
                                        <p:strVal val="hidden"/>
                                      </p:to>
                                    </p:set>
                                  </p:childTnLst>
                                </p:cTn>
                              </p:par>
                              <p:par>
                                <p:cTn id="16" presetID="10" presetClass="exit" presetSubtype="0" fill="hold" nodeType="withEffect">
                                  <p:stCondLst>
                                    <p:cond delay="0"/>
                                  </p:stCondLst>
                                  <p:childTnLst>
                                    <p:animEffect transition="out" filter="fade">
                                      <p:cBhvr>
                                        <p:cTn id="17" dur="500"/>
                                        <p:tgtEl>
                                          <p:spTgt spid="10242"/>
                                        </p:tgtEl>
                                      </p:cBhvr>
                                    </p:animEffect>
                                    <p:set>
                                      <p:cBhvr>
                                        <p:cTn id="18" dur="1" fill="hold">
                                          <p:stCondLst>
                                            <p:cond delay="499"/>
                                          </p:stCondLst>
                                        </p:cTn>
                                        <p:tgtEl>
                                          <p:spTgt spid="10242"/>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3" grpId="0"/>
      <p:bldP spid="3"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06574" y="333450"/>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求回归方程</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4" name="矩形 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6" name="圆角矩形 5">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5295616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06574" y="333450"/>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列出下表，并用科学计算器进行有关计算</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197480688"/>
              </p:ext>
            </p:extLst>
          </p:nvPr>
        </p:nvGraphicFramePr>
        <p:xfrm>
          <a:off x="808012" y="1157089"/>
          <a:ext cx="9391650" cy="5153025"/>
        </p:xfrm>
        <a:graphic>
          <a:graphicData uri="http://schemas.openxmlformats.org/presentationml/2006/ole">
            <mc:AlternateContent xmlns:mc="http://schemas.openxmlformats.org/markup-compatibility/2006">
              <mc:Choice xmlns:v="urn:schemas-microsoft-com:vml" Requires="v">
                <p:oleObj spid="_x0000_s11274" name="文档" r:id="rId4" imgW="9399276" imgH="5152680" progId="Word.Document.12">
                  <p:embed/>
                </p:oleObj>
              </mc:Choice>
              <mc:Fallback>
                <p:oleObj name="文档" r:id="rId4" imgW="9399276" imgH="5152680" progId="Word.Document.12">
                  <p:embed/>
                  <p:pic>
                    <p:nvPicPr>
                      <p:cNvPr id="0" name=""/>
                      <p:cNvPicPr/>
                      <p:nvPr/>
                    </p:nvPicPr>
                    <p:blipFill>
                      <a:blip r:embed="rId5"/>
                      <a:stretch>
                        <a:fillRect/>
                      </a:stretch>
                    </p:blipFill>
                    <p:spPr>
                      <a:xfrm>
                        <a:off x="808012" y="1157089"/>
                        <a:ext cx="9391650" cy="5153025"/>
                      </a:xfrm>
                      <a:prstGeom prst="rect">
                        <a:avLst/>
                      </a:prstGeom>
                    </p:spPr>
                  </p:pic>
                </p:oleObj>
              </mc:Fallback>
            </mc:AlternateContent>
          </a:graphicData>
        </a:graphic>
      </p:graphicFrame>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6"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7" name="圆角矩形 6">
            <a:hlinkClick r:id="rId7"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9606511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750"/>
                                        <p:tgtEl>
                                          <p:spTgt spid="3"/>
                                        </p:tgtEl>
                                      </p:cBhvr>
                                    </p:animEffect>
                                  </p:childTnLst>
                                </p:cTn>
                              </p:par>
                              <p:par>
                                <p:cTn id="8" presetID="3"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168583438"/>
              </p:ext>
            </p:extLst>
          </p:nvPr>
        </p:nvGraphicFramePr>
        <p:xfrm>
          <a:off x="694606" y="477466"/>
          <a:ext cx="9883775" cy="3448050"/>
        </p:xfrm>
        <a:graphic>
          <a:graphicData uri="http://schemas.openxmlformats.org/presentationml/2006/ole">
            <mc:AlternateContent xmlns:mc="http://schemas.openxmlformats.org/markup-compatibility/2006">
              <mc:Choice xmlns:v="urn:schemas-microsoft-com:vml" Requires="v">
                <p:oleObj spid="_x0000_s12317" name="文档" r:id="rId4" imgW="9884434" imgH="3447630" progId="Word.Document.12">
                  <p:embed/>
                </p:oleObj>
              </mc:Choice>
              <mc:Fallback>
                <p:oleObj name="文档" r:id="rId4" imgW="9884434" imgH="3447630" progId="Word.Document.12">
                  <p:embed/>
                  <p:pic>
                    <p:nvPicPr>
                      <p:cNvPr id="0" name=""/>
                      <p:cNvPicPr/>
                      <p:nvPr/>
                    </p:nvPicPr>
                    <p:blipFill>
                      <a:blip r:embed="rId5"/>
                      <a:stretch>
                        <a:fillRect/>
                      </a:stretch>
                    </p:blipFill>
                    <p:spPr>
                      <a:xfrm>
                        <a:off x="694606" y="477466"/>
                        <a:ext cx="9883775" cy="3448050"/>
                      </a:xfrm>
                      <a:prstGeom prst="rect">
                        <a:avLst/>
                      </a:prstGeom>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2506307450"/>
              </p:ext>
            </p:extLst>
          </p:nvPr>
        </p:nvGraphicFramePr>
        <p:xfrm>
          <a:off x="694606" y="3501802"/>
          <a:ext cx="9877425" cy="1428750"/>
        </p:xfrm>
        <a:graphic>
          <a:graphicData uri="http://schemas.openxmlformats.org/presentationml/2006/ole">
            <mc:AlternateContent xmlns:mc="http://schemas.openxmlformats.org/markup-compatibility/2006">
              <mc:Choice xmlns:v="urn:schemas-microsoft-com:vml" Requires="v">
                <p:oleObj spid="_x0000_s12318" name="文档" r:id="rId7" imgW="9884434" imgH="1428570" progId="Word.Document.12">
                  <p:embed/>
                </p:oleObj>
              </mc:Choice>
              <mc:Fallback>
                <p:oleObj name="文档" r:id="rId7" imgW="9884434" imgH="1428570" progId="Word.Document.12">
                  <p:embed/>
                  <p:pic>
                    <p:nvPicPr>
                      <p:cNvPr id="0" name=""/>
                      <p:cNvPicPr/>
                      <p:nvPr/>
                    </p:nvPicPr>
                    <p:blipFill>
                      <a:blip r:embed="rId8"/>
                      <a:stretch>
                        <a:fillRect/>
                      </a:stretch>
                    </p:blipFill>
                    <p:spPr>
                      <a:xfrm>
                        <a:off x="694606" y="3501802"/>
                        <a:ext cx="9877425" cy="1428750"/>
                      </a:xfrm>
                      <a:prstGeom prst="rect">
                        <a:avLst/>
                      </a:prstGeom>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3950941866"/>
              </p:ext>
            </p:extLst>
          </p:nvPr>
        </p:nvGraphicFramePr>
        <p:xfrm>
          <a:off x="694606" y="4449316"/>
          <a:ext cx="9877425" cy="1428750"/>
        </p:xfrm>
        <a:graphic>
          <a:graphicData uri="http://schemas.openxmlformats.org/presentationml/2006/ole">
            <mc:AlternateContent xmlns:mc="http://schemas.openxmlformats.org/markup-compatibility/2006">
              <mc:Choice xmlns:v="urn:schemas-microsoft-com:vml" Requires="v">
                <p:oleObj spid="_x0000_s12319" name="文档" r:id="rId10" imgW="9884434" imgH="1428840" progId="Word.Document.12">
                  <p:embed/>
                </p:oleObj>
              </mc:Choice>
              <mc:Fallback>
                <p:oleObj name="文档" r:id="rId10" imgW="9884434" imgH="1428840" progId="Word.Document.12">
                  <p:embed/>
                  <p:pic>
                    <p:nvPicPr>
                      <p:cNvPr id="0" name=""/>
                      <p:cNvPicPr/>
                      <p:nvPr/>
                    </p:nvPicPr>
                    <p:blipFill>
                      <a:blip r:embed="rId11"/>
                      <a:stretch>
                        <a:fillRect/>
                      </a:stretch>
                    </p:blipFill>
                    <p:spPr>
                      <a:xfrm>
                        <a:off x="694606" y="4449316"/>
                        <a:ext cx="9877425" cy="1428750"/>
                      </a:xfrm>
                      <a:prstGeom prst="rect">
                        <a:avLst/>
                      </a:prstGeom>
                    </p:spPr>
                  </p:pic>
                </p:oleObj>
              </mc:Fallback>
            </mc:AlternateContent>
          </a:graphicData>
        </a:graphic>
      </p:graphicFrame>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1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3658218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750"/>
                                        <p:tgtEl>
                                          <p:spTgt spid="4"/>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864762"/>
            <a:ext cx="12190413" cy="5767032"/>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9" name="矩形 8"/>
          <p:cNvSpPr/>
          <p:nvPr/>
        </p:nvSpPr>
        <p:spPr>
          <a:xfrm>
            <a:off x="406574" y="837506"/>
            <a:ext cx="11161240" cy="1258525"/>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求回归方程的步骤</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列表</a:t>
            </a:r>
            <a:r>
              <a:rPr lang="en-US" altLang="zh-CN" sz="2800" i="1" kern="100" dirty="0">
                <a:latin typeface="Times New Roman"/>
                <a:ea typeface="华文细黑"/>
                <a:cs typeface="Courier New"/>
              </a:rPr>
              <a:t>x</a:t>
            </a:r>
            <a:r>
              <a:rPr lang="en-US" altLang="zh-CN" sz="2800" i="1" kern="100" baseline="-25000" dirty="0">
                <a:latin typeface="Times New Roman"/>
                <a:ea typeface="华文细黑"/>
                <a:cs typeface="Courier New"/>
              </a:rPr>
              <a:t>i</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i="1" kern="100" baseline="-25000" dirty="0" err="1">
                <a:latin typeface="Times New Roman"/>
                <a:ea typeface="华文细黑"/>
                <a:cs typeface="Courier New"/>
              </a:rPr>
              <a:t>i</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i="1" kern="100" baseline="-25000" dirty="0" err="1">
                <a:latin typeface="Times New Roman"/>
                <a:ea typeface="华文细黑"/>
                <a:cs typeface="Courier New"/>
              </a:rPr>
              <a:t>i</a:t>
            </a:r>
            <a:r>
              <a:rPr lang="en-US" altLang="zh-CN" sz="2800" i="1" kern="100" dirty="0" err="1">
                <a:latin typeface="Times New Roman"/>
                <a:ea typeface="华文细黑"/>
                <a:cs typeface="Courier New"/>
              </a:rPr>
              <a:t>y</a:t>
            </a:r>
            <a:r>
              <a:rPr lang="en-US" altLang="zh-CN" sz="2800" i="1" kern="100" baseline="-25000" dirty="0" err="1">
                <a:latin typeface="Times New Roman"/>
                <a:ea typeface="华文细黑"/>
                <a:cs typeface="Courier New"/>
              </a:rPr>
              <a:t>i</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132711263"/>
              </p:ext>
            </p:extLst>
          </p:nvPr>
        </p:nvGraphicFramePr>
        <p:xfrm>
          <a:off x="504825" y="2028825"/>
          <a:ext cx="9667875" cy="3200400"/>
        </p:xfrm>
        <a:graphic>
          <a:graphicData uri="http://schemas.openxmlformats.org/presentationml/2006/ole">
            <mc:AlternateContent xmlns:mc="http://schemas.openxmlformats.org/markup-compatibility/2006">
              <mc:Choice xmlns:v="urn:schemas-microsoft-com:vml" Requires="v">
                <p:oleObj spid="_x0000_s16394" name="文档" r:id="rId5" imgW="9675081" imgH="3200310" progId="Word.Document.12">
                  <p:embed/>
                </p:oleObj>
              </mc:Choice>
              <mc:Fallback>
                <p:oleObj name="文档" r:id="rId5" imgW="9675081" imgH="3200310" progId="Word.Document.12">
                  <p:embed/>
                  <p:pic>
                    <p:nvPicPr>
                      <p:cNvPr id="0" name=""/>
                      <p:cNvPicPr/>
                      <p:nvPr/>
                    </p:nvPicPr>
                    <p:blipFill>
                      <a:blip r:embed="rId6"/>
                      <a:stretch>
                        <a:fillRect/>
                      </a:stretch>
                    </p:blipFill>
                    <p:spPr>
                      <a:xfrm>
                        <a:off x="504825" y="2028825"/>
                        <a:ext cx="9667875" cy="3200400"/>
                      </a:xfrm>
                      <a:prstGeom prst="rect">
                        <a:avLst/>
                      </a:prstGeom>
                    </p:spPr>
                  </p:pic>
                </p:oleObj>
              </mc:Fallback>
            </mc:AlternateContent>
          </a:graphicData>
        </a:graphic>
      </p:graphicFrame>
      <p:sp>
        <p:nvSpPr>
          <p:cNvPr id="10" name="矩形 9"/>
          <p:cNvSpPr/>
          <p:nvPr/>
        </p:nvSpPr>
        <p:spPr>
          <a:xfrm>
            <a:off x="406574" y="4689893"/>
            <a:ext cx="11161240"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求回归方程的适用条件</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两个变量具有线性相关性，若题目没有说明相关性，则必须对两个变量进行相关性判断</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6019709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333450"/>
            <a:ext cx="11161240"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3</a:t>
            </a:r>
            <a:r>
              <a:rPr lang="zh-CN" altLang="zh-CN" sz="2800" b="1" kern="100" dirty="0">
                <a:solidFill>
                  <a:srgbClr val="00B050"/>
                </a:solidFill>
                <a:latin typeface="Times New Roman"/>
                <a:ea typeface="微软雅黑"/>
                <a:cs typeface="Times New Roman"/>
              </a:rPr>
              <a:t>　</a:t>
            </a:r>
            <a:r>
              <a:rPr lang="en-US" altLang="zh-CN" sz="2800" kern="100" dirty="0">
                <a:latin typeface="Times New Roman"/>
                <a:ea typeface="华文细黑"/>
                <a:cs typeface="Courier New"/>
              </a:rPr>
              <a:t>2014</a:t>
            </a:r>
            <a:r>
              <a:rPr lang="zh-CN" altLang="zh-CN" sz="2800" kern="100" dirty="0">
                <a:latin typeface="Times New Roman"/>
                <a:ea typeface="华文细黑"/>
                <a:cs typeface="Times New Roman"/>
              </a:rPr>
              <a:t>年元旦前夕，某市统计局统计了该市</a:t>
            </a:r>
            <a:r>
              <a:rPr lang="en-US" altLang="zh-CN" sz="2800" kern="100" dirty="0">
                <a:latin typeface="Times New Roman"/>
                <a:ea typeface="华文细黑"/>
                <a:cs typeface="Courier New"/>
              </a:rPr>
              <a:t>2013</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户家庭的年收入和年饮食支出的统计资料如下表：</a:t>
            </a:r>
            <a:endParaRPr lang="zh-CN" altLang="zh-CN" sz="1050" kern="100" dirty="0">
              <a:effectLst/>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val="1979320389"/>
              </p:ext>
            </p:extLst>
          </p:nvPr>
        </p:nvGraphicFramePr>
        <p:xfrm>
          <a:off x="1054643" y="1809609"/>
          <a:ext cx="9505059" cy="3708417"/>
        </p:xfrm>
        <a:graphic>
          <a:graphicData uri="http://schemas.openxmlformats.org/drawingml/2006/table">
            <a:tbl>
              <a:tblPr/>
              <a:tblGrid>
                <a:gridCol w="4036374"/>
                <a:gridCol w="1093737"/>
                <a:gridCol w="1093737"/>
                <a:gridCol w="1093737"/>
                <a:gridCol w="1093737"/>
                <a:gridCol w="1093737"/>
              </a:tblGrid>
              <a:tr h="792089">
                <a:tc>
                  <a:txBody>
                    <a:bodyPr/>
                    <a:lstStyle/>
                    <a:p>
                      <a:pPr algn="ctr">
                        <a:lnSpc>
                          <a:spcPct val="150000"/>
                        </a:lnSpc>
                        <a:spcAft>
                          <a:spcPts val="0"/>
                        </a:spcAft>
                      </a:pPr>
                      <a:r>
                        <a:rPr lang="zh-CN" sz="2800" kern="100" baseline="0">
                          <a:effectLst/>
                          <a:latin typeface="Times New Roman"/>
                          <a:ea typeface="华文细黑"/>
                          <a:cs typeface="Times New Roman"/>
                        </a:rPr>
                        <a:t>年收入</a:t>
                      </a:r>
                      <a:r>
                        <a:rPr lang="en-US" sz="2800" i="1" kern="100" baseline="0">
                          <a:effectLst/>
                          <a:latin typeface="Times New Roman"/>
                          <a:ea typeface="华文细黑"/>
                          <a:cs typeface="Courier New"/>
                        </a:rPr>
                        <a:t>x</a:t>
                      </a:r>
                      <a:r>
                        <a:rPr lang="en-US" sz="2800" kern="100" baseline="0">
                          <a:effectLst/>
                          <a:latin typeface="Times New Roman"/>
                          <a:ea typeface="华文细黑"/>
                          <a:cs typeface="Courier New"/>
                        </a:rPr>
                        <a:t>(</a:t>
                      </a:r>
                      <a:r>
                        <a:rPr lang="zh-CN" sz="2800" kern="100" baseline="0">
                          <a:effectLst/>
                          <a:latin typeface="Times New Roman"/>
                          <a:ea typeface="华文细黑"/>
                          <a:cs typeface="Times New Roman"/>
                        </a:rPr>
                        <a:t>万元</a:t>
                      </a:r>
                      <a:r>
                        <a:rPr lang="en-US" sz="2800" kern="100" baseline="0">
                          <a:effectLst/>
                          <a:latin typeface="Times New Roman"/>
                          <a:ea typeface="华文细黑"/>
                          <a:cs typeface="Courier New"/>
                        </a:rPr>
                        <a:t>)</a:t>
                      </a:r>
                      <a:endParaRPr lang="zh-CN" sz="2800" kern="100" baseline="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2</a:t>
                      </a:r>
                      <a:endParaRPr lang="zh-CN" sz="2800" kern="100" baseline="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4</a:t>
                      </a:r>
                      <a:endParaRPr lang="zh-CN" sz="2800" kern="100" baseline="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4</a:t>
                      </a:r>
                      <a:endParaRPr lang="zh-CN" sz="2800" kern="100" baseline="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6</a:t>
                      </a:r>
                      <a:endParaRPr lang="zh-CN" sz="2800" kern="100" baseline="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6</a:t>
                      </a:r>
                      <a:endParaRPr lang="zh-CN" sz="2800" kern="100" baseline="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36106">
                <a:tc>
                  <a:txBody>
                    <a:bodyPr/>
                    <a:lstStyle/>
                    <a:p>
                      <a:pPr algn="ctr">
                        <a:lnSpc>
                          <a:spcPct val="150000"/>
                        </a:lnSpc>
                        <a:spcAft>
                          <a:spcPts val="0"/>
                        </a:spcAft>
                      </a:pPr>
                      <a:r>
                        <a:rPr lang="zh-CN" sz="2800" kern="100" baseline="0" dirty="0">
                          <a:effectLst/>
                          <a:latin typeface="Times New Roman"/>
                          <a:ea typeface="华文细黑"/>
                          <a:cs typeface="Times New Roman"/>
                        </a:rPr>
                        <a:t>年饮食支出</a:t>
                      </a:r>
                      <a:r>
                        <a:rPr lang="en-US" sz="2800" i="1" kern="100" baseline="0" dirty="0">
                          <a:effectLst/>
                          <a:latin typeface="Times New Roman"/>
                          <a:ea typeface="华文细黑"/>
                          <a:cs typeface="Courier New"/>
                        </a:rPr>
                        <a:t>y</a:t>
                      </a:r>
                      <a:r>
                        <a:rPr lang="en-US" sz="2800" kern="100" baseline="0" dirty="0">
                          <a:effectLst/>
                          <a:latin typeface="Times New Roman"/>
                          <a:ea typeface="华文细黑"/>
                          <a:cs typeface="Courier New"/>
                        </a:rPr>
                        <a:t>(</a:t>
                      </a:r>
                      <a:r>
                        <a:rPr lang="zh-CN" sz="2800" kern="100" baseline="0" dirty="0">
                          <a:effectLst/>
                          <a:latin typeface="Times New Roman"/>
                          <a:ea typeface="华文细黑"/>
                          <a:cs typeface="Times New Roman"/>
                        </a:rPr>
                        <a:t>万元</a:t>
                      </a:r>
                      <a:r>
                        <a:rPr lang="en-US" sz="2800" kern="100" baseline="0" dirty="0">
                          <a:effectLst/>
                          <a:latin typeface="Times New Roman"/>
                          <a:ea typeface="华文细黑"/>
                          <a:cs typeface="Courier New"/>
                        </a:rPr>
                        <a:t>)</a:t>
                      </a:r>
                      <a:endParaRPr lang="zh-CN" sz="2800" kern="100" baseline="0" dirty="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a:ea typeface="华文细黑"/>
                          <a:cs typeface="Courier New"/>
                        </a:rPr>
                        <a:t>0.9</a:t>
                      </a:r>
                      <a:endParaRPr lang="zh-CN" sz="2800" kern="100" baseline="0" dirty="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1.4</a:t>
                      </a:r>
                      <a:endParaRPr lang="zh-CN" sz="2800" kern="100" baseline="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1.6</a:t>
                      </a:r>
                      <a:endParaRPr lang="zh-CN" sz="2800" kern="100" baseline="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2.0</a:t>
                      </a:r>
                      <a:endParaRPr lang="zh-CN" sz="2800" kern="100" baseline="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2.1</a:t>
                      </a:r>
                      <a:endParaRPr lang="zh-CN" sz="2800" kern="100" baseline="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2089">
                <a:tc>
                  <a:txBody>
                    <a:bodyPr/>
                    <a:lstStyle/>
                    <a:p>
                      <a:pPr algn="ctr">
                        <a:lnSpc>
                          <a:spcPct val="150000"/>
                        </a:lnSpc>
                        <a:spcAft>
                          <a:spcPts val="0"/>
                        </a:spcAft>
                      </a:pPr>
                      <a:r>
                        <a:rPr lang="zh-CN" sz="2800" kern="100" baseline="0">
                          <a:effectLst/>
                          <a:latin typeface="Times New Roman"/>
                          <a:ea typeface="华文细黑"/>
                          <a:cs typeface="Times New Roman"/>
                        </a:rPr>
                        <a:t>年收入</a:t>
                      </a:r>
                      <a:r>
                        <a:rPr lang="en-US" sz="2800" i="1" kern="100" baseline="0">
                          <a:effectLst/>
                          <a:latin typeface="Times New Roman"/>
                          <a:ea typeface="华文细黑"/>
                          <a:cs typeface="Courier New"/>
                        </a:rPr>
                        <a:t>x</a:t>
                      </a:r>
                      <a:r>
                        <a:rPr lang="en-US" sz="2800" kern="100" baseline="0">
                          <a:effectLst/>
                          <a:latin typeface="Times New Roman"/>
                          <a:ea typeface="华文细黑"/>
                          <a:cs typeface="Courier New"/>
                        </a:rPr>
                        <a:t>(</a:t>
                      </a:r>
                      <a:r>
                        <a:rPr lang="zh-CN" sz="2800" kern="100" baseline="0">
                          <a:effectLst/>
                          <a:latin typeface="Times New Roman"/>
                          <a:ea typeface="华文细黑"/>
                          <a:cs typeface="Times New Roman"/>
                        </a:rPr>
                        <a:t>万元</a:t>
                      </a:r>
                      <a:r>
                        <a:rPr lang="en-US" sz="2800" kern="100" baseline="0">
                          <a:effectLst/>
                          <a:latin typeface="Times New Roman"/>
                          <a:ea typeface="华文细黑"/>
                          <a:cs typeface="Courier New"/>
                        </a:rPr>
                        <a:t>)</a:t>
                      </a:r>
                      <a:endParaRPr lang="zh-CN" sz="2800" kern="100" baseline="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6</a:t>
                      </a:r>
                      <a:endParaRPr lang="zh-CN" sz="2800" kern="100" baseline="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7</a:t>
                      </a:r>
                      <a:endParaRPr lang="zh-CN" sz="2800" kern="100" baseline="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7</a:t>
                      </a:r>
                      <a:endParaRPr lang="zh-CN" sz="2800" kern="100" baseline="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8</a:t>
                      </a:r>
                      <a:endParaRPr lang="zh-CN" sz="2800" kern="100" baseline="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10</a:t>
                      </a:r>
                      <a:endParaRPr lang="zh-CN" sz="2800" kern="100" baseline="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88133">
                <a:tc>
                  <a:txBody>
                    <a:bodyPr/>
                    <a:lstStyle/>
                    <a:p>
                      <a:pPr algn="ctr">
                        <a:lnSpc>
                          <a:spcPct val="150000"/>
                        </a:lnSpc>
                        <a:spcAft>
                          <a:spcPts val="0"/>
                        </a:spcAft>
                      </a:pPr>
                      <a:r>
                        <a:rPr lang="zh-CN" sz="2800" kern="100" baseline="0">
                          <a:effectLst/>
                          <a:latin typeface="Times New Roman"/>
                          <a:ea typeface="华文细黑"/>
                          <a:cs typeface="Times New Roman"/>
                        </a:rPr>
                        <a:t>年饮食支出</a:t>
                      </a:r>
                      <a:r>
                        <a:rPr lang="en-US" sz="2800" i="1" kern="100" baseline="0">
                          <a:effectLst/>
                          <a:latin typeface="Times New Roman"/>
                          <a:ea typeface="华文细黑"/>
                          <a:cs typeface="Courier New"/>
                        </a:rPr>
                        <a:t>y</a:t>
                      </a:r>
                      <a:r>
                        <a:rPr lang="en-US" sz="2800" kern="100" baseline="0">
                          <a:effectLst/>
                          <a:latin typeface="Times New Roman"/>
                          <a:ea typeface="华文细黑"/>
                          <a:cs typeface="Courier New"/>
                        </a:rPr>
                        <a:t>(</a:t>
                      </a:r>
                      <a:r>
                        <a:rPr lang="zh-CN" sz="2800" kern="100" baseline="0">
                          <a:effectLst/>
                          <a:latin typeface="Times New Roman"/>
                          <a:ea typeface="华文细黑"/>
                          <a:cs typeface="Times New Roman"/>
                        </a:rPr>
                        <a:t>万元</a:t>
                      </a:r>
                      <a:r>
                        <a:rPr lang="en-US" sz="2800" kern="100" baseline="0">
                          <a:effectLst/>
                          <a:latin typeface="Times New Roman"/>
                          <a:ea typeface="华文细黑"/>
                          <a:cs typeface="Courier New"/>
                        </a:rPr>
                        <a:t>)</a:t>
                      </a:r>
                      <a:endParaRPr lang="zh-CN" sz="2800" kern="100" baseline="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1.9</a:t>
                      </a:r>
                      <a:endParaRPr lang="zh-CN" sz="2800" kern="100" baseline="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1.8</a:t>
                      </a:r>
                      <a:endParaRPr lang="zh-CN" sz="2800" kern="100" baseline="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2.1</a:t>
                      </a:r>
                      <a:endParaRPr lang="zh-CN" sz="2800" kern="100" baseline="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2.2</a:t>
                      </a:r>
                      <a:endParaRPr lang="zh-CN" sz="2800" kern="100" baseline="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a:ea typeface="华文细黑"/>
                          <a:cs typeface="Courier New"/>
                        </a:rPr>
                        <a:t>2.3</a:t>
                      </a:r>
                      <a:endParaRPr lang="zh-CN" sz="2800" kern="100" baseline="0" dirty="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3635048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45418"/>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如果已知</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是线性相关的，求回归方程；</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736921335"/>
              </p:ext>
            </p:extLst>
          </p:nvPr>
        </p:nvGraphicFramePr>
        <p:xfrm>
          <a:off x="550590" y="765498"/>
          <a:ext cx="10315575" cy="1828800"/>
        </p:xfrm>
        <a:graphic>
          <a:graphicData uri="http://schemas.openxmlformats.org/presentationml/2006/ole">
            <mc:AlternateContent xmlns:mc="http://schemas.openxmlformats.org/markup-compatibility/2006">
              <mc:Choice xmlns:v="urn:schemas-microsoft-com:vml" Requires="v">
                <p:oleObj spid="_x0000_s17450" name="文档" r:id="rId4" imgW="10322590" imgH="1838160" progId="Word.Document.12">
                  <p:embed/>
                </p:oleObj>
              </mc:Choice>
              <mc:Fallback>
                <p:oleObj name="文档" r:id="rId4" imgW="10322590" imgH="1838160" progId="Word.Document.12">
                  <p:embed/>
                  <p:pic>
                    <p:nvPicPr>
                      <p:cNvPr id="0" name=""/>
                      <p:cNvPicPr/>
                      <p:nvPr/>
                    </p:nvPicPr>
                    <p:blipFill>
                      <a:blip r:embed="rId5"/>
                      <a:stretch>
                        <a:fillRect/>
                      </a:stretch>
                    </p:blipFill>
                    <p:spPr>
                      <a:xfrm>
                        <a:off x="550590" y="765498"/>
                        <a:ext cx="10315575" cy="1828800"/>
                      </a:xfrm>
                      <a:prstGeom prst="rect">
                        <a:avLst/>
                      </a:prstGeom>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2771528624"/>
              </p:ext>
            </p:extLst>
          </p:nvPr>
        </p:nvGraphicFramePr>
        <p:xfrm>
          <a:off x="550590" y="1341562"/>
          <a:ext cx="10315575" cy="1828800"/>
        </p:xfrm>
        <a:graphic>
          <a:graphicData uri="http://schemas.openxmlformats.org/presentationml/2006/ole">
            <mc:AlternateContent xmlns:mc="http://schemas.openxmlformats.org/markup-compatibility/2006">
              <mc:Choice xmlns:v="urn:schemas-microsoft-com:vml" Requires="v">
                <p:oleObj spid="_x0000_s17451" name="文档" r:id="rId7" imgW="10322590" imgH="1838160" progId="Word.Document.12">
                  <p:embed/>
                </p:oleObj>
              </mc:Choice>
              <mc:Fallback>
                <p:oleObj name="文档" r:id="rId7" imgW="10322590" imgH="1838160" progId="Word.Document.12">
                  <p:embed/>
                  <p:pic>
                    <p:nvPicPr>
                      <p:cNvPr id="0" name=""/>
                      <p:cNvPicPr/>
                      <p:nvPr/>
                    </p:nvPicPr>
                    <p:blipFill>
                      <a:blip r:embed="rId8"/>
                      <a:stretch>
                        <a:fillRect/>
                      </a:stretch>
                    </p:blipFill>
                    <p:spPr>
                      <a:xfrm>
                        <a:off x="550590" y="1341562"/>
                        <a:ext cx="10315575" cy="1828800"/>
                      </a:xfrm>
                      <a:prstGeom prst="rect">
                        <a:avLst/>
                      </a:prstGeom>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1534383515"/>
              </p:ext>
            </p:extLst>
          </p:nvPr>
        </p:nvGraphicFramePr>
        <p:xfrm>
          <a:off x="550590" y="2709714"/>
          <a:ext cx="10315575" cy="2971800"/>
        </p:xfrm>
        <a:graphic>
          <a:graphicData uri="http://schemas.openxmlformats.org/presentationml/2006/ole">
            <mc:AlternateContent xmlns:mc="http://schemas.openxmlformats.org/markup-compatibility/2006">
              <mc:Choice xmlns:v="urn:schemas-microsoft-com:vml" Requires="v">
                <p:oleObj spid="_x0000_s17452" name="文档" r:id="rId10" imgW="10322590" imgH="2980530" progId="Word.Document.12">
                  <p:embed/>
                </p:oleObj>
              </mc:Choice>
              <mc:Fallback>
                <p:oleObj name="文档" r:id="rId10" imgW="10322590" imgH="2980530" progId="Word.Document.12">
                  <p:embed/>
                  <p:pic>
                    <p:nvPicPr>
                      <p:cNvPr id="0" name=""/>
                      <p:cNvPicPr/>
                      <p:nvPr/>
                    </p:nvPicPr>
                    <p:blipFill>
                      <a:blip r:embed="rId11"/>
                      <a:stretch>
                        <a:fillRect/>
                      </a:stretch>
                    </p:blipFill>
                    <p:spPr>
                      <a:xfrm>
                        <a:off x="550590" y="2709714"/>
                        <a:ext cx="10315575" cy="2971800"/>
                      </a:xfrm>
                      <a:prstGeom prst="rect">
                        <a:avLst/>
                      </a:prstGeom>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3121476619"/>
              </p:ext>
            </p:extLst>
          </p:nvPr>
        </p:nvGraphicFramePr>
        <p:xfrm>
          <a:off x="550590" y="5446018"/>
          <a:ext cx="10315575" cy="1200150"/>
        </p:xfrm>
        <a:graphic>
          <a:graphicData uri="http://schemas.openxmlformats.org/presentationml/2006/ole">
            <mc:AlternateContent xmlns:mc="http://schemas.openxmlformats.org/markup-compatibility/2006">
              <mc:Choice xmlns:v="urn:schemas-microsoft-com:vml" Requires="v">
                <p:oleObj spid="_x0000_s17453" name="文档" r:id="rId13" imgW="10322590" imgH="1199880" progId="Word.Document.12">
                  <p:embed/>
                </p:oleObj>
              </mc:Choice>
              <mc:Fallback>
                <p:oleObj name="文档" r:id="rId13" imgW="10322590" imgH="1199880" progId="Word.Document.12">
                  <p:embed/>
                  <p:pic>
                    <p:nvPicPr>
                      <p:cNvPr id="0" name=""/>
                      <p:cNvPicPr/>
                      <p:nvPr/>
                    </p:nvPicPr>
                    <p:blipFill>
                      <a:blip r:embed="rId14"/>
                      <a:stretch>
                        <a:fillRect/>
                      </a:stretch>
                    </p:blipFill>
                    <p:spPr>
                      <a:xfrm>
                        <a:off x="550590" y="5446018"/>
                        <a:ext cx="10315575" cy="1200150"/>
                      </a:xfrm>
                      <a:prstGeom prst="rect">
                        <a:avLst/>
                      </a:prstGeom>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247259252"/>
              </p:ext>
            </p:extLst>
          </p:nvPr>
        </p:nvGraphicFramePr>
        <p:xfrm>
          <a:off x="550590" y="6022082"/>
          <a:ext cx="10315575" cy="1200150"/>
        </p:xfrm>
        <a:graphic>
          <a:graphicData uri="http://schemas.openxmlformats.org/presentationml/2006/ole">
            <mc:AlternateContent xmlns:mc="http://schemas.openxmlformats.org/markup-compatibility/2006">
              <mc:Choice xmlns:v="urn:schemas-microsoft-com:vml" Requires="v">
                <p:oleObj spid="_x0000_s17454" name="文档" r:id="rId16" imgW="10322590" imgH="1200150" progId="Word.Document.12">
                  <p:embed/>
                </p:oleObj>
              </mc:Choice>
              <mc:Fallback>
                <p:oleObj name="文档" r:id="rId16" imgW="10322590" imgH="1200150" progId="Word.Document.12">
                  <p:embed/>
                  <p:pic>
                    <p:nvPicPr>
                      <p:cNvPr id="0" name=""/>
                      <p:cNvPicPr/>
                      <p:nvPr/>
                    </p:nvPicPr>
                    <p:blipFill>
                      <a:blip r:embed="rId17"/>
                      <a:stretch>
                        <a:fillRect/>
                      </a:stretch>
                    </p:blipFill>
                    <p:spPr>
                      <a:xfrm>
                        <a:off x="550590" y="6022082"/>
                        <a:ext cx="10315575" cy="1200150"/>
                      </a:xfrm>
                      <a:prstGeom prst="rect">
                        <a:avLst/>
                      </a:prstGeom>
                    </p:spPr>
                  </p:pic>
                </p:oleObj>
              </mc:Fallback>
            </mc:AlternateContent>
          </a:graphicData>
        </a:graphic>
      </p:graphicFrame>
      <p:sp>
        <p:nvSpPr>
          <p:cNvPr id="11" name="矩形 1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4474580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2"/>
                                        </p:tgtEl>
                                      </p:cBhvr>
                                    </p:animEffect>
                                    <p:set>
                                      <p:cBhvr>
                                        <p:cTn id="32" dur="1" fill="hold">
                                          <p:stCondLst>
                                            <p:cond delay="499"/>
                                          </p:stCondLst>
                                        </p:cTn>
                                        <p:tgtEl>
                                          <p:spTgt spid="2"/>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4"/>
                                        </p:tgtEl>
                                      </p:cBhvr>
                                    </p:animEffect>
                                    <p:set>
                                      <p:cBhvr>
                                        <p:cTn id="35" dur="1" fill="hold">
                                          <p:stCondLst>
                                            <p:cond delay="499"/>
                                          </p:stCondLst>
                                        </p:cTn>
                                        <p:tgtEl>
                                          <p:spTgt spid="4"/>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5"/>
                                        </p:tgtEl>
                                      </p:cBhvr>
                                    </p:animEffect>
                                    <p:set>
                                      <p:cBhvr>
                                        <p:cTn id="38" dur="1" fill="hold">
                                          <p:stCondLst>
                                            <p:cond delay="499"/>
                                          </p:stCondLst>
                                        </p:cTn>
                                        <p:tgtEl>
                                          <p:spTgt spid="5"/>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6"/>
                                        </p:tgtEl>
                                      </p:cBhvr>
                                    </p:animEffect>
                                    <p:set>
                                      <p:cBhvr>
                                        <p:cTn id="41" dur="1" fill="hold">
                                          <p:stCondLst>
                                            <p:cond delay="499"/>
                                          </p:stCondLst>
                                        </p:cTn>
                                        <p:tgtEl>
                                          <p:spTgt spid="6"/>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7"/>
                                        </p:tgtEl>
                                      </p:cBhvr>
                                    </p:animEffect>
                                    <p:set>
                                      <p:cBhvr>
                                        <p:cTn id="44"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549474"/>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若某家庭年收入为</a:t>
            </a: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万元，预测其年饮食支出</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558876074"/>
              </p:ext>
            </p:extLst>
          </p:nvPr>
        </p:nvGraphicFramePr>
        <p:xfrm>
          <a:off x="550590" y="1363241"/>
          <a:ext cx="10160000" cy="2714625"/>
        </p:xfrm>
        <a:graphic>
          <a:graphicData uri="http://schemas.openxmlformats.org/presentationml/2006/ole">
            <mc:AlternateContent xmlns:mc="http://schemas.openxmlformats.org/markup-compatibility/2006">
              <mc:Choice xmlns:v="urn:schemas-microsoft-com:vml" Requires="v">
                <p:oleObj spid="_x0000_s18450" name="文档" r:id="rId4" imgW="10160510" imgH="2714310" progId="Word.Document.12">
                  <p:embed/>
                </p:oleObj>
              </mc:Choice>
              <mc:Fallback>
                <p:oleObj name="文档" r:id="rId4" imgW="10160510" imgH="2714310" progId="Word.Document.12">
                  <p:embed/>
                  <p:pic>
                    <p:nvPicPr>
                      <p:cNvPr id="0" name=""/>
                      <p:cNvPicPr/>
                      <p:nvPr/>
                    </p:nvPicPr>
                    <p:blipFill>
                      <a:blip r:embed="rId5"/>
                      <a:stretch>
                        <a:fillRect/>
                      </a:stretch>
                    </p:blipFill>
                    <p:spPr>
                      <a:xfrm>
                        <a:off x="550590" y="1363241"/>
                        <a:ext cx="10160000" cy="2714625"/>
                      </a:xfrm>
                      <a:prstGeom prst="rect">
                        <a:avLst/>
                      </a:prstGeom>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3856855240"/>
              </p:ext>
            </p:extLst>
          </p:nvPr>
        </p:nvGraphicFramePr>
        <p:xfrm>
          <a:off x="550590" y="3029347"/>
          <a:ext cx="10496550" cy="1552575"/>
        </p:xfrm>
        <a:graphic>
          <a:graphicData uri="http://schemas.openxmlformats.org/presentationml/2006/ole">
            <mc:AlternateContent xmlns:mc="http://schemas.openxmlformats.org/markup-compatibility/2006">
              <mc:Choice xmlns:v="urn:schemas-microsoft-com:vml" Requires="v">
                <p:oleObj spid="_x0000_s18451" name="文档" r:id="rId7" imgW="10503309" imgH="1552230" progId="Word.Document.12">
                  <p:embed/>
                </p:oleObj>
              </mc:Choice>
              <mc:Fallback>
                <p:oleObj name="文档" r:id="rId7" imgW="10503309" imgH="1552230" progId="Word.Document.12">
                  <p:embed/>
                  <p:pic>
                    <p:nvPicPr>
                      <p:cNvPr id="0" name=""/>
                      <p:cNvPicPr/>
                      <p:nvPr/>
                    </p:nvPicPr>
                    <p:blipFill>
                      <a:blip r:embed="rId8"/>
                      <a:stretch>
                        <a:fillRect/>
                      </a:stretch>
                    </p:blipFill>
                    <p:spPr>
                      <a:xfrm>
                        <a:off x="550590" y="3029347"/>
                        <a:ext cx="10496550" cy="1552575"/>
                      </a:xfrm>
                      <a:prstGeom prst="rect">
                        <a:avLst/>
                      </a:prstGeom>
                    </p:spPr>
                  </p:pic>
                </p:oleObj>
              </mc:Fallback>
            </mc:AlternateContent>
          </a:graphicData>
        </a:graphic>
      </p:graphicFrame>
      <p:sp>
        <p:nvSpPr>
          <p:cNvPr id="5" name="矩形 4"/>
          <p:cNvSpPr/>
          <p:nvPr/>
        </p:nvSpPr>
        <p:spPr>
          <a:xfrm>
            <a:off x="406574" y="3821288"/>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可估计大多数年收入为</a:t>
            </a: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万元的家庭每年饮食支出约为</a:t>
            </a:r>
            <a:r>
              <a:rPr lang="en-US" altLang="zh-CN" sz="2800" kern="100" dirty="0">
                <a:latin typeface="Times New Roman"/>
                <a:ea typeface="华文细黑"/>
                <a:cs typeface="Courier New"/>
              </a:rPr>
              <a:t>2.34</a:t>
            </a:r>
            <a:r>
              <a:rPr lang="zh-CN" altLang="zh-CN" sz="2800" kern="100" dirty="0">
                <a:latin typeface="Times New Roman"/>
                <a:ea typeface="华文细黑"/>
                <a:cs typeface="Times New Roman"/>
              </a:rPr>
              <a:t>万元</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3051018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4"/>
                                        </p:tgtEl>
                                      </p:cBhvr>
                                    </p:animEffect>
                                    <p:set>
                                      <p:cBhvr>
                                        <p:cTn id="17" dur="1" fill="hold">
                                          <p:stCondLst>
                                            <p:cond delay="499"/>
                                          </p:stCondLst>
                                        </p:cTn>
                                        <p:tgtEl>
                                          <p:spTgt spid="4"/>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5"/>
                                        </p:tgtEl>
                                      </p:cBhvr>
                                    </p:animEffect>
                                    <p:set>
                                      <p:cBhvr>
                                        <p:cTn id="20"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5" grpId="0"/>
      <p:bldP spid="5"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3178077" y="2056065"/>
            <a:ext cx="514937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知识梳理               </a:t>
            </a:r>
            <a:r>
              <a:rPr lang="zh-CN" altLang="en-US" sz="2600" dirty="0" smtClean="0">
                <a:solidFill>
                  <a:schemeClr val="accent6">
                    <a:lumMod val="75000"/>
                  </a:schemeClr>
                </a:solidFill>
                <a:latin typeface="微软雅黑" pitchFamily="34" charset="-122"/>
                <a:ea typeface="微软雅黑" pitchFamily="34" charset="-122"/>
              </a:rPr>
              <a:t>自主学习</a:t>
            </a:r>
            <a:endParaRPr lang="zh-CN" altLang="en-US" sz="2600" dirty="0">
              <a:solidFill>
                <a:schemeClr val="accent6">
                  <a:lumMod val="75000"/>
                </a:schemeClr>
              </a:solidFill>
              <a:latin typeface="微软雅黑" pitchFamily="34" charset="-122"/>
              <a:ea typeface="微软雅黑" pitchFamily="34" charset="-122"/>
            </a:endParaRPr>
          </a:p>
        </p:txBody>
      </p:sp>
      <p:sp>
        <p:nvSpPr>
          <p:cNvPr id="5" name="TextBox 4">
            <a:hlinkClick r:id="rId3" action="ppaction://hlinksldjump"/>
          </p:cNvPr>
          <p:cNvSpPr txBox="1"/>
          <p:nvPr/>
        </p:nvSpPr>
        <p:spPr>
          <a:xfrm>
            <a:off x="3176786" y="3174285"/>
            <a:ext cx="515066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题型探究               </a:t>
            </a:r>
            <a:r>
              <a:rPr lang="zh-CN" altLang="en-US" sz="2600" dirty="0" smtClean="0">
                <a:solidFill>
                  <a:schemeClr val="accent6">
                    <a:lumMod val="75000"/>
                  </a:schemeClr>
                </a:solidFill>
                <a:latin typeface="微软雅黑" pitchFamily="34" charset="-122"/>
                <a:ea typeface="微软雅黑" pitchFamily="34" charset="-122"/>
              </a:rPr>
              <a:t>重点突破</a:t>
            </a:r>
            <a:endParaRPr lang="zh-CN" altLang="en-US" sz="2600" dirty="0">
              <a:solidFill>
                <a:schemeClr val="accent6">
                  <a:lumMod val="75000"/>
                </a:schemeClr>
              </a:solidFill>
              <a:latin typeface="微软雅黑" pitchFamily="34" charset="-122"/>
              <a:ea typeface="微软雅黑" pitchFamily="34" charset="-122"/>
            </a:endParaRPr>
          </a:p>
        </p:txBody>
      </p:sp>
      <p:sp>
        <p:nvSpPr>
          <p:cNvPr id="6" name="TextBox 5">
            <a:hlinkClick r:id="rId4" action="ppaction://hlinksldjump"/>
          </p:cNvPr>
          <p:cNvSpPr txBox="1"/>
          <p:nvPr/>
        </p:nvSpPr>
        <p:spPr>
          <a:xfrm>
            <a:off x="3178077" y="4297838"/>
            <a:ext cx="514937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当堂检测               </a:t>
            </a:r>
            <a:r>
              <a:rPr lang="zh-CN" altLang="en-US" sz="2600" dirty="0" smtClean="0">
                <a:solidFill>
                  <a:schemeClr val="accent6">
                    <a:lumMod val="75000"/>
                  </a:schemeClr>
                </a:solidFill>
                <a:latin typeface="微软雅黑" pitchFamily="34" charset="-122"/>
                <a:ea typeface="微软雅黑" pitchFamily="34" charset="-122"/>
              </a:rPr>
              <a:t>自查自纠</a:t>
            </a:r>
            <a:endParaRPr lang="zh-CN" altLang="en-US" sz="2600" dirty="0">
              <a:solidFill>
                <a:schemeClr val="accent6">
                  <a:lumMod val="75000"/>
                </a:schemeClr>
              </a:solidFill>
              <a:latin typeface="微软雅黑" pitchFamily="34" charset="-122"/>
              <a:ea typeface="微软雅黑" pitchFamily="34" charset="-122"/>
            </a:endParaRPr>
          </a:p>
        </p:txBody>
      </p:sp>
      <p:cxnSp>
        <p:nvCxnSpPr>
          <p:cNvPr id="11" name="直接连接符 10"/>
          <p:cNvCxnSpPr/>
          <p:nvPr/>
        </p:nvCxnSpPr>
        <p:spPr>
          <a:xfrm>
            <a:off x="3189733" y="2693023"/>
            <a:ext cx="5209729" cy="0"/>
          </a:xfrm>
          <a:prstGeom prst="line">
            <a:avLst/>
          </a:prstGeom>
        </p:spPr>
        <p:style>
          <a:lnRef idx="1">
            <a:schemeClr val="accent6"/>
          </a:lnRef>
          <a:fillRef idx="0">
            <a:schemeClr val="accent6"/>
          </a:fillRef>
          <a:effectRef idx="0">
            <a:schemeClr val="accent6"/>
          </a:effectRef>
          <a:fontRef idx="minor">
            <a:schemeClr val="tx1"/>
          </a:fontRef>
        </p:style>
      </p:cxnSp>
      <p:sp>
        <p:nvSpPr>
          <p:cNvPr id="8" name="矩形 7"/>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9" name="TextBox 8"/>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栏目索引</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3189733" y="3817492"/>
            <a:ext cx="52092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3189733" y="4941962"/>
            <a:ext cx="5209200"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1" y="261442"/>
            <a:ext cx="1703519" cy="57606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10630" y="157160"/>
            <a:ext cx="8878118" cy="693051"/>
          </a:xfrm>
          <a:prstGeom prst="rect">
            <a:avLst/>
          </a:prstGeom>
        </p:spPr>
        <p:txBody>
          <a:bodyPr wrap="square" lIns="121898" tIns="60948" rIns="121898" bIns="60948">
            <a:spAutoFit/>
          </a:bodyPr>
          <a:lstStyle/>
          <a:p>
            <a:pPr>
              <a:lnSpc>
                <a:spcPct val="150000"/>
              </a:lnSpc>
              <a:spcAft>
                <a:spcPts val="0"/>
              </a:spcAft>
            </a:pPr>
            <a:r>
              <a:rPr lang="zh-CN" altLang="en-US" sz="2800" kern="100" dirty="0" smtClean="0">
                <a:latin typeface="Times New Roman"/>
                <a:ea typeface="华文细黑"/>
                <a:cs typeface="Times New Roman"/>
              </a:rPr>
              <a:t>            </a:t>
            </a:r>
            <a:r>
              <a:rPr lang="zh-CN" altLang="zh-CN" sz="2800" b="1" kern="100" dirty="0" smtClean="0">
                <a:solidFill>
                  <a:srgbClr val="0000FF"/>
                </a:solidFill>
                <a:latin typeface="微软雅黑" pitchFamily="34" charset="-122"/>
                <a:ea typeface="微软雅黑" pitchFamily="34" charset="-122"/>
                <a:cs typeface="Times New Roman"/>
              </a:rPr>
              <a:t>数</a:t>
            </a:r>
            <a:r>
              <a:rPr lang="zh-CN" altLang="zh-CN" sz="2800" b="1" kern="100" dirty="0">
                <a:solidFill>
                  <a:srgbClr val="0000FF"/>
                </a:solidFill>
                <a:latin typeface="微软雅黑" pitchFamily="34" charset="-122"/>
                <a:ea typeface="微软雅黑" pitchFamily="34" charset="-122"/>
                <a:cs typeface="Times New Roman"/>
              </a:rPr>
              <a:t>形结合思想</a:t>
            </a:r>
          </a:p>
        </p:txBody>
      </p:sp>
      <p:sp>
        <p:nvSpPr>
          <p:cNvPr id="3" name="矩形 2"/>
          <p:cNvSpPr/>
          <p:nvPr/>
        </p:nvSpPr>
        <p:spPr>
          <a:xfrm>
            <a:off x="118542" y="261442"/>
            <a:ext cx="1584176" cy="590931"/>
          </a:xfrm>
          <a:prstGeom prst="rect">
            <a:avLst/>
          </a:prstGeom>
        </p:spPr>
        <p:txBody>
          <a:bodyPr wrap="square">
            <a:spAutoFit/>
          </a:bodyPr>
          <a:lstStyle/>
          <a:p>
            <a:pPr>
              <a:lnSpc>
                <a:spcPct val="135000"/>
              </a:lnSpc>
              <a:spcBef>
                <a:spcPts val="400"/>
              </a:spcBef>
            </a:pPr>
            <a:r>
              <a:rPr lang="zh-CN" altLang="en-US" sz="2400" b="1" dirty="0" smtClean="0">
                <a:solidFill>
                  <a:schemeClr val="accent6">
                    <a:lumMod val="75000"/>
                  </a:schemeClr>
                </a:solidFill>
                <a:latin typeface="微软雅黑" pitchFamily="34" charset="-122"/>
                <a:ea typeface="微软雅黑" pitchFamily="34" charset="-122"/>
              </a:rPr>
              <a:t>思想方法</a:t>
            </a:r>
            <a:endParaRPr lang="zh-CN" altLang="en-US" sz="2400" dirty="0">
              <a:solidFill>
                <a:schemeClr val="accent6">
                  <a:lumMod val="75000"/>
                </a:schemeClr>
              </a:solidFill>
              <a:latin typeface="微软雅黑" pitchFamily="34" charset="-122"/>
              <a:ea typeface="微软雅黑" pitchFamily="34" charset="-122"/>
            </a:endParaRPr>
          </a:p>
        </p:txBody>
      </p:sp>
      <p:sp>
        <p:nvSpPr>
          <p:cNvPr id="10" name="矩形 9"/>
          <p:cNvSpPr/>
          <p:nvPr/>
        </p:nvSpPr>
        <p:spPr>
          <a:xfrm>
            <a:off x="406574" y="909514"/>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4</a:t>
            </a:r>
            <a:r>
              <a:rPr lang="zh-CN" altLang="zh-CN" sz="2800" b="1" kern="100" dirty="0">
                <a:solidFill>
                  <a:srgbClr val="C00000"/>
                </a:solidFill>
                <a:latin typeface="Times New Roman"/>
                <a:ea typeface="微软雅黑"/>
                <a:cs typeface="Times New Roman"/>
              </a:rPr>
              <a:t>　</a:t>
            </a:r>
            <a:r>
              <a:rPr lang="zh-CN" altLang="zh-CN" sz="2800" kern="100" dirty="0">
                <a:latin typeface="Times New Roman"/>
                <a:ea typeface="华文细黑"/>
                <a:cs typeface="Times New Roman"/>
              </a:rPr>
              <a:t>以下是在某地搜集到的不同楼盘房屋的销售价格</a:t>
            </a:r>
            <a:r>
              <a:rPr lang="en-US" altLang="zh-CN" sz="2800" i="1" kern="100" dirty="0">
                <a:latin typeface="Times New Roman"/>
                <a:ea typeface="华文细黑"/>
                <a:cs typeface="Courier New"/>
              </a:rPr>
              <a:t>y</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单位：万元</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和房屋面积</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单位：</a:t>
            </a:r>
            <a:r>
              <a:rPr lang="en-US" altLang="zh-CN" sz="2800" kern="100" dirty="0">
                <a:latin typeface="Times New Roman"/>
                <a:ea typeface="华文细黑"/>
                <a:cs typeface="Courier New"/>
              </a:rPr>
              <a:t>m</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的数据：</a:t>
            </a:r>
            <a:endParaRPr lang="zh-CN" altLang="zh-CN" sz="1050" kern="100" dirty="0">
              <a:effectLst/>
              <a:latin typeface="宋体"/>
              <a:cs typeface="Courier New"/>
            </a:endParaRPr>
          </a:p>
        </p:txBody>
      </p:sp>
      <p:graphicFrame>
        <p:nvGraphicFramePr>
          <p:cNvPr id="6" name="表格 5"/>
          <p:cNvGraphicFramePr>
            <a:graphicFrameLocks noGrp="1"/>
          </p:cNvGraphicFramePr>
          <p:nvPr>
            <p:extLst>
              <p:ext uri="{D42A27DB-BD31-4B8C-83A1-F6EECF244321}">
                <p14:modId xmlns:p14="http://schemas.microsoft.com/office/powerpoint/2010/main" val="393245207"/>
              </p:ext>
            </p:extLst>
          </p:nvPr>
        </p:nvGraphicFramePr>
        <p:xfrm>
          <a:off x="1126652" y="2349674"/>
          <a:ext cx="9289032" cy="1728194"/>
        </p:xfrm>
        <a:graphic>
          <a:graphicData uri="http://schemas.openxmlformats.org/drawingml/2006/table">
            <a:tbl>
              <a:tblPr/>
              <a:tblGrid>
                <a:gridCol w="2493192"/>
                <a:gridCol w="1378291"/>
                <a:gridCol w="1378291"/>
                <a:gridCol w="1378291"/>
                <a:gridCol w="1378291"/>
                <a:gridCol w="1282676"/>
              </a:tblGrid>
              <a:tr h="864097">
                <a:tc>
                  <a:txBody>
                    <a:bodyPr/>
                    <a:lstStyle/>
                    <a:p>
                      <a:pPr algn="ctr">
                        <a:lnSpc>
                          <a:spcPct val="150000"/>
                        </a:lnSpc>
                        <a:spcAft>
                          <a:spcPts val="0"/>
                        </a:spcAft>
                      </a:pPr>
                      <a:r>
                        <a:rPr lang="zh-CN" sz="2800" kern="100" baseline="0">
                          <a:effectLst/>
                          <a:latin typeface="Times New Roman"/>
                          <a:ea typeface="华文细黑"/>
                          <a:cs typeface="Times New Roman"/>
                        </a:rPr>
                        <a:t>房屋面积</a:t>
                      </a:r>
                      <a:r>
                        <a:rPr lang="en-US" sz="2800" i="1" kern="100" baseline="0">
                          <a:effectLst/>
                          <a:latin typeface="Times New Roman"/>
                          <a:ea typeface="华文细黑"/>
                          <a:cs typeface="Courier New"/>
                        </a:rPr>
                        <a:t>x</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115</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110</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80</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135</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105</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64097">
                <a:tc>
                  <a:txBody>
                    <a:bodyPr/>
                    <a:lstStyle/>
                    <a:p>
                      <a:pPr algn="ctr">
                        <a:lnSpc>
                          <a:spcPct val="150000"/>
                        </a:lnSpc>
                        <a:spcAft>
                          <a:spcPts val="0"/>
                        </a:spcAft>
                      </a:pPr>
                      <a:r>
                        <a:rPr lang="zh-CN" sz="2800" kern="100" baseline="0">
                          <a:effectLst/>
                          <a:latin typeface="Times New Roman"/>
                          <a:ea typeface="华文细黑"/>
                          <a:cs typeface="Times New Roman"/>
                        </a:rPr>
                        <a:t>销售价格</a:t>
                      </a:r>
                      <a:r>
                        <a:rPr lang="en-US" sz="2800" i="1" kern="100" baseline="0">
                          <a:effectLst/>
                          <a:latin typeface="Times New Roman"/>
                          <a:ea typeface="华文细黑"/>
                          <a:cs typeface="Courier New"/>
                        </a:rPr>
                        <a:t>y</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49.6</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43.2</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a:ea typeface="华文细黑"/>
                          <a:cs typeface="Courier New"/>
                        </a:rPr>
                        <a:t>38.8</a:t>
                      </a:r>
                      <a:endParaRPr lang="zh-CN" sz="2800" kern="10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58.4</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a:ea typeface="华文细黑"/>
                          <a:cs typeface="Courier New"/>
                        </a:rPr>
                        <a:t>44</a:t>
                      </a:r>
                      <a:endParaRPr lang="zh-CN" sz="2800" kern="10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矩形 7"/>
          <p:cNvSpPr/>
          <p:nvPr/>
        </p:nvSpPr>
        <p:spPr>
          <a:xfrm>
            <a:off x="406574" y="4221882"/>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判断房屋的销售价格和房屋面积之间是否具有线性相关关系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如果有线性相关关系，是正相关还是负相关？</a:t>
            </a:r>
            <a:endParaRPr lang="zh-CN" altLang="zh-CN" sz="1050" kern="100" dirty="0">
              <a:effectLst/>
              <a:latin typeface="宋体"/>
              <a:cs typeface="Courier New"/>
            </a:endParaRPr>
          </a:p>
        </p:txBody>
      </p:sp>
      <p:sp>
        <p:nvSpPr>
          <p:cNvPr id="9" name="矩形 8"/>
          <p:cNvSpPr/>
          <p:nvPr/>
        </p:nvSpPr>
        <p:spPr>
          <a:xfrm>
            <a:off x="406574" y="5549480"/>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分析</a:t>
            </a:r>
            <a:r>
              <a:rPr lang="zh-CN" altLang="zh-CN" sz="2800" kern="100" dirty="0">
                <a:latin typeface="Times New Roman"/>
                <a:ea typeface="华文细黑"/>
                <a:cs typeface="Times New Roman"/>
              </a:rPr>
              <a:t>　作出散点图，利用散点图进行判断</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11" name="矩形 1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2" action="ppaction://hlinksldjump"/>
          </p:cNvPr>
          <p:cNvSpPr/>
          <p:nvPr/>
        </p:nvSpPr>
        <p:spPr>
          <a:xfrm>
            <a:off x="9229846" y="6663187"/>
            <a:ext cx="1947450"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lvl="0" algn="ctr"/>
            <a:r>
              <a:rPr lang="zh-CN" altLang="en-US" sz="1400" dirty="0" smtClean="0">
                <a:solidFill>
                  <a:srgbClr val="C00000"/>
                </a:solidFill>
                <a:latin typeface="黑体" pitchFamily="49" charset="-122"/>
                <a:ea typeface="黑体" pitchFamily="49" charset="-122"/>
              </a:rPr>
              <a:t>解析答案</a:t>
            </a:r>
            <a:r>
              <a:rPr lang="zh-CN" altLang="en-US" sz="1400" dirty="0">
                <a:solidFill>
                  <a:srgbClr val="C00000"/>
                </a:solidFill>
                <a:latin typeface="黑体" pitchFamily="49" charset="-122"/>
                <a:ea typeface="黑体" pitchFamily="49" charset="-122"/>
              </a:rPr>
              <a:t>与</a:t>
            </a:r>
            <a:r>
              <a:rPr lang="zh-CN" altLang="zh-CN" sz="1400" dirty="0" smtClean="0">
                <a:solidFill>
                  <a:srgbClr val="C00000"/>
                </a:solidFill>
                <a:latin typeface="黑体" pitchFamily="49" charset="-122"/>
                <a:ea typeface="黑体" pitchFamily="49" charset="-122"/>
              </a:rPr>
              <a:t>解后反思</a:t>
            </a:r>
            <a:endParaRPr lang="zh-CN" altLang="en-US" sz="1400" dirty="0">
              <a:solidFill>
                <a:srgbClr val="C00000"/>
              </a:solidFill>
              <a:latin typeface="黑体" pitchFamily="49" charset="-122"/>
              <a:ea typeface="黑体" pitchFamily="49" charset="-122"/>
            </a:endParaRPr>
          </a:p>
        </p:txBody>
      </p:sp>
      <p:sp>
        <p:nvSpPr>
          <p:cNvPr id="13" name="圆角矩形 12"/>
          <p:cNvSpPr/>
          <p:nvPr/>
        </p:nvSpPr>
        <p:spPr>
          <a:xfrm>
            <a:off x="8183438"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分析</a:t>
            </a:r>
            <a:endParaRPr lang="zh-CN" altLang="en-US" sz="1400" dirty="0">
              <a:solidFill>
                <a:srgbClr val="C00000"/>
              </a:solidFill>
              <a:latin typeface="黑体" pitchFamily="49" charset="-122"/>
              <a:ea typeface="黑体" pitchFamily="49" charset="-122"/>
            </a:endParaRPr>
          </a:p>
        </p:txBody>
      </p:sp>
      <p:sp>
        <p:nvSpPr>
          <p:cNvPr id="15" name="圆角矩形 14">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1370289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9" grpId="0"/>
      <p:bldP spid="9" grpId="1"/>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11" name="矩形 10"/>
          <p:cNvSpPr/>
          <p:nvPr/>
        </p:nvSpPr>
        <p:spPr>
          <a:xfrm>
            <a:off x="406574" y="45418"/>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数据对应的散点图如图所示</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pic>
        <p:nvPicPr>
          <p:cNvPr id="15362" name="Picture 2" descr="RA18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16490" y="837506"/>
            <a:ext cx="3020434" cy="2097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406574" y="2925738"/>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通过以上数据对应的散点图可以判断，房屋的销售价格和房屋面积之间具有线性相关关系，且是正相关</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7" name="矩形 6"/>
          <p:cNvSpPr/>
          <p:nvPr/>
        </p:nvSpPr>
        <p:spPr>
          <a:xfrm>
            <a:off x="406574" y="4329853"/>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解后反思</a:t>
            </a:r>
            <a:r>
              <a:rPr lang="zh-CN" altLang="zh-CN" sz="2800" kern="100" dirty="0">
                <a:latin typeface="Times New Roman"/>
                <a:ea typeface="华文细黑"/>
                <a:cs typeface="Times New Roman"/>
              </a:rPr>
              <a:t>　判断两个变量</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和</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是否具有线性相关关系，常用的简便方法就是绘制散点图</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如果发现点的分布从整体上看大致在一条直线附近，那么这两个变量就具有线性相关关系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注意不要受个别点的位置的影响</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2438810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750"/>
                                        <p:tgtEl>
                                          <p:spTgt spid="11"/>
                                        </p:tgtEl>
                                      </p:cBhvr>
                                    </p:animEffect>
                                  </p:childTnLst>
                                </p:cTn>
                              </p:par>
                              <p:par>
                                <p:cTn id="8" presetID="3" presetClass="entr" presetSubtype="10" fill="hold" nodeType="withEffect">
                                  <p:stCondLst>
                                    <p:cond delay="0"/>
                                  </p:stCondLst>
                                  <p:childTnLst>
                                    <p:set>
                                      <p:cBhvr>
                                        <p:cTn id="9" dur="1" fill="hold">
                                          <p:stCondLst>
                                            <p:cond delay="0"/>
                                          </p:stCondLst>
                                        </p:cTn>
                                        <p:tgtEl>
                                          <p:spTgt spid="15362"/>
                                        </p:tgtEl>
                                        <p:attrNameLst>
                                          <p:attrName>style.visibility</p:attrName>
                                        </p:attrNameLst>
                                      </p:cBhvr>
                                      <p:to>
                                        <p:strVal val="visible"/>
                                      </p:to>
                                    </p:set>
                                    <p:animEffect transition="in" filter="blinds(horizontal)">
                                      <p:cBhvr>
                                        <p:cTn id="10" dur="750"/>
                                        <p:tgtEl>
                                          <p:spTgt spid="15362"/>
                                        </p:tgtEl>
                                      </p:cBhvr>
                                    </p:animEffect>
                                  </p:childTnLst>
                                </p:cTn>
                              </p:par>
                            </p:childTnLst>
                          </p:cTn>
                        </p:par>
                        <p:par>
                          <p:cTn id="11" fill="hold">
                            <p:stCondLst>
                              <p:cond delay="750"/>
                            </p:stCondLst>
                            <p:childTnLst>
                              <p:par>
                                <p:cTn id="12" presetID="3" presetClass="entr" presetSubtype="1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linds(horizontal)">
                                      <p:cBhvr>
                                        <p:cTn id="14" dur="750"/>
                                        <p:tgtEl>
                                          <p:spTgt spid="6"/>
                                        </p:tgtEl>
                                      </p:cBhvr>
                                    </p:animEffect>
                                  </p:childTnLst>
                                </p:cTn>
                              </p:par>
                            </p:childTnLst>
                          </p:cTn>
                        </p:par>
                        <p:par>
                          <p:cTn id="15" fill="hold">
                            <p:stCondLst>
                              <p:cond delay="1500"/>
                            </p:stCondLst>
                            <p:childTnLst>
                              <p:par>
                                <p:cTn id="16" presetID="3" presetClass="entr" presetSubtype="1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b="1" kern="0" dirty="0" smtClean="0">
                <a:solidFill>
                  <a:prstClr val="white"/>
                </a:solidFill>
                <a:latin typeface="微软雅黑" pitchFamily="34" charset="-122"/>
                <a:ea typeface="微软雅黑" pitchFamily="34" charset="-122"/>
              </a:rPr>
              <a:t>  当堂检测</a:t>
            </a:r>
            <a:endParaRPr lang="zh-CN" altLang="en-US" sz="4400" dirty="0">
              <a:latin typeface="微软雅黑" panose="020B0503020204020204" pitchFamily="34" charset="-122"/>
              <a:ea typeface="微软雅黑" panose="020B0503020204020204" pitchFamily="34" charset="-122"/>
            </a:endParaRPr>
          </a:p>
        </p:txBody>
      </p:sp>
      <p:sp>
        <p:nvSpPr>
          <p:cNvPr id="6"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0"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1"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2"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3"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5" name="矩形 14"/>
          <p:cNvSpPr/>
          <p:nvPr/>
        </p:nvSpPr>
        <p:spPr>
          <a:xfrm>
            <a:off x="406574" y="693490"/>
            <a:ext cx="11161240"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炼钢时钢水的含碳量与冶炼时间有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确定性关系</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相关关系</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函数关系</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D</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无任何关系</a:t>
            </a:r>
            <a:endParaRPr lang="zh-CN" altLang="zh-CN" sz="1050" kern="100" dirty="0">
              <a:effectLst/>
              <a:latin typeface="宋体"/>
              <a:cs typeface="Courier New"/>
            </a:endParaRPr>
          </a:p>
        </p:txBody>
      </p:sp>
      <p:sp>
        <p:nvSpPr>
          <p:cNvPr id="9" name="矩形 8"/>
          <p:cNvSpPr/>
          <p:nvPr/>
        </p:nvSpPr>
        <p:spPr>
          <a:xfrm>
            <a:off x="406574" y="2709714"/>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炼钢时钢水的含碳量除了与冶炼时间有关外，还受冶炼温度等的影响，故为相关关系</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3" name="矩形 2"/>
          <p:cNvSpPr/>
          <p:nvPr/>
        </p:nvSpPr>
        <p:spPr>
          <a:xfrm>
            <a:off x="6382247" y="866081"/>
            <a:ext cx="423514" cy="523220"/>
          </a:xfrm>
          <a:prstGeom prst="rect">
            <a:avLst/>
          </a:prstGeom>
        </p:spPr>
        <p:txBody>
          <a:bodyPr wrap="none">
            <a:spAutoFit/>
          </a:bodyPr>
          <a:lstStyle/>
          <a:p>
            <a:r>
              <a:rPr lang="en-US" altLang="zh-CN" sz="2800" b="1" kern="100" dirty="0">
                <a:solidFill>
                  <a:srgbClr val="C00000"/>
                </a:solidFill>
                <a:latin typeface="Times New Roman"/>
                <a:ea typeface="华文细黑"/>
              </a:rPr>
              <a:t>B</a:t>
            </a:r>
            <a:endParaRPr lang="zh-CN" altLang="en-US" sz="2800" b="1" dirty="0">
              <a:solidFill>
                <a:srgbClr val="C00000"/>
              </a:solidFill>
            </a:endParaRPr>
          </a:p>
        </p:txBody>
      </p:sp>
      <p:sp>
        <p:nvSpPr>
          <p:cNvPr id="14" name="矩形 1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512466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3"/>
                                        </p:tgtEl>
                                      </p:cBhvr>
                                    </p:animEffect>
                                    <p:set>
                                      <p:cBhvr>
                                        <p:cTn id="20"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9" grpId="0"/>
      <p:bldP spid="9" grpId="1"/>
      <p:bldP spid="3" grpId="0"/>
      <p:bldP spid="3"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5"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7" name="矩形 16"/>
          <p:cNvSpPr/>
          <p:nvPr/>
        </p:nvSpPr>
        <p:spPr>
          <a:xfrm>
            <a:off x="406574" y="693490"/>
            <a:ext cx="11161240"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itchFamily="18" charset="0"/>
                <a:ea typeface="华文细黑"/>
                <a:cs typeface="Times New Roman" pitchFamily="18" charset="0"/>
              </a:rPr>
              <a:t>2.</a:t>
            </a:r>
            <a:r>
              <a:rPr lang="zh-CN" altLang="zh-CN" sz="2800" kern="100" dirty="0">
                <a:latin typeface="Times New Roman" pitchFamily="18" charset="0"/>
                <a:ea typeface="华文细黑"/>
                <a:cs typeface="Times New Roman" pitchFamily="18" charset="0"/>
              </a:rPr>
              <a:t>设有一个回归方程</a:t>
            </a:r>
            <a:r>
              <a:rPr lang="zh-CN" altLang="zh-CN" sz="2800" kern="100" dirty="0" smtClean="0">
                <a:latin typeface="Times New Roman" pitchFamily="18" charset="0"/>
                <a:ea typeface="华文细黑"/>
                <a:cs typeface="Times New Roman" pitchFamily="18" charset="0"/>
              </a:rPr>
              <a:t>为</a:t>
            </a:r>
            <a:r>
              <a:rPr lang="en-US" altLang="zh-CN" sz="2800" kern="100" dirty="0" smtClean="0">
                <a:latin typeface="Times New Roman" pitchFamily="18" charset="0"/>
                <a:ea typeface="华文细黑"/>
                <a:cs typeface="Times New Roman" pitchFamily="18" charset="0"/>
              </a:rPr>
              <a:t>   </a:t>
            </a:r>
            <a:r>
              <a:rPr lang="zh-CN" altLang="zh-CN" sz="2800" kern="100" dirty="0" smtClean="0">
                <a:latin typeface="Times New Roman" pitchFamily="18" charset="0"/>
                <a:ea typeface="华文细黑"/>
                <a:cs typeface="Times New Roman" pitchFamily="18" charset="0"/>
              </a:rPr>
              <a:t>＝－</a:t>
            </a:r>
            <a:r>
              <a:rPr lang="en-US" altLang="zh-CN" sz="2800" kern="100" dirty="0">
                <a:latin typeface="Times New Roman" pitchFamily="18" charset="0"/>
                <a:ea typeface="华文细黑"/>
                <a:cs typeface="Times New Roman" pitchFamily="18" charset="0"/>
              </a:rPr>
              <a:t>1.5</a:t>
            </a:r>
            <a:r>
              <a:rPr lang="en-US" altLang="zh-CN" sz="2800" i="1" kern="100" dirty="0">
                <a:latin typeface="Times New Roman" pitchFamily="18" charset="0"/>
                <a:ea typeface="华文细黑"/>
                <a:cs typeface="Times New Roman" pitchFamily="18" charset="0"/>
              </a:rPr>
              <a:t>x</a:t>
            </a:r>
            <a:r>
              <a:rPr lang="zh-CN" altLang="zh-CN" sz="2800" kern="100" dirty="0">
                <a:latin typeface="Times New Roman" pitchFamily="18" charset="0"/>
                <a:ea typeface="华文细黑"/>
                <a:cs typeface="Times New Roman" pitchFamily="18" charset="0"/>
              </a:rPr>
              <a:t>＋</a:t>
            </a:r>
            <a:r>
              <a:rPr lang="en-US" altLang="zh-CN" sz="2800" kern="100" dirty="0">
                <a:latin typeface="Times New Roman" pitchFamily="18" charset="0"/>
                <a:ea typeface="华文细黑"/>
                <a:cs typeface="Times New Roman" pitchFamily="18" charset="0"/>
              </a:rPr>
              <a:t>2</a:t>
            </a:r>
            <a:r>
              <a:rPr lang="zh-CN" altLang="zh-CN" sz="2800" kern="100" dirty="0">
                <a:latin typeface="Times New Roman" pitchFamily="18" charset="0"/>
                <a:ea typeface="华文细黑"/>
                <a:cs typeface="Times New Roman" pitchFamily="18" charset="0"/>
              </a:rPr>
              <a:t>，则变量</a:t>
            </a:r>
            <a:r>
              <a:rPr lang="en-US" altLang="zh-CN" sz="2800" i="1" kern="100" dirty="0">
                <a:latin typeface="Times New Roman" pitchFamily="18" charset="0"/>
                <a:ea typeface="华文细黑"/>
                <a:cs typeface="Times New Roman" pitchFamily="18" charset="0"/>
              </a:rPr>
              <a:t>x</a:t>
            </a:r>
            <a:r>
              <a:rPr lang="zh-CN" altLang="zh-CN" sz="2800" kern="100" dirty="0">
                <a:latin typeface="Times New Roman" pitchFamily="18" charset="0"/>
                <a:ea typeface="华文细黑"/>
                <a:cs typeface="Times New Roman" pitchFamily="18" charset="0"/>
              </a:rPr>
              <a:t>增加一个单位时</a:t>
            </a:r>
            <a:r>
              <a:rPr lang="en-US" altLang="zh-CN" sz="2800" kern="100" dirty="0">
                <a:latin typeface="Times New Roman" pitchFamily="18" charset="0"/>
                <a:ea typeface="华文细黑"/>
                <a:cs typeface="Times New Roman" pitchFamily="18" charset="0"/>
              </a:rPr>
              <a:t>(</a:t>
            </a:r>
            <a:r>
              <a:rPr lang="zh-CN" altLang="zh-CN" sz="2800" kern="100" dirty="0">
                <a:latin typeface="Times New Roman" pitchFamily="18" charset="0"/>
                <a:ea typeface="华文细黑"/>
                <a:cs typeface="Times New Roman" pitchFamily="18" charset="0"/>
              </a:rPr>
              <a:t>　　</a:t>
            </a:r>
            <a:r>
              <a:rPr lang="en-US" altLang="zh-CN" sz="2800" kern="100" dirty="0">
                <a:latin typeface="Times New Roman" pitchFamily="18" charset="0"/>
                <a:ea typeface="华文细黑"/>
                <a:cs typeface="Times New Roman" pitchFamily="18" charset="0"/>
              </a:rPr>
              <a:t>)</a:t>
            </a:r>
            <a:endParaRPr lang="zh-CN" altLang="zh-CN" sz="1050" kern="100" dirty="0">
              <a:latin typeface="Times New Roman" pitchFamily="18" charset="0"/>
              <a:cs typeface="Times New Roman" pitchFamily="18" charset="0"/>
            </a:endParaRPr>
          </a:p>
          <a:p>
            <a:pPr algn="just">
              <a:lnSpc>
                <a:spcPct val="150000"/>
              </a:lnSpc>
              <a:spcAft>
                <a:spcPts val="0"/>
              </a:spcAft>
            </a:pPr>
            <a:r>
              <a:rPr lang="en-US" altLang="zh-CN" sz="2800" kern="100" dirty="0" err="1">
                <a:latin typeface="Times New Roman" pitchFamily="18" charset="0"/>
                <a:ea typeface="华文细黑"/>
                <a:cs typeface="Times New Roman" pitchFamily="18" charset="0"/>
              </a:rPr>
              <a:t>A.</a:t>
            </a:r>
            <a:r>
              <a:rPr lang="en-US" altLang="zh-CN" sz="2800" i="1" kern="100" dirty="0" err="1">
                <a:latin typeface="Times New Roman" pitchFamily="18" charset="0"/>
                <a:ea typeface="华文细黑"/>
                <a:cs typeface="Times New Roman" pitchFamily="18" charset="0"/>
              </a:rPr>
              <a:t>y</a:t>
            </a:r>
            <a:r>
              <a:rPr lang="zh-CN" altLang="zh-CN" sz="2800" kern="100" dirty="0">
                <a:latin typeface="Times New Roman" pitchFamily="18" charset="0"/>
                <a:ea typeface="华文细黑"/>
                <a:cs typeface="Times New Roman" pitchFamily="18" charset="0"/>
              </a:rPr>
              <a:t>平均增加</a:t>
            </a:r>
            <a:r>
              <a:rPr lang="en-US" altLang="zh-CN" sz="2800" kern="100" dirty="0">
                <a:latin typeface="Times New Roman" pitchFamily="18" charset="0"/>
                <a:ea typeface="华文细黑"/>
                <a:cs typeface="Times New Roman" pitchFamily="18" charset="0"/>
              </a:rPr>
              <a:t>1.5</a:t>
            </a:r>
            <a:r>
              <a:rPr lang="zh-CN" altLang="zh-CN" sz="2800" kern="100" dirty="0">
                <a:latin typeface="Times New Roman" pitchFamily="18" charset="0"/>
                <a:ea typeface="华文细黑"/>
                <a:cs typeface="Times New Roman" pitchFamily="18" charset="0"/>
              </a:rPr>
              <a:t>个单位</a:t>
            </a:r>
            <a:r>
              <a:rPr lang="zh-CN" altLang="zh-CN" sz="2800" kern="100" dirty="0">
                <a:latin typeface="Times New Roman" pitchFamily="18" charset="0"/>
                <a:ea typeface="Times New Roman"/>
                <a:cs typeface="Times New Roman" pitchFamily="18" charset="0"/>
              </a:rPr>
              <a:t>  </a:t>
            </a:r>
            <a:r>
              <a:rPr lang="en-US" altLang="zh-CN" sz="2800" kern="100" dirty="0">
                <a:latin typeface="Times New Roman" pitchFamily="18" charset="0"/>
                <a:ea typeface="Times New Roman"/>
                <a:cs typeface="Times New Roman" pitchFamily="18" charset="0"/>
              </a:rPr>
              <a:t>	</a:t>
            </a:r>
            <a:r>
              <a:rPr lang="en-US" altLang="zh-CN" sz="2800" kern="100" dirty="0" smtClean="0">
                <a:latin typeface="Times New Roman" pitchFamily="18" charset="0"/>
                <a:ea typeface="Times New Roman"/>
                <a:cs typeface="Times New Roman" pitchFamily="18" charset="0"/>
              </a:rPr>
              <a:t>	</a:t>
            </a:r>
            <a:r>
              <a:rPr lang="en-US" altLang="zh-CN" sz="2800" kern="100" dirty="0" err="1" smtClean="0">
                <a:latin typeface="Times New Roman" pitchFamily="18" charset="0"/>
                <a:ea typeface="Times New Roman"/>
                <a:cs typeface="Times New Roman" pitchFamily="18" charset="0"/>
              </a:rPr>
              <a:t>B.</a:t>
            </a:r>
            <a:r>
              <a:rPr lang="en-US" altLang="zh-CN" sz="2800" i="1" kern="100" dirty="0" err="1" smtClean="0">
                <a:latin typeface="Times New Roman" pitchFamily="18" charset="0"/>
                <a:ea typeface="Times New Roman"/>
                <a:cs typeface="Times New Roman" pitchFamily="18" charset="0"/>
              </a:rPr>
              <a:t>y</a:t>
            </a:r>
            <a:r>
              <a:rPr lang="zh-CN" altLang="zh-CN" sz="2800" kern="100" dirty="0">
                <a:latin typeface="Times New Roman" pitchFamily="18" charset="0"/>
                <a:ea typeface="华文细黑"/>
                <a:cs typeface="Times New Roman" pitchFamily="18" charset="0"/>
              </a:rPr>
              <a:t>平均增加</a:t>
            </a:r>
            <a:r>
              <a:rPr lang="en-US" altLang="zh-CN" sz="2800" kern="100" dirty="0">
                <a:latin typeface="Times New Roman" pitchFamily="18" charset="0"/>
                <a:ea typeface="华文细黑"/>
                <a:cs typeface="Times New Roman" pitchFamily="18" charset="0"/>
              </a:rPr>
              <a:t>2</a:t>
            </a:r>
            <a:r>
              <a:rPr lang="zh-CN" altLang="zh-CN" sz="2800" kern="100" dirty="0">
                <a:latin typeface="Times New Roman" pitchFamily="18" charset="0"/>
                <a:ea typeface="华文细黑"/>
                <a:cs typeface="Times New Roman" pitchFamily="18" charset="0"/>
              </a:rPr>
              <a:t>个单位</a:t>
            </a:r>
            <a:endParaRPr lang="zh-CN" altLang="zh-CN" sz="1050" kern="100" dirty="0">
              <a:latin typeface="Times New Roman" pitchFamily="18" charset="0"/>
              <a:cs typeface="Times New Roman" pitchFamily="18" charset="0"/>
            </a:endParaRPr>
          </a:p>
          <a:p>
            <a:pPr algn="just">
              <a:lnSpc>
                <a:spcPct val="150000"/>
              </a:lnSpc>
              <a:spcAft>
                <a:spcPts val="0"/>
              </a:spcAft>
            </a:pPr>
            <a:r>
              <a:rPr lang="en-US" altLang="zh-CN" sz="2800" kern="100" dirty="0" err="1">
                <a:latin typeface="Times New Roman" pitchFamily="18" charset="0"/>
                <a:ea typeface="华文细黑"/>
                <a:cs typeface="Times New Roman" pitchFamily="18" charset="0"/>
              </a:rPr>
              <a:t>C.</a:t>
            </a:r>
            <a:r>
              <a:rPr lang="en-US" altLang="zh-CN" sz="2800" i="1" kern="100" dirty="0" err="1">
                <a:latin typeface="Times New Roman" pitchFamily="18" charset="0"/>
                <a:ea typeface="华文细黑"/>
                <a:cs typeface="Times New Roman" pitchFamily="18" charset="0"/>
              </a:rPr>
              <a:t>y</a:t>
            </a:r>
            <a:r>
              <a:rPr lang="zh-CN" altLang="zh-CN" sz="2800" kern="100" dirty="0">
                <a:latin typeface="Times New Roman" pitchFamily="18" charset="0"/>
                <a:ea typeface="华文细黑"/>
                <a:cs typeface="Times New Roman" pitchFamily="18" charset="0"/>
              </a:rPr>
              <a:t>平均减少</a:t>
            </a:r>
            <a:r>
              <a:rPr lang="en-US" altLang="zh-CN" sz="2800" kern="100" dirty="0">
                <a:latin typeface="Times New Roman" pitchFamily="18" charset="0"/>
                <a:ea typeface="华文细黑"/>
                <a:cs typeface="Times New Roman" pitchFamily="18" charset="0"/>
              </a:rPr>
              <a:t>1.5</a:t>
            </a:r>
            <a:r>
              <a:rPr lang="zh-CN" altLang="zh-CN" sz="2800" kern="100" dirty="0">
                <a:latin typeface="Times New Roman" pitchFamily="18" charset="0"/>
                <a:ea typeface="华文细黑"/>
                <a:cs typeface="Times New Roman" pitchFamily="18" charset="0"/>
              </a:rPr>
              <a:t>个单位</a:t>
            </a:r>
            <a:r>
              <a:rPr lang="en-US" altLang="zh-CN" sz="2800" kern="100" dirty="0">
                <a:latin typeface="Times New Roman" pitchFamily="18" charset="0"/>
                <a:ea typeface="华文细黑"/>
                <a:cs typeface="Times New Roman" pitchFamily="18" charset="0"/>
              </a:rPr>
              <a:t>  	</a:t>
            </a:r>
            <a:r>
              <a:rPr lang="en-US" altLang="zh-CN" sz="2800" kern="100" dirty="0" smtClean="0">
                <a:latin typeface="Times New Roman" pitchFamily="18" charset="0"/>
                <a:ea typeface="华文细黑"/>
                <a:cs typeface="Times New Roman" pitchFamily="18" charset="0"/>
              </a:rPr>
              <a:t>	</a:t>
            </a:r>
            <a:r>
              <a:rPr lang="en-US" altLang="zh-CN" sz="2800" kern="100" dirty="0" err="1" smtClean="0">
                <a:latin typeface="Times New Roman" pitchFamily="18" charset="0"/>
                <a:ea typeface="华文细黑"/>
                <a:cs typeface="Times New Roman" pitchFamily="18" charset="0"/>
              </a:rPr>
              <a:t>D.</a:t>
            </a:r>
            <a:r>
              <a:rPr lang="en-US" altLang="zh-CN" sz="2800" i="1" kern="100" dirty="0" err="1" smtClean="0">
                <a:latin typeface="Times New Roman" pitchFamily="18" charset="0"/>
                <a:ea typeface="华文细黑"/>
                <a:cs typeface="Times New Roman" pitchFamily="18" charset="0"/>
              </a:rPr>
              <a:t>y</a:t>
            </a:r>
            <a:r>
              <a:rPr lang="zh-CN" altLang="zh-CN" sz="2800" kern="100" dirty="0">
                <a:latin typeface="Times New Roman" pitchFamily="18" charset="0"/>
                <a:ea typeface="华文细黑"/>
                <a:cs typeface="Times New Roman" pitchFamily="18" charset="0"/>
              </a:rPr>
              <a:t>平均减少</a:t>
            </a:r>
            <a:r>
              <a:rPr lang="en-US" altLang="zh-CN" sz="2800" kern="100" dirty="0">
                <a:latin typeface="Times New Roman" pitchFamily="18" charset="0"/>
                <a:ea typeface="华文细黑"/>
                <a:cs typeface="Times New Roman" pitchFamily="18" charset="0"/>
              </a:rPr>
              <a:t>2</a:t>
            </a:r>
            <a:r>
              <a:rPr lang="zh-CN" altLang="zh-CN" sz="2800" kern="100" dirty="0">
                <a:latin typeface="Times New Roman" pitchFamily="18" charset="0"/>
                <a:ea typeface="华文细黑"/>
                <a:cs typeface="Times New Roman" pitchFamily="18" charset="0"/>
              </a:rPr>
              <a:t>个单位</a:t>
            </a:r>
            <a:endParaRPr lang="zh-CN" altLang="zh-CN" sz="1050" kern="100" dirty="0">
              <a:effectLst/>
              <a:latin typeface="Times New Roman" pitchFamily="18" charset="0"/>
              <a:cs typeface="Times New Roman"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723936099"/>
              </p:ext>
            </p:extLst>
          </p:nvPr>
        </p:nvGraphicFramePr>
        <p:xfrm>
          <a:off x="4078982" y="758702"/>
          <a:ext cx="625475" cy="952500"/>
        </p:xfrm>
        <a:graphic>
          <a:graphicData uri="http://schemas.openxmlformats.org/presentationml/2006/ole">
            <mc:AlternateContent xmlns:mc="http://schemas.openxmlformats.org/markup-compatibility/2006">
              <mc:Choice xmlns:v="urn:schemas-microsoft-com:vml" Requires="v">
                <p:oleObj spid="_x0000_s19466" name="文档" r:id="rId9" imgW="626168" imgH="952290" progId="Word.Document.12">
                  <p:embed/>
                </p:oleObj>
              </mc:Choice>
              <mc:Fallback>
                <p:oleObj name="文档" r:id="rId9" imgW="626168" imgH="952290" progId="Word.Document.12">
                  <p:embed/>
                  <p:pic>
                    <p:nvPicPr>
                      <p:cNvPr id="0" name=""/>
                      <p:cNvPicPr/>
                      <p:nvPr/>
                    </p:nvPicPr>
                    <p:blipFill>
                      <a:blip r:embed="rId10"/>
                      <a:stretch>
                        <a:fillRect/>
                      </a:stretch>
                    </p:blipFill>
                    <p:spPr>
                      <a:xfrm>
                        <a:off x="4078982" y="758702"/>
                        <a:ext cx="625475" cy="952500"/>
                      </a:xfrm>
                      <a:prstGeom prst="rect">
                        <a:avLst/>
                      </a:prstGeom>
                    </p:spPr>
                  </p:pic>
                </p:oleObj>
              </mc:Fallback>
            </mc:AlternateContent>
          </a:graphicData>
        </a:graphic>
      </p:graphicFrame>
      <p:sp>
        <p:nvSpPr>
          <p:cNvPr id="9" name="矩形 8"/>
          <p:cNvSpPr/>
          <p:nvPr/>
        </p:nvSpPr>
        <p:spPr>
          <a:xfrm>
            <a:off x="406574" y="2743935"/>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两个变量线性负相关</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变量</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增加一个单位，</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平均减少</a:t>
            </a:r>
            <a:r>
              <a:rPr lang="en-US" altLang="zh-CN" sz="2800" kern="100" dirty="0">
                <a:latin typeface="Times New Roman"/>
                <a:ea typeface="华文细黑"/>
                <a:cs typeface="Courier New"/>
              </a:rPr>
              <a:t>1.5</a:t>
            </a:r>
            <a:r>
              <a:rPr lang="zh-CN" altLang="zh-CN" sz="2800" kern="100" dirty="0">
                <a:latin typeface="Times New Roman"/>
                <a:ea typeface="华文细黑"/>
                <a:cs typeface="Times New Roman"/>
              </a:rPr>
              <a:t>个单位</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3" name="矩形 2"/>
          <p:cNvSpPr/>
          <p:nvPr/>
        </p:nvSpPr>
        <p:spPr>
          <a:xfrm>
            <a:off x="10412539" y="880939"/>
            <a:ext cx="444352" cy="523220"/>
          </a:xfrm>
          <a:prstGeom prst="rect">
            <a:avLst/>
          </a:prstGeom>
        </p:spPr>
        <p:txBody>
          <a:bodyPr wrap="none">
            <a:spAutoFit/>
          </a:bodyPr>
          <a:lstStyle/>
          <a:p>
            <a:r>
              <a:rPr lang="en-US" altLang="zh-CN" sz="2800" b="1" kern="100" dirty="0">
                <a:solidFill>
                  <a:srgbClr val="C00000"/>
                </a:solidFill>
                <a:latin typeface="Times New Roman"/>
                <a:ea typeface="华文细黑"/>
              </a:rPr>
              <a:t>C</a:t>
            </a:r>
            <a:endParaRPr lang="zh-CN" altLang="en-US" sz="2800" b="1" kern="100" dirty="0">
              <a:solidFill>
                <a:srgbClr val="C00000"/>
              </a:solidFill>
              <a:latin typeface="Times New Roman"/>
              <a:ea typeface="华文细黑"/>
            </a:endParaRPr>
          </a:p>
        </p:txBody>
      </p:sp>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8" name="圆角矩形 17"/>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649920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9">
                                            <p:txEl>
                                              <p:pRg st="0" end="0"/>
                                            </p:txEl>
                                          </p:spTgt>
                                        </p:tgtEl>
                                      </p:cBhvr>
                                    </p:animEffect>
                                    <p:set>
                                      <p:cBhvr>
                                        <p:cTn id="22" dur="1" fill="hold">
                                          <p:stCondLst>
                                            <p:cond delay="499"/>
                                          </p:stCondLst>
                                        </p:cTn>
                                        <p:tgtEl>
                                          <p:spTgt spid="9">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9">
                                            <p:txEl>
                                              <p:pRg st="1" end="1"/>
                                            </p:txEl>
                                          </p:spTgt>
                                        </p:tgtEl>
                                      </p:cBhvr>
                                    </p:animEffect>
                                    <p:set>
                                      <p:cBhvr>
                                        <p:cTn id="25" dur="1" fill="hold">
                                          <p:stCondLst>
                                            <p:cond delay="499"/>
                                          </p:stCondLst>
                                        </p:cTn>
                                        <p:tgtEl>
                                          <p:spTgt spid="9">
                                            <p:txEl>
                                              <p:pRg st="1" end="1"/>
                                            </p:txEl>
                                          </p:spTgt>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3"/>
                                        </p:tgtEl>
                                      </p:cBhvr>
                                    </p:animEffect>
                                    <p:set>
                                      <p:cBhvr>
                                        <p:cTn id="28"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bldLst>
      <p:bldP spid="9" grpId="0" build="allAtOnce"/>
      <p:bldP spid="3" grpId="0"/>
      <p:bldP spid="3"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5"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7" name="矩形 16"/>
          <p:cNvSpPr/>
          <p:nvPr/>
        </p:nvSpPr>
        <p:spPr>
          <a:xfrm>
            <a:off x="406574" y="693490"/>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某商品的销售量</a:t>
            </a:r>
            <a:r>
              <a:rPr lang="en-US" altLang="zh-CN" sz="2800" i="1" kern="100" dirty="0">
                <a:latin typeface="Times New Roman"/>
                <a:ea typeface="华文细黑"/>
                <a:cs typeface="Courier New"/>
              </a:rPr>
              <a:t>y</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单位：件</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与销售价格</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单位：元</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件</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负相关，则其回归方程可能是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796461091"/>
              </p:ext>
            </p:extLst>
          </p:nvPr>
        </p:nvGraphicFramePr>
        <p:xfrm>
          <a:off x="545738" y="2114600"/>
          <a:ext cx="9950450" cy="2295525"/>
        </p:xfrm>
        <a:graphic>
          <a:graphicData uri="http://schemas.openxmlformats.org/presentationml/2006/ole">
            <mc:AlternateContent xmlns:mc="http://schemas.openxmlformats.org/markup-compatibility/2006">
              <mc:Choice xmlns:v="urn:schemas-microsoft-com:vml" Requires="v">
                <p:oleObj spid="_x0000_s22537" name="文档" r:id="rId9" imgW="9951157" imgH="2295270" progId="Word.Document.12">
                  <p:embed/>
                </p:oleObj>
              </mc:Choice>
              <mc:Fallback>
                <p:oleObj name="文档" r:id="rId9" imgW="9951157" imgH="2295270" progId="Word.Document.12">
                  <p:embed/>
                  <p:pic>
                    <p:nvPicPr>
                      <p:cNvPr id="0" name=""/>
                      <p:cNvPicPr/>
                      <p:nvPr/>
                    </p:nvPicPr>
                    <p:blipFill>
                      <a:blip r:embed="rId10"/>
                      <a:stretch>
                        <a:fillRect/>
                      </a:stretch>
                    </p:blipFill>
                    <p:spPr>
                      <a:xfrm>
                        <a:off x="545738" y="2114600"/>
                        <a:ext cx="9950450" cy="2295525"/>
                      </a:xfrm>
                      <a:prstGeom prst="rect">
                        <a:avLst/>
                      </a:prstGeom>
                    </p:spPr>
                  </p:pic>
                </p:oleObj>
              </mc:Fallback>
            </mc:AlternateContent>
          </a:graphicData>
        </a:graphic>
      </p:graphicFrame>
      <p:sp>
        <p:nvSpPr>
          <p:cNvPr id="9" name="矩形 8"/>
          <p:cNvSpPr/>
          <p:nvPr/>
        </p:nvSpPr>
        <p:spPr>
          <a:xfrm>
            <a:off x="406574" y="3536023"/>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结合图象</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图略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，知选项</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为正相关，选项</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不符合实际意义，只有选项</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正确</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3" name="矩形 2"/>
          <p:cNvSpPr/>
          <p:nvPr/>
        </p:nvSpPr>
        <p:spPr>
          <a:xfrm>
            <a:off x="3277369" y="1494676"/>
            <a:ext cx="444352" cy="523220"/>
          </a:xfrm>
          <a:prstGeom prst="rect">
            <a:avLst/>
          </a:prstGeom>
        </p:spPr>
        <p:txBody>
          <a:bodyPr wrap="none">
            <a:spAutoFit/>
          </a:bodyPr>
          <a:lstStyle/>
          <a:p>
            <a:r>
              <a:rPr lang="en-US" altLang="zh-CN" sz="2800" b="1" kern="100" dirty="0">
                <a:solidFill>
                  <a:srgbClr val="C00000"/>
                </a:solidFill>
                <a:latin typeface="Times New Roman"/>
                <a:ea typeface="华文细黑"/>
              </a:rPr>
              <a:t>A</a:t>
            </a:r>
            <a:endParaRPr lang="zh-CN" altLang="en-US" sz="2800" b="1" kern="100" dirty="0">
              <a:solidFill>
                <a:srgbClr val="C00000"/>
              </a:solidFill>
              <a:latin typeface="Times New Roman"/>
              <a:ea typeface="华文细黑"/>
            </a:endParaRPr>
          </a:p>
        </p:txBody>
      </p:sp>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8" name="圆角矩形 17"/>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3"/>
                                        </p:tgtEl>
                                      </p:cBhvr>
                                    </p:animEffect>
                                    <p:set>
                                      <p:cBhvr>
                                        <p:cTn id="20"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bldLst>
      <p:bldP spid="9" grpId="0"/>
      <p:bldP spid="9" grpId="1"/>
      <p:bldP spid="3" grpId="0"/>
      <p:bldP spid="3"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2"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8"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9"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4" name="矩形 13"/>
          <p:cNvSpPr/>
          <p:nvPr/>
        </p:nvSpPr>
        <p:spPr>
          <a:xfrm>
            <a:off x="406574" y="621482"/>
            <a:ext cx="11161240" cy="270841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设某大学的女生体重</a:t>
            </a:r>
            <a:r>
              <a:rPr lang="en-US" altLang="zh-CN" sz="2800" i="1" kern="100" dirty="0">
                <a:latin typeface="Times New Roman"/>
                <a:ea typeface="华文细黑"/>
                <a:cs typeface="Courier New"/>
              </a:rPr>
              <a:t>y</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单位：</a:t>
            </a:r>
            <a:r>
              <a:rPr lang="en-US" altLang="zh-CN" sz="2800" kern="100" dirty="0">
                <a:latin typeface="Times New Roman"/>
                <a:ea typeface="华文细黑"/>
                <a:cs typeface="Courier New"/>
              </a:rPr>
              <a:t>kg)</a:t>
            </a:r>
            <a:r>
              <a:rPr lang="zh-CN" altLang="zh-CN" sz="2800" kern="100" dirty="0">
                <a:latin typeface="Times New Roman"/>
                <a:ea typeface="华文细黑"/>
                <a:cs typeface="Times New Roman"/>
              </a:rPr>
              <a:t>与身高</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单位：</a:t>
            </a:r>
            <a:r>
              <a:rPr lang="en-US" altLang="zh-CN" sz="2800" kern="100" dirty="0">
                <a:latin typeface="Times New Roman"/>
                <a:ea typeface="华文细黑"/>
                <a:cs typeface="Courier New"/>
              </a:rPr>
              <a:t>cm)</a:t>
            </a:r>
            <a:r>
              <a:rPr lang="zh-CN" altLang="zh-CN" sz="2800" kern="100" dirty="0">
                <a:latin typeface="Times New Roman"/>
                <a:ea typeface="华文细黑"/>
                <a:cs typeface="Times New Roman"/>
              </a:rPr>
              <a:t>具有线性相关关系，根据一组样本数据</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i="1" kern="100" baseline="-25000" dirty="0">
                <a:latin typeface="Times New Roman"/>
                <a:ea typeface="华文细黑"/>
                <a:cs typeface="Courier New"/>
              </a:rPr>
              <a:t>i</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i="1" kern="100" baseline="-25000" dirty="0" err="1">
                <a:latin typeface="Times New Roman"/>
                <a:ea typeface="华文细黑"/>
                <a:cs typeface="Courier New"/>
              </a:rPr>
              <a:t>i</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i</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，用最小二乘法建立的回归方程</a:t>
            </a:r>
            <a:r>
              <a:rPr lang="zh-CN" altLang="zh-CN" sz="2800" kern="100" dirty="0" smtClean="0">
                <a:latin typeface="Times New Roman"/>
                <a:ea typeface="华文细黑"/>
                <a:cs typeface="Times New Roman"/>
              </a:rPr>
              <a:t>为</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en-US" altLang="zh-CN" sz="2800" kern="100" dirty="0">
                <a:latin typeface="Times New Roman"/>
                <a:ea typeface="华文细黑"/>
                <a:cs typeface="Courier New"/>
              </a:rPr>
              <a:t>0.85</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85.71</a:t>
            </a:r>
            <a:r>
              <a:rPr lang="zh-CN" altLang="zh-CN" sz="2800" kern="100" dirty="0">
                <a:latin typeface="Times New Roman"/>
                <a:ea typeface="华文细黑"/>
                <a:cs typeface="Times New Roman"/>
              </a:rPr>
              <a:t>，则下列结论中不正确的是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err="1">
                <a:latin typeface="Times New Roman"/>
                <a:ea typeface="华文细黑"/>
                <a:cs typeface="Courier New"/>
              </a:rPr>
              <a:t>A.</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具有正的线性相关关系</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618211440"/>
              </p:ext>
            </p:extLst>
          </p:nvPr>
        </p:nvGraphicFramePr>
        <p:xfrm>
          <a:off x="1981225" y="1975687"/>
          <a:ext cx="531813" cy="923925"/>
        </p:xfrm>
        <a:graphic>
          <a:graphicData uri="http://schemas.openxmlformats.org/presentationml/2006/ole">
            <mc:AlternateContent xmlns:mc="http://schemas.openxmlformats.org/markup-compatibility/2006">
              <mc:Choice xmlns:v="urn:schemas-microsoft-com:vml" Requires="v">
                <p:oleObj spid="_x0000_s20504" name="文档" r:id="rId9" imgW="531081" imgH="923670" progId="Word.Document.12">
                  <p:embed/>
                </p:oleObj>
              </mc:Choice>
              <mc:Fallback>
                <p:oleObj name="文档" r:id="rId9" imgW="531081" imgH="923670" progId="Word.Document.12">
                  <p:embed/>
                  <p:pic>
                    <p:nvPicPr>
                      <p:cNvPr id="0" name=""/>
                      <p:cNvPicPr/>
                      <p:nvPr/>
                    </p:nvPicPr>
                    <p:blipFill>
                      <a:blip r:embed="rId10"/>
                      <a:stretch>
                        <a:fillRect/>
                      </a:stretch>
                    </p:blipFill>
                    <p:spPr>
                      <a:xfrm>
                        <a:off x="1981225" y="1975687"/>
                        <a:ext cx="531813" cy="923925"/>
                      </a:xfrm>
                      <a:prstGeom prst="rect">
                        <a:avLst/>
                      </a:prstGeom>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3482087375"/>
              </p:ext>
            </p:extLst>
          </p:nvPr>
        </p:nvGraphicFramePr>
        <p:xfrm>
          <a:off x="497632" y="3392438"/>
          <a:ext cx="9655175" cy="1323975"/>
        </p:xfrm>
        <a:graphic>
          <a:graphicData uri="http://schemas.openxmlformats.org/presentationml/2006/ole">
            <mc:AlternateContent xmlns:mc="http://schemas.openxmlformats.org/markup-compatibility/2006">
              <mc:Choice xmlns:v="urn:schemas-microsoft-com:vml" Requires="v">
                <p:oleObj spid="_x0000_s20505" name="文档" r:id="rId12" imgW="9655902" imgH="1323810" progId="Word.Document.12">
                  <p:embed/>
                </p:oleObj>
              </mc:Choice>
              <mc:Fallback>
                <p:oleObj name="文档" r:id="rId12" imgW="9655902" imgH="1323810" progId="Word.Document.12">
                  <p:embed/>
                  <p:pic>
                    <p:nvPicPr>
                      <p:cNvPr id="0" name=""/>
                      <p:cNvPicPr/>
                      <p:nvPr/>
                    </p:nvPicPr>
                    <p:blipFill>
                      <a:blip r:embed="rId13"/>
                      <a:stretch>
                        <a:fillRect/>
                      </a:stretch>
                    </p:blipFill>
                    <p:spPr>
                      <a:xfrm>
                        <a:off x="497632" y="3392438"/>
                        <a:ext cx="9655175" cy="1323975"/>
                      </a:xfrm>
                      <a:prstGeom prst="rect">
                        <a:avLst/>
                      </a:prstGeom>
                    </p:spPr>
                  </p:pic>
                </p:oleObj>
              </mc:Fallback>
            </mc:AlternateContent>
          </a:graphicData>
        </a:graphic>
      </p:graphicFrame>
      <p:sp>
        <p:nvSpPr>
          <p:cNvPr id="13" name="矩形 12"/>
          <p:cNvSpPr/>
          <p:nvPr/>
        </p:nvSpPr>
        <p:spPr>
          <a:xfrm>
            <a:off x="406574" y="3933850"/>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若该大学某女生身高增加</a:t>
            </a:r>
            <a:r>
              <a:rPr lang="en-US" altLang="zh-CN" sz="2800" kern="100" dirty="0">
                <a:latin typeface="Times New Roman"/>
                <a:ea typeface="华文细黑"/>
                <a:cs typeface="Courier New"/>
              </a:rPr>
              <a:t>1 cm</a:t>
            </a:r>
            <a:r>
              <a:rPr lang="zh-CN" altLang="zh-CN" sz="2800" kern="100" dirty="0">
                <a:latin typeface="Times New Roman"/>
                <a:ea typeface="华文细黑"/>
                <a:cs typeface="Times New Roman"/>
              </a:rPr>
              <a:t>，则其体重约增加</a:t>
            </a:r>
            <a:r>
              <a:rPr lang="en-US" altLang="zh-CN" sz="2800" kern="100" dirty="0">
                <a:latin typeface="Times New Roman"/>
                <a:ea typeface="华文细黑"/>
                <a:cs typeface="Courier New"/>
              </a:rPr>
              <a:t>0.85 kg</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若该大学某女生身高为</a:t>
            </a:r>
            <a:r>
              <a:rPr lang="en-US" altLang="zh-CN" sz="2800" kern="100" dirty="0">
                <a:latin typeface="Times New Roman"/>
                <a:ea typeface="华文细黑"/>
                <a:cs typeface="Courier New"/>
              </a:rPr>
              <a:t>170 cm</a:t>
            </a:r>
            <a:r>
              <a:rPr lang="zh-CN" altLang="zh-CN" sz="2800" kern="100" dirty="0">
                <a:latin typeface="Times New Roman"/>
                <a:ea typeface="华文细黑"/>
                <a:cs typeface="Times New Roman"/>
              </a:rPr>
              <a:t>，则可断定其体重必为</a:t>
            </a:r>
            <a:r>
              <a:rPr lang="en-US" altLang="zh-CN" sz="2800" kern="100" dirty="0">
                <a:latin typeface="Times New Roman"/>
                <a:ea typeface="华文细黑"/>
                <a:cs typeface="Courier New"/>
              </a:rPr>
              <a:t>58.79 kg</a:t>
            </a:r>
            <a:endParaRPr lang="zh-CN" altLang="zh-CN" sz="1050" kern="100" dirty="0">
              <a:effectLst/>
              <a:latin typeface="宋体"/>
              <a:cs typeface="Courier New"/>
            </a:endParaRPr>
          </a:p>
        </p:txBody>
      </p:sp>
      <p:sp>
        <p:nvSpPr>
          <p:cNvPr id="15" name="矩形 14"/>
          <p:cNvSpPr/>
          <p:nvPr/>
        </p:nvSpPr>
        <p:spPr>
          <a:xfrm>
            <a:off x="406574" y="5264215"/>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当</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170</a:t>
            </a:r>
            <a:r>
              <a:rPr lang="zh-CN" altLang="zh-CN" sz="2800" kern="100" dirty="0">
                <a:latin typeface="Times New Roman"/>
                <a:ea typeface="华文细黑"/>
                <a:cs typeface="Times New Roman"/>
              </a:rPr>
              <a:t>时</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en-US" altLang="zh-CN" sz="2800" kern="100" dirty="0">
                <a:latin typeface="Times New Roman"/>
                <a:ea typeface="华文细黑"/>
                <a:cs typeface="Courier New"/>
              </a:rPr>
              <a:t>0.85</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170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85.71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58.79</a:t>
            </a:r>
            <a:r>
              <a:rPr lang="zh-CN" altLang="zh-CN" sz="2800" kern="100" dirty="0">
                <a:latin typeface="Times New Roman"/>
                <a:ea typeface="华文细黑"/>
                <a:cs typeface="Times New Roman"/>
              </a:rPr>
              <a:t>，体重的估计值为</a:t>
            </a:r>
            <a:r>
              <a:rPr lang="en-US" altLang="zh-CN" sz="2800" kern="100" dirty="0">
                <a:latin typeface="Times New Roman"/>
                <a:ea typeface="华文细黑"/>
                <a:cs typeface="Courier New"/>
              </a:rPr>
              <a:t>58.79 kg.</a:t>
            </a:r>
            <a:endParaRPr lang="zh-CN" altLang="zh-CN" sz="1050" kern="100" dirty="0">
              <a:effectLst/>
              <a:latin typeface="宋体"/>
              <a:cs typeface="Courier New"/>
            </a:endParaRPr>
          </a:p>
        </p:txBody>
      </p:sp>
      <p:graphicFrame>
        <p:nvGraphicFramePr>
          <p:cNvPr id="16" name="对象 15"/>
          <p:cNvGraphicFramePr>
            <a:graphicFrameLocks noChangeAspect="1"/>
          </p:cNvGraphicFramePr>
          <p:nvPr>
            <p:extLst>
              <p:ext uri="{D42A27DB-BD31-4B8C-83A1-F6EECF244321}">
                <p14:modId xmlns:p14="http://schemas.microsoft.com/office/powerpoint/2010/main" val="1954943303"/>
              </p:ext>
            </p:extLst>
          </p:nvPr>
        </p:nvGraphicFramePr>
        <p:xfrm>
          <a:off x="3897684" y="5348402"/>
          <a:ext cx="531813" cy="923925"/>
        </p:xfrm>
        <a:graphic>
          <a:graphicData uri="http://schemas.openxmlformats.org/presentationml/2006/ole">
            <mc:AlternateContent xmlns:mc="http://schemas.openxmlformats.org/markup-compatibility/2006">
              <mc:Choice xmlns:v="urn:schemas-microsoft-com:vml" Requires="v">
                <p:oleObj spid="_x0000_s20506" name="文档" r:id="rId15" imgW="531081" imgH="923670" progId="Word.Document.12">
                  <p:embed/>
                </p:oleObj>
              </mc:Choice>
              <mc:Fallback>
                <p:oleObj name="文档" r:id="rId15" imgW="531081" imgH="923670" progId="Word.Document.12">
                  <p:embed/>
                  <p:pic>
                    <p:nvPicPr>
                      <p:cNvPr id="0" name=""/>
                      <p:cNvPicPr/>
                      <p:nvPr/>
                    </p:nvPicPr>
                    <p:blipFill>
                      <a:blip r:embed="rId16"/>
                      <a:stretch>
                        <a:fillRect/>
                      </a:stretch>
                    </p:blipFill>
                    <p:spPr>
                      <a:xfrm>
                        <a:off x="3897684" y="5348402"/>
                        <a:ext cx="531813" cy="923925"/>
                      </a:xfrm>
                      <a:prstGeom prst="rect">
                        <a:avLst/>
                      </a:prstGeom>
                    </p:spPr>
                  </p:pic>
                </p:oleObj>
              </mc:Fallback>
            </mc:AlternateContent>
          </a:graphicData>
        </a:graphic>
      </p:graphicFrame>
      <p:sp>
        <p:nvSpPr>
          <p:cNvPr id="4" name="矩形 3"/>
          <p:cNvSpPr/>
          <p:nvPr/>
        </p:nvSpPr>
        <p:spPr>
          <a:xfrm>
            <a:off x="8944172" y="2071167"/>
            <a:ext cx="444352" cy="523220"/>
          </a:xfrm>
          <a:prstGeom prst="rect">
            <a:avLst/>
          </a:prstGeom>
        </p:spPr>
        <p:txBody>
          <a:bodyPr wrap="none">
            <a:spAutoFit/>
          </a:bodyPr>
          <a:lstStyle/>
          <a:p>
            <a:r>
              <a:rPr lang="en-US" altLang="zh-CN" sz="2800" b="1" kern="100" dirty="0">
                <a:solidFill>
                  <a:srgbClr val="C00000"/>
                </a:solidFill>
                <a:latin typeface="Times New Roman"/>
                <a:ea typeface="华文细黑"/>
              </a:rPr>
              <a:t>D</a:t>
            </a:r>
            <a:endParaRPr lang="zh-CN" altLang="en-US" sz="2800" b="1" kern="100" dirty="0">
              <a:solidFill>
                <a:srgbClr val="C00000"/>
              </a:solidFill>
              <a:latin typeface="Times New Roman"/>
              <a:ea typeface="华文细黑"/>
            </a:endParaRPr>
          </a:p>
        </p:txBody>
      </p:sp>
      <p:sp>
        <p:nvSpPr>
          <p:cNvPr id="17" name="矩形 16"/>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0" name="圆角矩形 19"/>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500"/>
                                        <p:tgtEl>
                                          <p:spTgt spid="16"/>
                                        </p:tgtEl>
                                      </p:cBhvr>
                                    </p:animEffect>
                                    <p:set>
                                      <p:cBhvr>
                                        <p:cTn id="20" dur="1" fill="hold">
                                          <p:stCondLst>
                                            <p:cond delay="499"/>
                                          </p:stCondLst>
                                        </p:cTn>
                                        <p:tgtEl>
                                          <p:spTgt spid="16"/>
                                        </p:tgtEl>
                                        <p:attrNameLst>
                                          <p:attrName>style.visibility</p:attrName>
                                        </p:attrNameLst>
                                      </p:cBhvr>
                                      <p:to>
                                        <p:strVal val="hidden"/>
                                      </p:to>
                                    </p:set>
                                  </p:childTnLst>
                                </p:cTn>
                              </p:par>
                              <p:par>
                                <p:cTn id="21" presetID="10" presetClass="exit" presetSubtype="0" fill="hold" grpId="1" nodeType="withEffect">
                                  <p:stCondLst>
                                    <p:cond delay="0"/>
                                  </p:stCondLst>
                                  <p:childTnLst>
                                    <p:animEffect transition="out" filter="fade">
                                      <p:cBhvr>
                                        <p:cTn id="22" dur="500"/>
                                        <p:tgtEl>
                                          <p:spTgt spid="15"/>
                                        </p:tgtEl>
                                      </p:cBhvr>
                                    </p:animEffect>
                                    <p:set>
                                      <p:cBhvr>
                                        <p:cTn id="23" dur="1" fill="hold">
                                          <p:stCondLst>
                                            <p:cond delay="499"/>
                                          </p:stCondLst>
                                        </p:cTn>
                                        <p:tgtEl>
                                          <p:spTgt spid="15"/>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4"/>
                                        </p:tgtEl>
                                      </p:cBhvr>
                                    </p:animEffect>
                                    <p:set>
                                      <p:cBhvr>
                                        <p:cTn id="26"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bldLst>
      <p:bldP spid="15" grpId="0"/>
      <p:bldP spid="15" grpId="1"/>
      <p:bldP spid="4" grpId="0"/>
      <p:bldP spid="4"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8"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3" name="矩形 12"/>
          <p:cNvSpPr/>
          <p:nvPr/>
        </p:nvSpPr>
        <p:spPr>
          <a:xfrm>
            <a:off x="406574" y="693490"/>
            <a:ext cx="11161240"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正常情况下，年龄在</a:t>
            </a:r>
            <a:r>
              <a:rPr lang="en-US" altLang="zh-CN" sz="2800" kern="100" dirty="0">
                <a:latin typeface="Times New Roman"/>
                <a:ea typeface="华文细黑"/>
                <a:cs typeface="Courier New"/>
              </a:rPr>
              <a:t>18</a:t>
            </a:r>
            <a:r>
              <a:rPr lang="zh-CN" altLang="zh-CN" sz="2800" kern="100" dirty="0">
                <a:latin typeface="Times New Roman"/>
                <a:ea typeface="华文细黑"/>
                <a:cs typeface="Times New Roman"/>
              </a:rPr>
              <a:t>岁到</a:t>
            </a:r>
            <a:r>
              <a:rPr lang="en-US" altLang="zh-CN" sz="2800" kern="100" dirty="0">
                <a:latin typeface="Times New Roman"/>
                <a:ea typeface="华文细黑"/>
                <a:cs typeface="Courier New"/>
              </a:rPr>
              <a:t>38</a:t>
            </a:r>
            <a:r>
              <a:rPr lang="zh-CN" altLang="zh-CN" sz="2800" kern="100" dirty="0">
                <a:latin typeface="Times New Roman"/>
                <a:ea typeface="华文细黑"/>
                <a:cs typeface="Times New Roman"/>
              </a:rPr>
              <a:t>岁的人，体重</a:t>
            </a:r>
            <a:r>
              <a:rPr lang="en-US" altLang="zh-CN" sz="2800" i="1" kern="100" dirty="0">
                <a:latin typeface="Times New Roman"/>
                <a:ea typeface="华文细黑"/>
                <a:cs typeface="Courier New"/>
              </a:rPr>
              <a:t>y</a:t>
            </a:r>
            <a:r>
              <a:rPr lang="en-US" altLang="zh-CN" sz="2800" kern="100" dirty="0">
                <a:latin typeface="Times New Roman"/>
                <a:ea typeface="华文细黑"/>
                <a:cs typeface="Courier New"/>
              </a:rPr>
              <a:t>(kg)</a:t>
            </a:r>
            <a:r>
              <a:rPr lang="zh-CN" altLang="zh-CN" sz="2800" kern="100" dirty="0">
                <a:latin typeface="Times New Roman"/>
                <a:ea typeface="华文细黑"/>
                <a:cs typeface="Times New Roman"/>
              </a:rPr>
              <a:t>对身高</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(cm)</a:t>
            </a:r>
            <a:r>
              <a:rPr lang="zh-CN" altLang="zh-CN" sz="2800" kern="100" dirty="0">
                <a:latin typeface="Times New Roman"/>
                <a:ea typeface="华文细黑"/>
                <a:cs typeface="Times New Roman"/>
              </a:rPr>
              <a:t>的回归方程</a:t>
            </a:r>
            <a:r>
              <a:rPr lang="zh-CN" altLang="zh-CN" sz="2800" kern="100" dirty="0" smtClean="0">
                <a:latin typeface="Times New Roman"/>
                <a:ea typeface="华文细黑"/>
                <a:cs typeface="Times New Roman"/>
              </a:rPr>
              <a:t>为</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en-US" altLang="zh-CN" sz="2800" kern="100" dirty="0">
                <a:latin typeface="Times New Roman"/>
                <a:ea typeface="华文细黑"/>
                <a:cs typeface="Courier New"/>
              </a:rPr>
              <a:t>0.72</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58.2</a:t>
            </a:r>
            <a:r>
              <a:rPr lang="zh-CN" altLang="zh-CN" sz="2800" kern="100" dirty="0">
                <a:latin typeface="Times New Roman"/>
                <a:ea typeface="华文细黑"/>
                <a:cs typeface="Times New Roman"/>
              </a:rPr>
              <a:t>，张明同学</a:t>
            </a: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岁</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身高</a:t>
            </a:r>
            <a:r>
              <a:rPr lang="en-US" altLang="zh-CN" sz="2800" kern="100" dirty="0">
                <a:latin typeface="Times New Roman"/>
                <a:ea typeface="华文细黑"/>
                <a:cs typeface="Courier New"/>
              </a:rPr>
              <a:t>178 cm</a:t>
            </a:r>
            <a:r>
              <a:rPr lang="zh-CN" altLang="zh-CN" sz="2800" kern="100" dirty="0">
                <a:latin typeface="Times New Roman"/>
                <a:ea typeface="华文细黑"/>
                <a:cs typeface="Times New Roman"/>
              </a:rPr>
              <a:t>，他的体重应该在</a:t>
            </a:r>
            <a:r>
              <a:rPr lang="en-US" altLang="zh-CN" sz="2800" kern="100" dirty="0">
                <a:latin typeface="Times New Roman"/>
                <a:ea typeface="华文细黑"/>
                <a:cs typeface="Courier New"/>
              </a:rPr>
              <a:t>________kg</a:t>
            </a:r>
            <a:r>
              <a:rPr lang="zh-CN" altLang="zh-CN" sz="2800" kern="100" dirty="0">
                <a:latin typeface="Times New Roman"/>
                <a:ea typeface="华文细黑"/>
                <a:cs typeface="Times New Roman"/>
              </a:rPr>
              <a:t>左右</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502051099"/>
              </p:ext>
            </p:extLst>
          </p:nvPr>
        </p:nvGraphicFramePr>
        <p:xfrm>
          <a:off x="1702718" y="1404045"/>
          <a:ext cx="531813" cy="923925"/>
        </p:xfrm>
        <a:graphic>
          <a:graphicData uri="http://schemas.openxmlformats.org/presentationml/2006/ole">
            <mc:AlternateContent xmlns:mc="http://schemas.openxmlformats.org/markup-compatibility/2006">
              <mc:Choice xmlns:v="urn:schemas-microsoft-com:vml" Requires="v">
                <p:oleObj spid="_x0000_s21521" name="文档" r:id="rId9" imgW="531081" imgH="923670" progId="Word.Document.12">
                  <p:embed/>
                </p:oleObj>
              </mc:Choice>
              <mc:Fallback>
                <p:oleObj name="文档" r:id="rId9" imgW="531081" imgH="923670" progId="Word.Document.12">
                  <p:embed/>
                  <p:pic>
                    <p:nvPicPr>
                      <p:cNvPr id="0" name="对象 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02718" y="1404045"/>
                        <a:ext cx="53181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 name="矩形 8"/>
          <p:cNvSpPr/>
          <p:nvPr/>
        </p:nvSpPr>
        <p:spPr>
          <a:xfrm>
            <a:off x="406574" y="2727383"/>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用回归方程对身高为</a:t>
            </a:r>
            <a:r>
              <a:rPr lang="en-US" altLang="zh-CN" sz="2800" kern="100" dirty="0">
                <a:latin typeface="Times New Roman"/>
                <a:ea typeface="华文细黑"/>
                <a:cs typeface="Courier New"/>
              </a:rPr>
              <a:t>178 cm</a:t>
            </a:r>
            <a:r>
              <a:rPr lang="zh-CN" altLang="zh-CN" sz="2800" kern="100" dirty="0">
                <a:latin typeface="Times New Roman"/>
                <a:ea typeface="华文细黑"/>
                <a:cs typeface="Times New Roman"/>
              </a:rPr>
              <a:t>的人的体重进行预测</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当</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178</a:t>
            </a:r>
            <a:r>
              <a:rPr lang="zh-CN" altLang="zh-CN" sz="2800" kern="100" dirty="0">
                <a:latin typeface="Times New Roman"/>
                <a:ea typeface="华文细黑"/>
                <a:cs typeface="Times New Roman"/>
              </a:rPr>
              <a:t>时</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en-US" altLang="zh-CN" sz="2800" kern="100" dirty="0">
                <a:latin typeface="Times New Roman"/>
                <a:ea typeface="华文细黑"/>
                <a:cs typeface="Courier New"/>
              </a:rPr>
              <a:t>0.72</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178</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58.2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69.96(kg).</a:t>
            </a:r>
            <a:endParaRPr lang="zh-CN" altLang="zh-CN" sz="1050" kern="100" dirty="0">
              <a:effectLst/>
              <a:latin typeface="宋体"/>
              <a:cs typeface="Courier New"/>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3992975068"/>
              </p:ext>
            </p:extLst>
          </p:nvPr>
        </p:nvGraphicFramePr>
        <p:xfrm>
          <a:off x="2566814" y="3441973"/>
          <a:ext cx="531813" cy="923925"/>
        </p:xfrm>
        <a:graphic>
          <a:graphicData uri="http://schemas.openxmlformats.org/presentationml/2006/ole">
            <mc:AlternateContent xmlns:mc="http://schemas.openxmlformats.org/markup-compatibility/2006">
              <mc:Choice xmlns:v="urn:schemas-microsoft-com:vml" Requires="v">
                <p:oleObj spid="_x0000_s21522" name="文档" r:id="rId12" imgW="531081" imgH="923670" progId="Word.Document.12">
                  <p:embed/>
                </p:oleObj>
              </mc:Choice>
              <mc:Fallback>
                <p:oleObj name="文档" r:id="rId12" imgW="531081" imgH="923670" progId="Word.Document.12">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66814" y="3441973"/>
                        <a:ext cx="53181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 name="矩形 2"/>
          <p:cNvSpPr/>
          <p:nvPr/>
        </p:nvSpPr>
        <p:spPr>
          <a:xfrm>
            <a:off x="766614" y="2061642"/>
            <a:ext cx="992579" cy="523220"/>
          </a:xfrm>
          <a:prstGeom prst="rect">
            <a:avLst/>
          </a:prstGeom>
        </p:spPr>
        <p:txBody>
          <a:bodyPr wrap="none">
            <a:spAutoFit/>
          </a:bodyPr>
          <a:lstStyle/>
          <a:p>
            <a:r>
              <a:rPr lang="en-US" altLang="zh-CN" sz="2800" b="1" kern="100" dirty="0">
                <a:solidFill>
                  <a:srgbClr val="C00000"/>
                </a:solidFill>
                <a:latin typeface="Times New Roman"/>
                <a:ea typeface="华文细黑"/>
              </a:rPr>
              <a:t>69.96</a:t>
            </a:r>
            <a:endParaRPr lang="zh-CN" altLang="en-US" sz="2800" b="1" kern="100" dirty="0">
              <a:solidFill>
                <a:srgbClr val="C00000"/>
              </a:solidFill>
              <a:latin typeface="Times New Roman"/>
              <a:ea typeface="华文细黑"/>
            </a:endParaRPr>
          </a:p>
        </p:txBody>
      </p:sp>
      <p:sp>
        <p:nvSpPr>
          <p:cNvPr id="12" name="矩形 11"/>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圆角矩形 13"/>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42285128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linds(horizont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blinds(horizontal)">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grpId="0" nodeType="clickEffect">
                                  <p:stCondLst>
                                    <p:cond delay="0"/>
                                  </p:stCondLst>
                                  <p:childTnLst>
                                    <p:animEffect transition="out" filter="fade">
                                      <p:cBhvr>
                                        <p:cTn id="24" dur="500"/>
                                        <p:tgtEl>
                                          <p:spTgt spid="9">
                                            <p:txEl>
                                              <p:pRg st="0" end="0"/>
                                            </p:txEl>
                                          </p:spTgt>
                                        </p:tgtEl>
                                      </p:cBhvr>
                                    </p:animEffect>
                                    <p:set>
                                      <p:cBhvr>
                                        <p:cTn id="25" dur="1" fill="hold">
                                          <p:stCondLst>
                                            <p:cond delay="499"/>
                                          </p:stCondLst>
                                        </p:cTn>
                                        <p:tgtEl>
                                          <p:spTgt spid="9">
                                            <p:txEl>
                                              <p:pRg st="0" end="0"/>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9">
                                            <p:txEl>
                                              <p:pRg st="1" end="1"/>
                                            </p:txEl>
                                          </p:spTgt>
                                        </p:tgtEl>
                                      </p:cBhvr>
                                    </p:animEffect>
                                    <p:set>
                                      <p:cBhvr>
                                        <p:cTn id="28" dur="1" fill="hold">
                                          <p:stCondLst>
                                            <p:cond delay="499"/>
                                          </p:stCondLst>
                                        </p:cTn>
                                        <p:tgtEl>
                                          <p:spTgt spid="9">
                                            <p:txEl>
                                              <p:pRg st="1" end="1"/>
                                            </p:txEl>
                                          </p:spTgt>
                                        </p:tgtEl>
                                        <p:attrNameLst>
                                          <p:attrName>style.visibility</p:attrName>
                                        </p:attrNameLst>
                                      </p:cBhvr>
                                      <p:to>
                                        <p:strVal val="hidden"/>
                                      </p:to>
                                    </p:set>
                                  </p:childTnLst>
                                </p:cTn>
                              </p:par>
                              <p:par>
                                <p:cTn id="29" presetID="10" presetClass="exit" presetSubtype="0" fill="hold" nodeType="withEffect">
                                  <p:stCondLst>
                                    <p:cond delay="0"/>
                                  </p:stCondLst>
                                  <p:childTnLst>
                                    <p:animEffect transition="out" filter="fade">
                                      <p:cBhvr>
                                        <p:cTn id="30" dur="500"/>
                                        <p:tgtEl>
                                          <p:spTgt spid="10"/>
                                        </p:tgtEl>
                                      </p:cBhvr>
                                    </p:animEffect>
                                    <p:set>
                                      <p:cBhvr>
                                        <p:cTn id="31" dur="1" fill="hold">
                                          <p:stCondLst>
                                            <p:cond delay="499"/>
                                          </p:stCondLst>
                                        </p:cTn>
                                        <p:tgtEl>
                                          <p:spTgt spid="10"/>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3"/>
                                        </p:tgtEl>
                                      </p:cBhvr>
                                    </p:animEffect>
                                    <p:set>
                                      <p:cBhvr>
                                        <p:cTn id="34"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9" grpId="0" build="allAtOnce"/>
      <p:bldP spid="3" grpId="0"/>
      <p:bldP spid="3"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5109" y="117426"/>
            <a:ext cx="886838" cy="714378"/>
            <a:chOff x="3758308" y="2656863"/>
            <a:chExt cx="886838" cy="714378"/>
          </a:xfrm>
        </p:grpSpPr>
        <p:sp>
          <p:nvSpPr>
            <p:cNvPr id="14" name="等腰三角形 13"/>
            <p:cNvSpPr/>
            <p:nvPr/>
          </p:nvSpPr>
          <p:spPr>
            <a:xfrm rot="5400000">
              <a:off x="3951695" y="2677789"/>
              <a:ext cx="714378" cy="672525"/>
            </a:xfrm>
            <a:prstGeom prst="triangle">
              <a:avLst>
                <a:gd name="adj" fmla="val 52770"/>
              </a:avLst>
            </a:prstGeom>
            <a:solidFill>
              <a:schemeClr val="accent6">
                <a:lumMod val="7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sp>
          <p:nvSpPr>
            <p:cNvPr id="15" name="等腰三角形 14"/>
            <p:cNvSpPr/>
            <p:nvPr/>
          </p:nvSpPr>
          <p:spPr>
            <a:xfrm rot="5400000">
              <a:off x="3737382" y="2677789"/>
              <a:ext cx="714378" cy="672525"/>
            </a:xfrm>
            <a:prstGeom prst="triangle">
              <a:avLst>
                <a:gd name="adj" fmla="val 52770"/>
              </a:avLst>
            </a:prstGeom>
            <a:solidFill>
              <a:schemeClr val="bg1">
                <a:lumMod val="8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grpSp>
      <p:cxnSp>
        <p:nvCxnSpPr>
          <p:cNvPr id="16" name="Straight Connector 10"/>
          <p:cNvCxnSpPr/>
          <p:nvPr/>
        </p:nvCxnSpPr>
        <p:spPr>
          <a:xfrm>
            <a:off x="992412" y="743726"/>
            <a:ext cx="1611686" cy="0"/>
          </a:xfrm>
          <a:prstGeom prst="line">
            <a:avLst/>
          </a:prstGeom>
          <a:ln>
            <a:solidFill>
              <a:schemeClr val="accent6">
                <a:lumMod val="75000"/>
              </a:schemeClr>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7" name="Rectangle 12"/>
          <p:cNvSpPr>
            <a:spLocks noChangeArrowheads="1"/>
          </p:cNvSpPr>
          <p:nvPr/>
        </p:nvSpPr>
        <p:spPr bwMode="auto">
          <a:xfrm>
            <a:off x="1001689" y="228095"/>
            <a:ext cx="16371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0000FF"/>
                </a:solidFill>
                <a:latin typeface="微软雅黑" pitchFamily="34" charset="-122"/>
                <a:ea typeface="微软雅黑" pitchFamily="34" charset="-122"/>
              </a:rPr>
              <a:t>课堂</a:t>
            </a:r>
            <a:r>
              <a:rPr lang="zh-CN" altLang="en-US" sz="2800" b="1" dirty="0" smtClean="0">
                <a:solidFill>
                  <a:srgbClr val="0000FF"/>
                </a:solidFill>
                <a:latin typeface="微软雅黑" pitchFamily="34" charset="-122"/>
                <a:ea typeface="微软雅黑" pitchFamily="34" charset="-122"/>
              </a:rPr>
              <a:t>小结</a:t>
            </a:r>
            <a:endParaRPr lang="zh-CN" altLang="en-US" sz="2800" b="1" dirty="0">
              <a:solidFill>
                <a:srgbClr val="0000FF"/>
              </a:solidFill>
              <a:latin typeface="微软雅黑" pitchFamily="34" charset="-122"/>
              <a:ea typeface="微软雅黑" pitchFamily="34" charset="-122"/>
            </a:endParaRPr>
          </a:p>
        </p:txBody>
      </p:sp>
      <p:sp>
        <p:nvSpPr>
          <p:cNvPr id="20" name="矩形 19"/>
          <p:cNvSpPr/>
          <p:nvPr/>
        </p:nvSpPr>
        <p:spPr>
          <a:xfrm>
            <a:off x="406574" y="954183"/>
            <a:ext cx="11161240" cy="5211915"/>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判断变量之间有无相关关系，简便可行的方法就是绘制散点图</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根据散点图，可看出两个变量是否具有相关关系，是否线性相关，是正相关还是负相关</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求回归直线的方程时应注意的问题</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知道</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呈线性相关关系，无需进行相关性检验，否则应首先进行相关性检验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如果两个变量之间本身不具有相关关系，或者说，它们之间的相关关系不显著，即使求出回归方程也是毫无意义的，而且用其估计和预测的量也是不可信的</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528941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圆角矩形 18">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35526271"/>
              </p:ext>
            </p:extLst>
          </p:nvPr>
        </p:nvGraphicFramePr>
        <p:xfrm>
          <a:off x="673124" y="1106066"/>
          <a:ext cx="10534650" cy="2971800"/>
        </p:xfrm>
        <a:graphic>
          <a:graphicData uri="http://schemas.openxmlformats.org/presentationml/2006/ole">
            <mc:AlternateContent xmlns:mc="http://schemas.openxmlformats.org/markup-compatibility/2006">
              <mc:Choice xmlns:v="urn:schemas-microsoft-com:vml" Requires="v">
                <p:oleObj spid="_x0000_s23561" name="文档" r:id="rId5" imgW="10541398" imgH="2971890" progId="Word.Document.12">
                  <p:embed/>
                </p:oleObj>
              </mc:Choice>
              <mc:Fallback>
                <p:oleObj name="文档" r:id="rId5" imgW="10541398" imgH="2971890" progId="Word.Document.12">
                  <p:embed/>
                  <p:pic>
                    <p:nvPicPr>
                      <p:cNvPr id="0" name=""/>
                      <p:cNvPicPr/>
                      <p:nvPr/>
                    </p:nvPicPr>
                    <p:blipFill>
                      <a:blip r:embed="rId6"/>
                      <a:stretch>
                        <a:fillRect/>
                      </a:stretch>
                    </p:blipFill>
                    <p:spPr>
                      <a:xfrm>
                        <a:off x="673124" y="1106066"/>
                        <a:ext cx="10534650" cy="2971800"/>
                      </a:xfrm>
                      <a:prstGeom prst="rect">
                        <a:avLst/>
                      </a:prstGeom>
                    </p:spPr>
                  </p:pic>
                </p:oleObj>
              </mc:Fallback>
            </mc:AlternateContent>
          </a:graphicData>
        </a:graphic>
      </p:graphicFrame>
    </p:spTree>
    <p:extLst>
      <p:ext uri="{BB962C8B-B14F-4D97-AF65-F5344CB8AC3E}">
        <p14:creationId xmlns:p14="http://schemas.microsoft.com/office/powerpoint/2010/main" val="35557123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2">
            <a:duotone>
              <a:schemeClr val="bg2">
                <a:shade val="45000"/>
                <a:satMod val="135000"/>
              </a:schemeClr>
              <a:prstClr val="white"/>
            </a:duotone>
            <a:extLst>
              <a:ext uri="{28A0092B-C50C-407E-A947-70E740481C1C}">
                <a14:useLocalDpi xmlns:a14="http://schemas.microsoft.com/office/drawing/2010/main" val="0"/>
              </a:ext>
            </a:extLst>
          </a:blip>
          <a:srcRect l="7962"/>
          <a:stretch/>
        </p:blipFill>
        <p:spPr>
          <a:xfrm>
            <a:off x="8105774" y="2966193"/>
            <a:ext cx="4096603" cy="3890269"/>
          </a:xfrm>
          <a:prstGeom prst="rect">
            <a:avLst/>
          </a:prstGeom>
        </p:spPr>
      </p:pic>
      <p:sp>
        <p:nvSpPr>
          <p:cNvPr id="10" name="TextBox 9"/>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11" name="标题 1"/>
          <p:cNvSpPr txBox="1">
            <a:spLocks/>
          </p:cNvSpPr>
          <p:nvPr/>
        </p:nvSpPr>
        <p:spPr>
          <a:xfrm>
            <a:off x="2391127" y="3338736"/>
            <a:ext cx="7352104"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47258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435">
                                          <p:stCondLst>
                                            <p:cond delay="0"/>
                                          </p:stCondLst>
                                        </p:cTn>
                                        <p:tgtEl>
                                          <p:spTgt spid="11"/>
                                        </p:tgtEl>
                                      </p:cBhvr>
                                    </p:animEffect>
                                    <p:anim calcmode="lin" valueType="num">
                                      <p:cBhvr>
                                        <p:cTn id="8" dur="1367"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11"/>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11"/>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11"/>
                                        </p:tgtEl>
                                        <p:attrNameLst>
                                          <p:attrName>ppt_y</p:attrName>
                                        </p:attrNameLst>
                                      </p:cBhvr>
                                      <p:tavLst>
                                        <p:tav tm="0" fmla="#ppt_y-sin(pi*$)/81">
                                          <p:val>
                                            <p:fltVal val="0"/>
                                          </p:val>
                                        </p:tav>
                                        <p:tav tm="100000">
                                          <p:val>
                                            <p:fltVal val="1"/>
                                          </p:val>
                                        </p:tav>
                                      </p:tavLst>
                                    </p:anim>
                                    <p:animScale>
                                      <p:cBhvr>
                                        <p:cTn id="13" dur="20">
                                          <p:stCondLst>
                                            <p:cond delay="487"/>
                                          </p:stCondLst>
                                        </p:cTn>
                                        <p:tgtEl>
                                          <p:spTgt spid="11"/>
                                        </p:tgtEl>
                                      </p:cBhvr>
                                      <p:to x="100000" y="60000"/>
                                    </p:animScale>
                                    <p:animScale>
                                      <p:cBhvr>
                                        <p:cTn id="14" dur="124" decel="50000">
                                          <p:stCondLst>
                                            <p:cond delay="507"/>
                                          </p:stCondLst>
                                        </p:cTn>
                                        <p:tgtEl>
                                          <p:spTgt spid="11"/>
                                        </p:tgtEl>
                                      </p:cBhvr>
                                      <p:to x="100000" y="100000"/>
                                    </p:animScale>
                                    <p:animScale>
                                      <p:cBhvr>
                                        <p:cTn id="15" dur="20">
                                          <p:stCondLst>
                                            <p:cond delay="984"/>
                                          </p:stCondLst>
                                        </p:cTn>
                                        <p:tgtEl>
                                          <p:spTgt spid="11"/>
                                        </p:tgtEl>
                                      </p:cBhvr>
                                      <p:to x="100000" y="80000"/>
                                    </p:animScale>
                                    <p:animScale>
                                      <p:cBhvr>
                                        <p:cTn id="16" dur="124" decel="50000">
                                          <p:stCondLst>
                                            <p:cond delay="1004"/>
                                          </p:stCondLst>
                                        </p:cTn>
                                        <p:tgtEl>
                                          <p:spTgt spid="11"/>
                                        </p:tgtEl>
                                      </p:cBhvr>
                                      <p:to x="100000" y="100000"/>
                                    </p:animScale>
                                    <p:animScale>
                                      <p:cBhvr>
                                        <p:cTn id="17" dur="20">
                                          <p:stCondLst>
                                            <p:cond delay="1231"/>
                                          </p:stCondLst>
                                        </p:cTn>
                                        <p:tgtEl>
                                          <p:spTgt spid="11"/>
                                        </p:tgtEl>
                                      </p:cBhvr>
                                      <p:to x="100000" y="90000"/>
                                    </p:animScale>
                                    <p:animScale>
                                      <p:cBhvr>
                                        <p:cTn id="18" dur="124" decel="50000">
                                          <p:stCondLst>
                                            <p:cond delay="1251"/>
                                          </p:stCondLst>
                                        </p:cTn>
                                        <p:tgtEl>
                                          <p:spTgt spid="11"/>
                                        </p:tgtEl>
                                      </p:cBhvr>
                                      <p:to x="100000" y="100000"/>
                                    </p:animScale>
                                    <p:animScale>
                                      <p:cBhvr>
                                        <p:cTn id="19" dur="20">
                                          <p:stCondLst>
                                            <p:cond delay="1356"/>
                                          </p:stCondLst>
                                        </p:cTn>
                                        <p:tgtEl>
                                          <p:spTgt spid="11"/>
                                        </p:tgtEl>
                                      </p:cBhvr>
                                      <p:to x="100000" y="95000"/>
                                    </p:animScale>
                                    <p:animScale>
                                      <p:cBhvr>
                                        <p:cTn id="20" dur="124" decel="50000">
                                          <p:stCondLst>
                                            <p:cond delay="1376"/>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b="1" kern="0" dirty="0" smtClean="0">
                <a:solidFill>
                  <a:schemeClr val="bg1"/>
                </a:solidFill>
                <a:latin typeface="微软雅黑" pitchFamily="34" charset="-122"/>
                <a:ea typeface="微软雅黑" pitchFamily="34" charset="-122"/>
              </a:rPr>
              <a:t> 知识梳理                                                                                      </a:t>
            </a:r>
            <a:r>
              <a:rPr lang="zh-CN" altLang="en-US" kern="0" dirty="0" smtClean="0">
                <a:solidFill>
                  <a:schemeClr val="bg1"/>
                </a:solidFill>
                <a:latin typeface="华文新魏" pitchFamily="2" charset="-122"/>
                <a:ea typeface="华文新魏" pitchFamily="2" charset="-122"/>
              </a:rPr>
              <a:t>                     自主学习</a:t>
            </a:r>
            <a:endParaRPr lang="zh-CN" altLang="en-US" kern="0" dirty="0">
              <a:solidFill>
                <a:schemeClr val="bg1"/>
              </a:solidFill>
              <a:latin typeface="华文新魏" pitchFamily="2" charset="-122"/>
              <a:ea typeface="华文新魏" pitchFamily="2" charset="-122"/>
            </a:endParaRPr>
          </a:p>
        </p:txBody>
      </p:sp>
      <p:sp>
        <p:nvSpPr>
          <p:cNvPr id="12" name="矩形 11"/>
          <p:cNvSpPr/>
          <p:nvPr/>
        </p:nvSpPr>
        <p:spPr>
          <a:xfrm>
            <a:off x="335360" y="765498"/>
            <a:ext cx="1116124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a:ea typeface="微软雅黑"/>
                <a:cs typeface="Times New Roman"/>
              </a:rPr>
              <a:t>知识点一　变量间的相关关系</a:t>
            </a:r>
          </a:p>
        </p:txBody>
      </p:sp>
      <p:sp>
        <p:nvSpPr>
          <p:cNvPr id="5" name="矩形 4"/>
          <p:cNvSpPr/>
          <p:nvPr/>
        </p:nvSpPr>
        <p:spPr>
          <a:xfrm>
            <a:off x="406574" y="1413570"/>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变量之间常见的关系</a:t>
            </a:r>
            <a:endParaRPr lang="zh-CN" altLang="zh-CN" sz="1050" kern="100" dirty="0">
              <a:effectLst/>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val="3715853107"/>
              </p:ext>
            </p:extLst>
          </p:nvPr>
        </p:nvGraphicFramePr>
        <p:xfrm>
          <a:off x="1126654" y="2277665"/>
          <a:ext cx="9505056" cy="1800202"/>
        </p:xfrm>
        <a:graphic>
          <a:graphicData uri="http://schemas.openxmlformats.org/drawingml/2006/table">
            <a:tbl>
              <a:tblPr/>
              <a:tblGrid>
                <a:gridCol w="1721608"/>
                <a:gridCol w="7783448"/>
              </a:tblGrid>
              <a:tr h="900101">
                <a:tc>
                  <a:txBody>
                    <a:bodyPr/>
                    <a:lstStyle/>
                    <a:p>
                      <a:pPr algn="ctr">
                        <a:lnSpc>
                          <a:spcPct val="150000"/>
                        </a:lnSpc>
                        <a:spcAft>
                          <a:spcPts val="0"/>
                        </a:spcAft>
                      </a:pPr>
                      <a:r>
                        <a:rPr lang="zh-CN" sz="2800" kern="100" baseline="0">
                          <a:effectLst/>
                          <a:latin typeface="Times New Roman"/>
                          <a:ea typeface="华文细黑"/>
                          <a:cs typeface="Times New Roman"/>
                        </a:rPr>
                        <a:t>函数关系</a:t>
                      </a:r>
                      <a:endParaRPr lang="zh-CN" sz="2800" kern="100" baseline="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a:ea typeface="华文细黑"/>
                          <a:cs typeface="Times New Roman"/>
                        </a:rPr>
                        <a:t>变量之间的关系可以用函数表示</a:t>
                      </a:r>
                      <a:endParaRPr lang="zh-CN" sz="2800" kern="100" baseline="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00101">
                <a:tc>
                  <a:txBody>
                    <a:bodyPr/>
                    <a:lstStyle/>
                    <a:p>
                      <a:pPr algn="ctr">
                        <a:lnSpc>
                          <a:spcPct val="150000"/>
                        </a:lnSpc>
                        <a:spcAft>
                          <a:spcPts val="0"/>
                        </a:spcAft>
                      </a:pPr>
                      <a:r>
                        <a:rPr lang="zh-CN" sz="2800" kern="100" baseline="0">
                          <a:effectLst/>
                          <a:latin typeface="Times New Roman"/>
                          <a:ea typeface="华文细黑"/>
                          <a:cs typeface="Times New Roman"/>
                        </a:rPr>
                        <a:t>相关关系</a:t>
                      </a:r>
                      <a:endParaRPr lang="zh-CN" sz="2800" kern="100" baseline="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dirty="0">
                          <a:effectLst/>
                          <a:latin typeface="Times New Roman"/>
                          <a:ea typeface="华文细黑"/>
                          <a:cs typeface="Times New Roman"/>
                        </a:rPr>
                        <a:t>变量之间有一定的联系，但不能完全用函数表示</a:t>
                      </a:r>
                      <a:endParaRPr lang="zh-CN" sz="2800" kern="100" baseline="0" dirty="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6574" y="261442"/>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相关关系与函数关系的区别与联系</a:t>
            </a:r>
            <a:endParaRPr lang="zh-CN" altLang="zh-CN" sz="1050" kern="100" dirty="0">
              <a:effectLst/>
              <a:latin typeface="宋体"/>
              <a:cs typeface="Courier New"/>
            </a:endParaRPr>
          </a:p>
        </p:txBody>
      </p:sp>
      <p:sp>
        <p:nvSpPr>
          <p:cNvPr id="5" name="矩形 4"/>
          <p:cNvSpPr/>
          <p:nvPr/>
        </p:nvSpPr>
        <p:spPr>
          <a:xfrm>
            <a:off x="406574" y="930412"/>
            <a:ext cx="11161240" cy="4578089"/>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区别：函数关系，</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函数关系中两个变量间是一种确定性关系；</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函数是一种因果关系，有这样的因，必有这样的果</a:t>
            </a:r>
            <a:r>
              <a:rPr lang="en-US" altLang="zh-CN" sz="2800" kern="100" dirty="0">
                <a:latin typeface="Times New Roman"/>
                <a:ea typeface="华文细黑"/>
                <a:cs typeface="Times New Roman"/>
              </a:rPr>
              <a:t>.</a:t>
            </a:r>
            <a:r>
              <a:rPr lang="zh-CN" altLang="zh-CN" sz="2800" kern="100" dirty="0">
                <a:latin typeface="Times New Roman"/>
                <a:ea typeface="华文细黑"/>
                <a:cs typeface="Times New Roman"/>
              </a:rPr>
              <a:t>例如，圆的半径由</a:t>
            </a:r>
            <a:r>
              <a:rPr lang="en-US" altLang="zh-CN" sz="2800" kern="100" dirty="0">
                <a:latin typeface="Times New Roman"/>
                <a:ea typeface="华文细黑"/>
                <a:cs typeface="Times New Roman"/>
              </a:rPr>
              <a:t>1</a:t>
            </a:r>
            <a:r>
              <a:rPr lang="zh-CN" altLang="zh-CN" sz="2800" kern="100" dirty="0">
                <a:latin typeface="Times New Roman"/>
                <a:ea typeface="华文细黑"/>
                <a:cs typeface="Times New Roman"/>
              </a:rPr>
              <a:t>增大为</a:t>
            </a:r>
            <a:r>
              <a:rPr lang="en-US" altLang="zh-CN" sz="2800" kern="100" dirty="0">
                <a:latin typeface="Times New Roman"/>
                <a:ea typeface="华文细黑"/>
                <a:cs typeface="Times New Roman"/>
              </a:rPr>
              <a:t>2</a:t>
            </a:r>
            <a:r>
              <a:rPr lang="zh-CN" altLang="zh-CN" sz="2800" kern="100" dirty="0">
                <a:latin typeface="Times New Roman"/>
                <a:ea typeface="华文细黑"/>
                <a:cs typeface="Times New Roman"/>
              </a:rPr>
              <a:t>，其面积必然由</a:t>
            </a:r>
            <a:r>
              <a:rPr lang="en-US" altLang="zh-CN" sz="2800" kern="100" dirty="0">
                <a:latin typeface="Times New Roman"/>
                <a:ea typeface="华文细黑"/>
                <a:cs typeface="Times New Roman"/>
              </a:rPr>
              <a:t>π</a:t>
            </a:r>
            <a:r>
              <a:rPr lang="zh-CN" altLang="zh-CN" sz="2800" kern="100" dirty="0">
                <a:latin typeface="Times New Roman"/>
                <a:ea typeface="华文细黑"/>
                <a:cs typeface="Times New Roman"/>
              </a:rPr>
              <a:t>增大到</a:t>
            </a:r>
            <a:r>
              <a:rPr lang="en-US" altLang="zh-CN" sz="2800" kern="100" dirty="0">
                <a:latin typeface="Times New Roman"/>
                <a:ea typeface="华文细黑"/>
                <a:cs typeface="Times New Roman"/>
              </a:rPr>
              <a:t>4π.</a:t>
            </a:r>
            <a:endParaRPr lang="zh-CN" altLang="zh-CN" sz="1050" kern="100" dirty="0">
              <a:cs typeface="Times New Roman"/>
            </a:endParaRPr>
          </a:p>
          <a:p>
            <a:pPr algn="just">
              <a:lnSpc>
                <a:spcPct val="150000"/>
              </a:lnSpc>
              <a:spcAft>
                <a:spcPts val="0"/>
              </a:spcAft>
            </a:pPr>
            <a:r>
              <a:rPr lang="zh-CN" altLang="zh-CN" sz="2800" kern="100" dirty="0">
                <a:latin typeface="Times New Roman"/>
                <a:ea typeface="华文细黑"/>
                <a:cs typeface="Times New Roman"/>
              </a:rPr>
              <a:t>相关关系，</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相关关系是一种非确定性关系</a:t>
            </a:r>
            <a:r>
              <a:rPr lang="en-US" altLang="zh-CN" sz="2800" kern="100" dirty="0">
                <a:latin typeface="Times New Roman"/>
                <a:ea typeface="华文细黑"/>
                <a:cs typeface="Times New Roman"/>
              </a:rPr>
              <a:t>.</a:t>
            </a:r>
            <a:r>
              <a:rPr lang="zh-CN" altLang="zh-CN" sz="2800" kern="100" dirty="0">
                <a:latin typeface="Times New Roman"/>
                <a:ea typeface="华文细黑"/>
                <a:cs typeface="Times New Roman"/>
              </a:rPr>
              <a:t>例如，吸烟与患肺癌之间的关系，两者之间虽然没有确定的函数关系，但吸烟多的人患肺癌的风险会大幅增加，两者之间即是一种非确定性的关系；</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相关关系不一定是因果关系，也可能是伴随关系</a:t>
            </a:r>
            <a:r>
              <a:rPr lang="en-US" altLang="zh-CN" sz="2800" kern="100" dirty="0">
                <a:latin typeface="Times New Roman"/>
                <a:ea typeface="华文细黑"/>
                <a:cs typeface="Times New Roman"/>
              </a:rPr>
              <a:t>.</a:t>
            </a:r>
            <a:endParaRPr lang="zh-CN" altLang="zh-CN" sz="1050" kern="100" dirty="0">
              <a:cs typeface="Times New Roman"/>
            </a:endParaRPr>
          </a:p>
        </p:txBody>
      </p:sp>
    </p:spTree>
    <p:extLst>
      <p:ext uri="{BB962C8B-B14F-4D97-AF65-F5344CB8AC3E}">
        <p14:creationId xmlns:p14="http://schemas.microsoft.com/office/powerpoint/2010/main" val="30789564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405458"/>
            <a:ext cx="11161240" cy="3285427"/>
          </a:xfrm>
          <a:prstGeom prst="rect">
            <a:avLst/>
          </a:prstGeom>
        </p:spPr>
        <p:txBody>
          <a:bodyPr wrap="square" lIns="121898" tIns="60948" rIns="121898" bIns="60948">
            <a:spAutoFit/>
          </a:bodyPr>
          <a:lstStyle/>
          <a:p>
            <a:pPr>
              <a:lnSpc>
                <a:spcPct val="150000"/>
              </a:lnSpc>
            </a:pPr>
            <a:r>
              <a:rPr lang="zh-CN" altLang="zh-CN" sz="2800" kern="100" dirty="0">
                <a:latin typeface="Times New Roman"/>
                <a:ea typeface="华文细黑"/>
                <a:cs typeface="Times New Roman"/>
              </a:rPr>
              <a:t>联系：</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在一定的条件下可以相互转化，对于具有线性相关关系的两个变量来说，当求得其线性回归方程后，可以用一种确定性的关系对这两个变量间的取值进行评估；</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相关关系在现实生活中大量存在，从某种意义上讲，函数关系是一种理想的关系模型，而相关关系是一种更为一般的情况</a:t>
            </a:r>
            <a:endParaRPr lang="zh-CN" altLang="zh-CN" sz="1050" kern="100" dirty="0">
              <a:cs typeface="Times New Roman"/>
            </a:endParaRPr>
          </a:p>
        </p:txBody>
      </p:sp>
    </p:spTree>
    <p:extLst>
      <p:ext uri="{BB962C8B-B14F-4D97-AF65-F5344CB8AC3E}">
        <p14:creationId xmlns:p14="http://schemas.microsoft.com/office/powerpoint/2010/main" val="27830885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1238732"/>
            <a:ext cx="11161240" cy="391925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散点图</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将样本中</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个数据点</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i="1" kern="100" baseline="-25000" dirty="0">
                <a:latin typeface="Times New Roman"/>
                <a:ea typeface="华文细黑"/>
                <a:cs typeface="Courier New"/>
              </a:rPr>
              <a:t>i</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i="1" kern="100" baseline="-25000" dirty="0" err="1">
                <a:latin typeface="Times New Roman"/>
                <a:ea typeface="华文细黑"/>
                <a:cs typeface="Courier New"/>
              </a:rPr>
              <a:t>i</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i</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描在平面直角坐标系中，以表示具有相关关系的两个变量的一组数据的图形叫做散点图</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正相关与负相关</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正相关：散点图中的点散布在</a:t>
            </a:r>
            <a:r>
              <a:rPr lang="zh-CN" altLang="zh-CN" sz="2800" kern="100" dirty="0" smtClean="0">
                <a:latin typeface="Times New Roman"/>
                <a:ea typeface="华文细黑"/>
                <a:cs typeface="Times New Roman"/>
              </a:rPr>
              <a:t>从</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到</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区域</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负相关：散点图中的点散布在</a:t>
            </a:r>
            <a:r>
              <a:rPr lang="zh-CN" altLang="zh-CN" sz="2800" kern="100" dirty="0" smtClean="0">
                <a:latin typeface="Times New Roman"/>
                <a:ea typeface="华文细黑"/>
                <a:cs typeface="Times New Roman"/>
              </a:rPr>
              <a:t>从</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到</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区域</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3" name="矩形 2"/>
          <p:cNvSpPr/>
          <p:nvPr/>
        </p:nvSpPr>
        <p:spPr>
          <a:xfrm>
            <a:off x="406574" y="446644"/>
            <a:ext cx="1094132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a:ea typeface="微软雅黑"/>
                <a:cs typeface="Times New Roman"/>
              </a:rPr>
              <a:t>知识点二　散点图及正、负相关的概念</a:t>
            </a:r>
          </a:p>
        </p:txBody>
      </p:sp>
      <p:sp>
        <p:nvSpPr>
          <p:cNvPr id="4" name="矩形 3"/>
          <p:cNvSpPr/>
          <p:nvPr/>
        </p:nvSpPr>
        <p:spPr>
          <a:xfrm>
            <a:off x="5841434" y="3905161"/>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左下角</a:t>
            </a:r>
            <a:endParaRPr lang="zh-CN" altLang="en-US" dirty="0">
              <a:solidFill>
                <a:srgbClr val="C00000"/>
              </a:solidFill>
            </a:endParaRPr>
          </a:p>
        </p:txBody>
      </p:sp>
      <p:sp>
        <p:nvSpPr>
          <p:cNvPr id="5" name="矩形 4"/>
          <p:cNvSpPr/>
          <p:nvPr/>
        </p:nvSpPr>
        <p:spPr>
          <a:xfrm>
            <a:off x="7381825" y="3914686"/>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右上角</a:t>
            </a:r>
            <a:endParaRPr lang="zh-CN" altLang="en-US" sz="2800" kern="100" dirty="0">
              <a:solidFill>
                <a:srgbClr val="C00000"/>
              </a:solidFill>
              <a:latin typeface="Times New Roman"/>
              <a:ea typeface="华文细黑"/>
              <a:cs typeface="Times New Roman"/>
            </a:endParaRPr>
          </a:p>
        </p:txBody>
      </p:sp>
      <p:sp>
        <p:nvSpPr>
          <p:cNvPr id="6" name="矩形 5"/>
          <p:cNvSpPr/>
          <p:nvPr/>
        </p:nvSpPr>
        <p:spPr>
          <a:xfrm>
            <a:off x="5841434" y="4562758"/>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左上角</a:t>
            </a:r>
            <a:endParaRPr lang="zh-CN" altLang="en-US" sz="2800" kern="100" dirty="0">
              <a:solidFill>
                <a:srgbClr val="C00000"/>
              </a:solidFill>
              <a:latin typeface="Times New Roman"/>
              <a:ea typeface="华文细黑"/>
              <a:cs typeface="Times New Roman"/>
            </a:endParaRPr>
          </a:p>
        </p:txBody>
      </p:sp>
      <p:sp>
        <p:nvSpPr>
          <p:cNvPr id="7" name="矩形 6"/>
          <p:cNvSpPr/>
          <p:nvPr/>
        </p:nvSpPr>
        <p:spPr>
          <a:xfrm>
            <a:off x="7353602" y="4562758"/>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右下角</a:t>
            </a:r>
            <a:endParaRPr lang="zh-CN" altLang="en-US" sz="2800" kern="100" dirty="0">
              <a:solidFill>
                <a:srgbClr val="C00000"/>
              </a:solidFill>
              <a:latin typeface="Times New Roman"/>
              <a:ea typeface="华文细黑"/>
              <a:cs typeface="Times New Roman"/>
            </a:endParaRPr>
          </a:p>
        </p:txBody>
      </p:sp>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0287670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4"/>
                                        </p:tgtEl>
                                      </p:cBhvr>
                                    </p:animEffect>
                                    <p:set>
                                      <p:cBhvr>
                                        <p:cTn id="23" dur="1" fill="hold">
                                          <p:stCondLst>
                                            <p:cond delay="499"/>
                                          </p:stCondLst>
                                        </p:cTn>
                                        <p:tgtEl>
                                          <p:spTgt spid="4"/>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5"/>
                                        </p:tgtEl>
                                      </p:cBhvr>
                                    </p:animEffect>
                                    <p:set>
                                      <p:cBhvr>
                                        <p:cTn id="26" dur="1" fill="hold">
                                          <p:stCondLst>
                                            <p:cond delay="499"/>
                                          </p:stCondLst>
                                        </p:cTn>
                                        <p:tgtEl>
                                          <p:spTgt spid="5"/>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6"/>
                                        </p:tgtEl>
                                      </p:cBhvr>
                                    </p:animEffect>
                                    <p:set>
                                      <p:cBhvr>
                                        <p:cTn id="29" dur="1" fill="hold">
                                          <p:stCondLst>
                                            <p:cond delay="499"/>
                                          </p:stCondLst>
                                        </p:cTn>
                                        <p:tgtEl>
                                          <p:spTgt spid="6"/>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7"/>
                                        </p:tgtEl>
                                      </p:cBhvr>
                                    </p:animEffect>
                                    <p:set>
                                      <p:cBhvr>
                                        <p:cTn id="3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4" grpId="0"/>
      <p:bldP spid="4" grpId="1"/>
      <p:bldP spid="5" grpId="0"/>
      <p:bldP spid="5" grpId="1"/>
      <p:bldP spid="6" grpId="0"/>
      <p:bldP spid="6" grpId="1"/>
      <p:bldP spid="7" grpId="0"/>
      <p:bldP spid="7"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1125538"/>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思考　</a:t>
            </a:r>
            <a:r>
              <a:rPr lang="zh-CN" altLang="zh-CN" sz="2800" kern="100" dirty="0">
                <a:latin typeface="Times New Roman"/>
                <a:ea typeface="华文细黑"/>
                <a:cs typeface="Times New Roman"/>
              </a:rPr>
              <a:t>任意两个统计数据是否均可以作出散点图？</a:t>
            </a:r>
            <a:endParaRPr lang="zh-CN" altLang="zh-CN" sz="1050" kern="100" dirty="0">
              <a:effectLst/>
              <a:latin typeface="宋体"/>
              <a:cs typeface="Courier New"/>
            </a:endParaRPr>
          </a:p>
        </p:txBody>
      </p:sp>
      <p:sp>
        <p:nvSpPr>
          <p:cNvPr id="3" name="矩形 2"/>
          <p:cNvSpPr/>
          <p:nvPr/>
        </p:nvSpPr>
        <p:spPr>
          <a:xfrm>
            <a:off x="406574" y="1951847"/>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答　</a:t>
            </a:r>
            <a:r>
              <a:rPr lang="zh-CN" altLang="zh-CN" sz="2800" kern="100" dirty="0">
                <a:latin typeface="Times New Roman"/>
                <a:ea typeface="华文细黑"/>
                <a:cs typeface="Times New Roman"/>
              </a:rPr>
              <a:t>可以，不管这两个统计量是否具备相关性，以一个变量值作为横坐标，另一个作为纵坐标，均可画出它的散点图</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9890987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p:bldP spid="3"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6574" y="155130"/>
            <a:ext cx="1094132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a:ea typeface="微软雅黑"/>
                <a:cs typeface="Times New Roman"/>
              </a:rPr>
              <a:t>知识点三　回归直线</a:t>
            </a:r>
          </a:p>
        </p:txBody>
      </p:sp>
      <p:sp>
        <p:nvSpPr>
          <p:cNvPr id="4" name="矩形 3"/>
          <p:cNvSpPr/>
          <p:nvPr/>
        </p:nvSpPr>
        <p:spPr>
          <a:xfrm>
            <a:off x="406574" y="803202"/>
            <a:ext cx="11161240" cy="270841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回归直线</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如果散点图中点的分布从整体上看大致</a:t>
            </a:r>
            <a:r>
              <a:rPr lang="zh-CN" altLang="zh-CN" sz="2800" kern="100" dirty="0" smtClean="0">
                <a:latin typeface="Times New Roman"/>
                <a:ea typeface="华文细黑"/>
                <a:cs typeface="Times New Roman"/>
              </a:rPr>
              <a:t>在</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附近</a:t>
            </a:r>
            <a:r>
              <a:rPr lang="zh-CN" altLang="zh-CN" sz="2800" kern="100" dirty="0">
                <a:latin typeface="Times New Roman"/>
                <a:ea typeface="华文细黑"/>
                <a:cs typeface="Times New Roman"/>
              </a:rPr>
              <a:t>，就称这两个变量之间</a:t>
            </a:r>
            <a:r>
              <a:rPr lang="zh-CN" altLang="zh-CN" sz="2800" kern="100" dirty="0" smtClean="0">
                <a:latin typeface="Times New Roman"/>
                <a:ea typeface="华文细黑"/>
                <a:cs typeface="Times New Roman"/>
              </a:rPr>
              <a:t>具有</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关系</a:t>
            </a:r>
            <a:r>
              <a:rPr lang="zh-CN" altLang="zh-CN" sz="2800" kern="100" dirty="0">
                <a:latin typeface="Times New Roman"/>
                <a:ea typeface="华文细黑"/>
                <a:cs typeface="Times New Roman"/>
              </a:rPr>
              <a:t>，这条直线叫做回归直线</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回归方程与最小二乘法</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63489190"/>
              </p:ext>
            </p:extLst>
          </p:nvPr>
        </p:nvGraphicFramePr>
        <p:xfrm>
          <a:off x="533400" y="3514725"/>
          <a:ext cx="10791825" cy="3295650"/>
        </p:xfrm>
        <a:graphic>
          <a:graphicData uri="http://schemas.openxmlformats.org/presentationml/2006/ole">
            <mc:AlternateContent xmlns:mc="http://schemas.openxmlformats.org/markup-compatibility/2006">
              <mc:Choice xmlns:v="urn:schemas-microsoft-com:vml" Requires="v">
                <p:oleObj spid="_x0000_s3083" name="文档" r:id="rId4" imgW="10798834" imgH="3295350" progId="Word.Document.12">
                  <p:embed/>
                </p:oleObj>
              </mc:Choice>
              <mc:Fallback>
                <p:oleObj name="文档" r:id="rId4" imgW="10798834" imgH="3295350" progId="Word.Document.12">
                  <p:embed/>
                  <p:pic>
                    <p:nvPicPr>
                      <p:cNvPr id="0" name=""/>
                      <p:cNvPicPr/>
                      <p:nvPr/>
                    </p:nvPicPr>
                    <p:blipFill>
                      <a:blip r:embed="rId5"/>
                      <a:stretch>
                        <a:fillRect/>
                      </a:stretch>
                    </p:blipFill>
                    <p:spPr>
                      <a:xfrm>
                        <a:off x="533400" y="3514725"/>
                        <a:ext cx="10791825" cy="3295650"/>
                      </a:xfrm>
                      <a:prstGeom prst="rect">
                        <a:avLst/>
                      </a:prstGeom>
                    </p:spPr>
                  </p:pic>
                </p:oleObj>
              </mc:Fallback>
            </mc:AlternateContent>
          </a:graphicData>
        </a:graphic>
      </p:graphicFrame>
      <p:sp>
        <p:nvSpPr>
          <p:cNvPr id="6" name="矩形 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8" name="矩形 7"/>
          <p:cNvSpPr/>
          <p:nvPr/>
        </p:nvSpPr>
        <p:spPr>
          <a:xfrm>
            <a:off x="6975479" y="1567111"/>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一条直线</a:t>
            </a:r>
            <a:endParaRPr lang="zh-CN" altLang="en-US" dirty="0">
              <a:solidFill>
                <a:srgbClr val="C00000"/>
              </a:solidFill>
            </a:endParaRPr>
          </a:p>
        </p:txBody>
      </p:sp>
      <p:sp>
        <p:nvSpPr>
          <p:cNvPr id="9" name="矩形 8"/>
          <p:cNvSpPr/>
          <p:nvPr/>
        </p:nvSpPr>
        <p:spPr>
          <a:xfrm>
            <a:off x="2638822" y="2205658"/>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线性相关</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19940064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8" grpId="0"/>
      <p:bldP spid="8" grpId="1"/>
      <p:bldP spid="9" grpId="0"/>
      <p:bldP spid="9" grpId="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1773</TotalTime>
  <Words>1400</Words>
  <Application>Microsoft Office PowerPoint</Application>
  <PresentationFormat>自定义</PresentationFormat>
  <Paragraphs>254</Paragraphs>
  <Slides>39</Slides>
  <Notes>0</Notes>
  <HiddenSlides>8</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39</vt:i4>
      </vt:variant>
    </vt:vector>
  </HeadingPairs>
  <TitlesOfParts>
    <vt:vector size="41" baseType="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799</cp:revision>
  <dcterms:created xsi:type="dcterms:W3CDTF">2014-10-15T07:25:01Z</dcterms:created>
  <dcterms:modified xsi:type="dcterms:W3CDTF">2016-04-24T02:40:07Z</dcterms:modified>
</cp:coreProperties>
</file>