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257" r:id="rId3"/>
    <p:sldId id="258" r:id="rId4"/>
    <p:sldId id="278" r:id="rId5"/>
    <p:sldId id="478" r:id="rId6"/>
    <p:sldId id="497" r:id="rId7"/>
    <p:sldId id="498" r:id="rId8"/>
    <p:sldId id="499" r:id="rId9"/>
    <p:sldId id="361" r:id="rId10"/>
    <p:sldId id="424" r:id="rId11"/>
    <p:sldId id="500" r:id="rId12"/>
    <p:sldId id="501" r:id="rId13"/>
    <p:sldId id="502" r:id="rId14"/>
    <p:sldId id="503" r:id="rId15"/>
    <p:sldId id="504" r:id="rId16"/>
    <p:sldId id="505" r:id="rId17"/>
    <p:sldId id="506" r:id="rId18"/>
    <p:sldId id="507" r:id="rId19"/>
    <p:sldId id="508" r:id="rId20"/>
    <p:sldId id="509" r:id="rId21"/>
    <p:sldId id="510" r:id="rId22"/>
    <p:sldId id="511" r:id="rId23"/>
    <p:sldId id="512" r:id="rId24"/>
    <p:sldId id="513" r:id="rId25"/>
    <p:sldId id="514" r:id="rId26"/>
    <p:sldId id="515" r:id="rId27"/>
    <p:sldId id="516" r:id="rId28"/>
    <p:sldId id="517" r:id="rId29"/>
    <p:sldId id="518" r:id="rId30"/>
    <p:sldId id="519" r:id="rId31"/>
    <p:sldId id="520" r:id="rId32"/>
    <p:sldId id="521" r:id="rId33"/>
    <p:sldId id="522" r:id="rId34"/>
    <p:sldId id="523" r:id="rId35"/>
    <p:sldId id="524" r:id="rId36"/>
    <p:sldId id="525" r:id="rId37"/>
    <p:sldId id="526" r:id="rId38"/>
    <p:sldId id="527" r:id="rId39"/>
    <p:sldId id="528" r:id="rId40"/>
    <p:sldId id="529" r:id="rId41"/>
    <p:sldId id="530" r:id="rId42"/>
    <p:sldId id="531" r:id="rId43"/>
    <p:sldId id="423" r:id="rId44"/>
    <p:sldId id="451" r:id="rId45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861" autoAdjust="0"/>
  </p:normalViewPr>
  <p:slideViewPr>
    <p:cSldViewPr>
      <p:cViewPr>
        <p:scale>
          <a:sx n="66" d="100"/>
          <a:sy n="66" d="100"/>
        </p:scale>
        <p:origin x="-2544" y="-114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Relationship Id="rId4" Type="http://schemas.openxmlformats.org/officeDocument/2006/relationships/image" Target="../media/image3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Relationship Id="rId5" Type="http://schemas.openxmlformats.org/officeDocument/2006/relationships/image" Target="../media/image44.emf"/><Relationship Id="rId4" Type="http://schemas.openxmlformats.org/officeDocument/2006/relationships/image" Target="../media/image4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4" Type="http://schemas.openxmlformats.org/officeDocument/2006/relationships/image" Target="../media/image2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6.docx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7.bin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2.emf"/><Relationship Id="rId5" Type="http://schemas.openxmlformats.org/officeDocument/2006/relationships/image" Target="../media/image10.emf"/><Relationship Id="rId10" Type="http://schemas.openxmlformats.org/officeDocument/2006/relationships/package" Target="../embeddings/Microsoft_Word___9.docx"/><Relationship Id="rId4" Type="http://schemas.openxmlformats.org/officeDocument/2006/relationships/package" Target="../embeddings/Microsoft_Word___7.docx"/><Relationship Id="rId9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10.bin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10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oleObject" Target="../embeddings/oleObject12.bin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12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image" Target="../media/image21.png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14.docx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13" Type="http://schemas.openxmlformats.org/officeDocument/2006/relationships/package" Target="../embeddings/Microsoft_Word___19.docx"/><Relationship Id="rId3" Type="http://schemas.openxmlformats.org/officeDocument/2006/relationships/oleObject" Target="../embeddings/oleObject16.bin"/><Relationship Id="rId7" Type="http://schemas.openxmlformats.org/officeDocument/2006/relationships/package" Target="../embeddings/Microsoft_Word___17.docx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4.emf"/><Relationship Id="rId5" Type="http://schemas.openxmlformats.org/officeDocument/2006/relationships/image" Target="../media/image22.emf"/><Relationship Id="rId10" Type="http://schemas.openxmlformats.org/officeDocument/2006/relationships/package" Target="../embeddings/Microsoft_Word___18.docx"/><Relationship Id="rId4" Type="http://schemas.openxmlformats.org/officeDocument/2006/relationships/package" Target="../embeddings/Microsoft_Word___16.docx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25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oleObject" Target="../embeddings/oleObject20.bin"/><Relationship Id="rId7" Type="http://schemas.openxmlformats.org/officeDocument/2006/relationships/package" Target="../embeddings/Microsoft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7.emf"/><Relationship Id="rId4" Type="http://schemas.openxmlformats.org/officeDocument/2006/relationships/package" Target="../embeddings/Microsoft_Word___20.docx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13" Type="http://schemas.openxmlformats.org/officeDocument/2006/relationships/package" Target="../embeddings/Microsoft_Word___25.docx"/><Relationship Id="rId3" Type="http://schemas.openxmlformats.org/officeDocument/2006/relationships/oleObject" Target="../embeddings/oleObject22.bin"/><Relationship Id="rId7" Type="http://schemas.openxmlformats.org/officeDocument/2006/relationships/package" Target="../embeddings/Microsoft_Word___23.docx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31.emf"/><Relationship Id="rId5" Type="http://schemas.openxmlformats.org/officeDocument/2006/relationships/image" Target="../media/image29.emf"/><Relationship Id="rId10" Type="http://schemas.openxmlformats.org/officeDocument/2006/relationships/package" Target="../embeddings/Microsoft_Word___24.docx"/><Relationship Id="rId4" Type="http://schemas.openxmlformats.org/officeDocument/2006/relationships/package" Target="../embeddings/Microsoft_Word___22.docx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32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slide" Target="slide27.xml"/><Relationship Id="rId5" Type="http://schemas.openxmlformats.org/officeDocument/2006/relationships/image" Target="../media/image33.emf"/><Relationship Id="rId4" Type="http://schemas.openxmlformats.org/officeDocument/2006/relationships/package" Target="../embeddings/Microsoft_Word___26.docx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oleObject" Target="../embeddings/oleObject27.bin"/><Relationship Id="rId7" Type="http://schemas.openxmlformats.org/officeDocument/2006/relationships/package" Target="../embeddings/Microsoft_Word___28.docx"/><Relationship Id="rId12" Type="http://schemas.openxmlformats.org/officeDocument/2006/relationships/slide" Target="slide2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6.emf"/><Relationship Id="rId5" Type="http://schemas.openxmlformats.org/officeDocument/2006/relationships/image" Target="../media/image34.emf"/><Relationship Id="rId10" Type="http://schemas.openxmlformats.org/officeDocument/2006/relationships/package" Target="../embeddings/Microsoft_Word___29.docx"/><Relationship Id="rId4" Type="http://schemas.openxmlformats.org/officeDocument/2006/relationships/package" Target="../embeddings/Microsoft_Word___27.docx"/><Relationship Id="rId9" Type="http://schemas.openxmlformats.org/officeDocument/2006/relationships/oleObject" Target="../embeddings/oleObject29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oleObject" Target="../embeddings/oleObject30.bin"/><Relationship Id="rId7" Type="http://schemas.openxmlformats.org/officeDocument/2006/relationships/package" Target="../embeddings/Microsoft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37.emf"/><Relationship Id="rId4" Type="http://schemas.openxmlformats.org/officeDocument/2006/relationships/package" Target="../embeddings/Microsoft_Word___30.docx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13" Type="http://schemas.openxmlformats.org/officeDocument/2006/relationships/package" Target="../embeddings/Microsoft_Word___35.docx"/><Relationship Id="rId3" Type="http://schemas.openxmlformats.org/officeDocument/2006/relationships/oleObject" Target="../embeddings/oleObject32.bin"/><Relationship Id="rId7" Type="http://schemas.openxmlformats.org/officeDocument/2006/relationships/package" Target="../embeddings/Microsoft_Word___33.docx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44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36.docx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2.emf"/><Relationship Id="rId5" Type="http://schemas.openxmlformats.org/officeDocument/2006/relationships/image" Target="../media/image40.emf"/><Relationship Id="rId15" Type="http://schemas.openxmlformats.org/officeDocument/2006/relationships/oleObject" Target="../embeddings/oleObject36.bin"/><Relationship Id="rId10" Type="http://schemas.openxmlformats.org/officeDocument/2006/relationships/package" Target="../embeddings/Microsoft_Word___34.docx"/><Relationship Id="rId4" Type="http://schemas.openxmlformats.org/officeDocument/2006/relationships/package" Target="../embeddings/Microsoft_Word___32.docx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3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45.emf"/><Relationship Id="rId4" Type="http://schemas.openxmlformats.org/officeDocument/2006/relationships/package" Target="../embeddings/Microsoft_Word___37.docx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"/><Relationship Id="rId2" Type="http://schemas.openxmlformats.org/officeDocument/2006/relationships/image" Target="../media/image48.ti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emf"/><Relationship Id="rId3" Type="http://schemas.openxmlformats.org/officeDocument/2006/relationships/oleObject" Target="../embeddings/oleObject38.bin"/><Relationship Id="rId7" Type="http://schemas.openxmlformats.org/officeDocument/2006/relationships/package" Target="../embeddings/Microsoft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51.emf"/><Relationship Id="rId4" Type="http://schemas.openxmlformats.org/officeDocument/2006/relationships/package" Target="../embeddings/Microsoft_Word___38.docx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emf"/><Relationship Id="rId3" Type="http://schemas.openxmlformats.org/officeDocument/2006/relationships/oleObject" Target="../embeddings/oleObject40.bin"/><Relationship Id="rId7" Type="http://schemas.openxmlformats.org/officeDocument/2006/relationships/package" Target="../embeddings/Microsoft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53.emf"/><Relationship Id="rId4" Type="http://schemas.openxmlformats.org/officeDocument/2006/relationships/package" Target="../embeddings/Microsoft_Word___40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1.docx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emf"/><Relationship Id="rId3" Type="http://schemas.openxmlformats.org/officeDocument/2006/relationships/oleObject" Target="../embeddings/oleObject42.bin"/><Relationship Id="rId7" Type="http://schemas.openxmlformats.org/officeDocument/2006/relationships/package" Target="../embeddings/Microsoft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43.bin"/><Relationship Id="rId5" Type="http://schemas.openxmlformats.org/officeDocument/2006/relationships/image" Target="../media/image56.emf"/><Relationship Id="rId4" Type="http://schemas.openxmlformats.org/officeDocument/2006/relationships/package" Target="../embeddings/Microsoft_Word___42.docx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slide" Target="slide2.xml"/><Relationship Id="rId5" Type="http://schemas.openxmlformats.org/officeDocument/2006/relationships/image" Target="../media/image58.emf"/><Relationship Id="rId4" Type="http://schemas.openxmlformats.org/officeDocument/2006/relationships/package" Target="../embeddings/Microsoft_Word___44.docx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3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4.bin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4.docx"/><Relationship Id="rId9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982084" y="2277666"/>
            <a:ext cx="47336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　统  计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6854" y="2701881"/>
            <a:ext cx="5040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章末复习提升</a:t>
            </a:r>
            <a:endParaRPr lang="zh-CN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" t="1592" r="1032" b="10169"/>
          <a:stretch/>
        </p:blipFill>
        <p:spPr>
          <a:xfrm>
            <a:off x="8732925" y="4087491"/>
            <a:ext cx="3459078" cy="277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50768" y="333450"/>
            <a:ext cx="1127285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某校选修乒乓球课程的学生中，高一年级有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名，高二年级有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名，现用分层抽样的方法在这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名学生中抽取一个样本，已知在高一年级的学生中抽取了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名，则在高二年级的学生中应抽取的人数为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A.6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B.8  	C.10  	D.12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768" y="2959959"/>
            <a:ext cx="1127285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分层抽样的原理是按照各部分所占的比例抽取样本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设从高二年级抽取的学生数为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436102"/>
              </p:ext>
            </p:extLst>
          </p:nvPr>
        </p:nvGraphicFramePr>
        <p:xfrm>
          <a:off x="478582" y="4509914"/>
          <a:ext cx="8285163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文档" r:id="rId4" imgW="8284437" imgH="1504710" progId="Word.Document.12">
                  <p:embed/>
                </p:oleObj>
              </mc:Choice>
              <mc:Fallback>
                <p:oleObj name="文档" r:id="rId4" imgW="8284437" imgH="15047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582" y="4509914"/>
                        <a:ext cx="8285163" cy="150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0919742" y="179266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189434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问题：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某小区有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户家庭，其中高收入家庭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户，中等收入家庭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户，低收入家庭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户，为了了解有关家用轿车购买力的某个指标，要从中抽取一个容量为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人参加座谈会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简单随机抽样；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系统抽样；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分层抽样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则问题与方法配对正确的是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  	B.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  	D.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465393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中的总体是由差异明显的几部分组成的，故可采用分层抽样方法；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中总体的个数较少，故可采用简单随机抽样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故匹配正确的是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46934" y="293655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654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4541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某单位有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名职工，现采用系统抽样方法抽取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人做问卷调查，将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随机编号，则抽取的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人中，编号落入区间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[481,720]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的人数为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A.11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B.12  	C.13  	D.14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2606993"/>
            <a:ext cx="11161240" cy="1339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抽样间隔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中抽取号码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[1,20]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[481,720]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之间抽取的号码记为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481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190069"/>
              </p:ext>
            </p:extLst>
          </p:nvPr>
        </p:nvGraphicFramePr>
        <p:xfrm>
          <a:off x="3358902" y="2565698"/>
          <a:ext cx="892175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9" name="文档" r:id="rId4" imgW="892789" imgH="1352430" progId="Word.Document.12">
                  <p:embed/>
                </p:oleObj>
              </mc:Choice>
              <mc:Fallback>
                <p:oleObj name="文档" r:id="rId4" imgW="892789" imgH="13524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58902" y="2565698"/>
                        <a:ext cx="892175" cy="1352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033657"/>
              </p:ext>
            </p:extLst>
          </p:nvPr>
        </p:nvGraphicFramePr>
        <p:xfrm>
          <a:off x="513630" y="4005858"/>
          <a:ext cx="9398000" cy="172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文档" r:id="rId7" imgW="9398465" imgH="1723680" progId="Word.Document.12">
                  <p:embed/>
                </p:oleObj>
              </mc:Choice>
              <mc:Fallback>
                <p:oleObj name="文档" r:id="rId7" imgW="9398465" imgH="17236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3630" y="4005858"/>
                        <a:ext cx="9398000" cy="172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096825"/>
              </p:ext>
            </p:extLst>
          </p:nvPr>
        </p:nvGraphicFramePr>
        <p:xfrm>
          <a:off x="478582" y="4941962"/>
          <a:ext cx="9398000" cy="172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文档" r:id="rId10" imgW="9398465" imgH="1723950" progId="Word.Document.12">
                  <p:embed/>
                </p:oleObj>
              </mc:Choice>
              <mc:Fallback>
                <p:oleObj name="文档" r:id="rId10" imgW="9398465" imgH="17239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8582" y="4941962"/>
                        <a:ext cx="9398000" cy="172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34566" y="587806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的值共有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，即所求人数为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4096" y="149510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202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76549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用样本的频率分布估计总体分布</a:t>
            </a:r>
          </a:p>
        </p:txBody>
      </p:sp>
      <p:sp>
        <p:nvSpPr>
          <p:cNvPr id="3" name="矩形 2"/>
          <p:cNvSpPr/>
          <p:nvPr/>
        </p:nvSpPr>
        <p:spPr>
          <a:xfrm>
            <a:off x="406574" y="152328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此类问题通常要对样本数据进行列表、作图处理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这类问题采取的图表主要有：条形图、直方图、茎叶图、频率折线图、扇形图等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它们的主要优点是直观，能够清楚表示总体的分布走势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除茎叶图外，其他几种图表法的缺点是原始数据信息有丢失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9131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33345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如图所示的是某学校抽取的学生体重的频率分布直方图，已知图中从左到右的前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个小组的频率之比为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小组的频数为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，则抽取的学生人数为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9218" name="Picture 2" descr="Z-1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338" y="2355867"/>
            <a:ext cx="4399583" cy="3167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547849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A.20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B.30  	C.40  	D.50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907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573504"/>
            <a:ext cx="11161240" cy="16742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组的频率之和等于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(0.012 5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0.037 5)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0.75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小组的频率是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0.75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882187"/>
              </p:ext>
            </p:extLst>
          </p:nvPr>
        </p:nvGraphicFramePr>
        <p:xfrm>
          <a:off x="2998862" y="1440163"/>
          <a:ext cx="1636713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文档" r:id="rId4" imgW="1635925" imgH="1190430" progId="Word.Document.12">
                  <p:embed/>
                </p:oleObj>
              </mc:Choice>
              <mc:Fallback>
                <p:oleObj name="文档" r:id="rId4" imgW="1635925" imgH="11904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98862" y="1440163"/>
                        <a:ext cx="1636713" cy="1190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6574" y="2609131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设样本容量为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349893"/>
              </p:ext>
            </p:extLst>
          </p:nvPr>
        </p:nvGraphicFramePr>
        <p:xfrm>
          <a:off x="3574926" y="2565698"/>
          <a:ext cx="914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文档" r:id="rId7" imgW="921153" imgH="1180710" progId="Word.Document.12">
                  <p:embed/>
                </p:oleObj>
              </mc:Choice>
              <mc:Fallback>
                <p:oleObj name="文档" r:id="rId7" imgW="921153" imgH="11807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74926" y="2565698"/>
                        <a:ext cx="914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360629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1738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333450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个容量为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的样本，数据的分组及各组的频数如下：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[12.5,15.5)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[15.5,18.5)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[18.5,21.5)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[21.5,24.5)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[24.5,27.5)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[27.5,30.5)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[30.5,33.5]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列出样本的频率分布表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含累积频率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623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4541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样本的频率分布表如下：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30854"/>
              </p:ext>
            </p:extLst>
          </p:nvPr>
        </p:nvGraphicFramePr>
        <p:xfrm>
          <a:off x="1414686" y="765498"/>
          <a:ext cx="8136904" cy="5768712"/>
        </p:xfrm>
        <a:graphic>
          <a:graphicData uri="http://schemas.openxmlformats.org/drawingml/2006/table">
            <a:tbl>
              <a:tblPr/>
              <a:tblGrid>
                <a:gridCol w="3095504"/>
                <a:gridCol w="1434373"/>
                <a:gridCol w="1434373"/>
                <a:gridCol w="2172654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分组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频数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频率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累积频率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7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[12.5,15.5)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6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0.06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0.06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7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[15.5,18.5)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16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0.16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0.22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7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[18.5,21.5)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0.18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0.40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7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[21.5,24.5)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22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0.22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0.62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7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[24.5,27.5)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0.20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0.82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7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[27.5,30.5)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0.10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0.92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IPAPANNEW"/>
                          <a:ea typeface="华文细黑"/>
                          <a:cs typeface="Times New Roman"/>
                        </a:rPr>
                        <a:t>[30.5,33.5]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0.08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1.00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7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合　计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100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1.00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2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22088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画出频率分布直方图；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86896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频率分布直方图如图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1266" name="Picture 2" descr="RA18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231" y="1680769"/>
            <a:ext cx="4615974" cy="2829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06574" y="454136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估计小于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的数据约占多大百分比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533345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的数据约占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90%.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735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11742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用样本的数字特征估计总体的数字特征</a:t>
            </a:r>
          </a:p>
        </p:txBody>
      </p:sp>
      <p:sp>
        <p:nvSpPr>
          <p:cNvPr id="3" name="矩形 2"/>
          <p:cNvSpPr/>
          <p:nvPr/>
        </p:nvSpPr>
        <p:spPr>
          <a:xfrm>
            <a:off x="406574" y="693490"/>
            <a:ext cx="1116124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为了从整体上更好地把握总体的规律，我们还可以通过样本数据的众数、中位数、平均数和标准差等数字特征对总体相应的数字特征作出估计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众数就是样本数据中出现次数最多的那个值；中位数就是把样本数据按照由小到大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或由大到小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的顺序排列，如果数据的个数是奇数，处于中间位置的数，如果数据的个数是偶数，中间两个的数据的平均数；平均数就是所有样本数据的平均值，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用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表示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；标准差是反映样本数据分散程度大小的最常用统计量，其计算公式是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7033473"/>
              </p:ext>
            </p:extLst>
          </p:nvPr>
        </p:nvGraphicFramePr>
        <p:xfrm>
          <a:off x="7275909" y="4077866"/>
          <a:ext cx="779463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文档" r:id="rId4" imgW="778793" imgH="923670" progId="Word.Document.12">
                  <p:embed/>
                </p:oleObj>
              </mc:Choice>
              <mc:Fallback>
                <p:oleObj name="文档" r:id="rId4" imgW="778793" imgH="9236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75909" y="4077866"/>
                        <a:ext cx="779463" cy="92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797450"/>
              </p:ext>
            </p:extLst>
          </p:nvPr>
        </p:nvGraphicFramePr>
        <p:xfrm>
          <a:off x="550590" y="5193779"/>
          <a:ext cx="9636125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9" name="文档" r:id="rId7" imgW="9636722" imgH="1476360" progId="Word.Document.12">
                  <p:embed/>
                </p:oleObj>
              </mc:Choice>
              <mc:Fallback>
                <p:oleObj name="文档" r:id="rId7" imgW="9636722" imgH="14763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0590" y="5193779"/>
                        <a:ext cx="9636125" cy="147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595007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有时也用标准差的平方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－方差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来代表标准差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0821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504210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知识网络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系统盘点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502918" y="3174285"/>
            <a:ext cx="515066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504210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515866" y="2693023"/>
            <a:ext cx="513772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515866" y="3817492"/>
            <a:ext cx="5137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515866" y="4941962"/>
            <a:ext cx="5137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4541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若某校高一年级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个班参加合唱比赛的得分茎叶图如图所示，则这组数据的中位数和平均数分别是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单位：分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290" name="Picture 2" descr="Z-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514" y="1341562"/>
            <a:ext cx="2707780" cy="142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270971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A.91.5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91.5  	B.91.5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92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C.91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91.5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D.92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92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393385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将这组数据从小到大排列，得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87,89,90,91,92,93,94,96(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单位：分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65187"/>
              </p:ext>
            </p:extLst>
          </p:nvPr>
        </p:nvGraphicFramePr>
        <p:xfrm>
          <a:off x="474240" y="4642098"/>
          <a:ext cx="1087755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文档" r:id="rId5" imgW="10884467" imgH="1523880" progId="Word.Document.12">
                  <p:embed/>
                </p:oleObj>
              </mc:Choice>
              <mc:Fallback>
                <p:oleObj name="文档" r:id="rId5" imgW="10884467" imgH="1523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4240" y="4642098"/>
                        <a:ext cx="10877550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422809"/>
              </p:ext>
            </p:extLst>
          </p:nvPr>
        </p:nvGraphicFramePr>
        <p:xfrm>
          <a:off x="474240" y="5650210"/>
          <a:ext cx="1087755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文档" r:id="rId8" imgW="10884467" imgH="1523880" progId="Word.Document.12">
                  <p:embed/>
                </p:oleObj>
              </mc:Choice>
              <mc:Fallback>
                <p:oleObj name="文档" r:id="rId8" imgW="10884467" imgH="1523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4240" y="5650210"/>
                        <a:ext cx="10877550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8130480" y="85612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cap="all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en-US" sz="2800" b="1" cap="all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266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79639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从某项综合能力测试中抽取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人的成绩，统计如表，则这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人成绩的标准差为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918886"/>
              </p:ext>
            </p:extLst>
          </p:nvPr>
        </p:nvGraphicFramePr>
        <p:xfrm>
          <a:off x="2350792" y="1485578"/>
          <a:ext cx="7344814" cy="1440160"/>
        </p:xfrm>
        <a:graphic>
          <a:graphicData uri="http://schemas.openxmlformats.org/drawingml/2006/table">
            <a:tbl>
              <a:tblPr/>
              <a:tblGrid>
                <a:gridCol w="1558339"/>
                <a:gridCol w="1157295"/>
                <a:gridCol w="1157295"/>
                <a:gridCol w="1157295"/>
                <a:gridCol w="1157295"/>
                <a:gridCol w="1157295"/>
              </a:tblGrid>
              <a:tr h="648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分数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人数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10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053395"/>
              </p:ext>
            </p:extLst>
          </p:nvPr>
        </p:nvGraphicFramePr>
        <p:xfrm>
          <a:off x="501426" y="2997746"/>
          <a:ext cx="102743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9" name="文档" r:id="rId4" imgW="10274776" imgH="1466910" progId="Word.Document.12">
                  <p:embed/>
                </p:oleObj>
              </mc:Choice>
              <mc:Fallback>
                <p:oleObj name="文档" r:id="rId4" imgW="10274776" imgH="1466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1426" y="2997746"/>
                        <a:ext cx="10274300" cy="146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42866"/>
              </p:ext>
            </p:extLst>
          </p:nvPr>
        </p:nvGraphicFramePr>
        <p:xfrm>
          <a:off x="501426" y="3933850"/>
          <a:ext cx="102743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0" name="文档" r:id="rId7" imgW="10274776" imgH="1466910" progId="Word.Document.12">
                  <p:embed/>
                </p:oleObj>
              </mc:Choice>
              <mc:Fallback>
                <p:oleObj name="文档" r:id="rId7" imgW="10274776" imgH="1466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1426" y="3933850"/>
                        <a:ext cx="10274300" cy="146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71783"/>
              </p:ext>
            </p:extLst>
          </p:nvPr>
        </p:nvGraphicFramePr>
        <p:xfrm>
          <a:off x="501426" y="4869954"/>
          <a:ext cx="102743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1" name="文档" r:id="rId10" imgW="10274776" imgH="1466910" progId="Word.Document.12">
                  <p:embed/>
                </p:oleObj>
              </mc:Choice>
              <mc:Fallback>
                <p:oleObj name="文档" r:id="rId10" imgW="10274776" imgH="1466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1426" y="4869954"/>
                        <a:ext cx="10274300" cy="146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143316"/>
              </p:ext>
            </p:extLst>
          </p:nvPr>
        </p:nvGraphicFramePr>
        <p:xfrm>
          <a:off x="476250" y="5181203"/>
          <a:ext cx="1026795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2" name="文档" r:id="rId13" imgW="10274776" imgH="1716120" progId="Word.Document.12">
                  <p:embed/>
                </p:oleObj>
              </mc:Choice>
              <mc:Fallback>
                <p:oleObj name="文档" r:id="rId13" imgW="10274776" imgH="17161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76250" y="5181203"/>
                        <a:ext cx="10267950" cy="171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917329" y="89035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741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33345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为调查甲、乙两校高三年级学生某次联考数学成绩情况，用简单随机抽样，从这两校中各抽取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名高三年级学生，以他们的数学成绩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百分制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作为样本，样本数据的茎叶图如图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6386" name="Picture 2" descr="RA19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426" y="2349674"/>
            <a:ext cx="5325619" cy="297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751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78582" y="33345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若甲校高三年级每位学生被抽取的概率为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，求甲校高三年级学生总人数，并估计甲校高三年级这次联考数学成绩的及格率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分以上为及格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582" y="223711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设甲校高三年级学生总人数为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34030"/>
              </p:ext>
            </p:extLst>
          </p:nvPr>
        </p:nvGraphicFramePr>
        <p:xfrm>
          <a:off x="573832" y="3016796"/>
          <a:ext cx="10360025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4" name="文档" r:id="rId4" imgW="10360679" imgH="1543050" progId="Word.Document.12">
                  <p:embed/>
                </p:oleObj>
              </mc:Choice>
              <mc:Fallback>
                <p:oleObj name="文档" r:id="rId4" imgW="10360679" imgH="15430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3832" y="3016796"/>
                        <a:ext cx="10360025" cy="154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78582" y="393385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样本中甲校高三年级学生数学成绩不及格的人数为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965571"/>
              </p:ext>
            </p:extLst>
          </p:nvPr>
        </p:nvGraphicFramePr>
        <p:xfrm>
          <a:off x="569640" y="4786114"/>
          <a:ext cx="10360025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文档" r:id="rId7" imgW="10360679" imgH="1543050" progId="Word.Document.12">
                  <p:embed/>
                </p:oleObj>
              </mc:Choice>
              <mc:Fallback>
                <p:oleObj name="文档" r:id="rId7" imgW="10360679" imgH="15430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9640" y="4786114"/>
                        <a:ext cx="10360025" cy="154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876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074346"/>
              </p:ext>
            </p:extLst>
          </p:nvPr>
        </p:nvGraphicFramePr>
        <p:xfrm>
          <a:off x="456331" y="409575"/>
          <a:ext cx="11039475" cy="212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2" name="文档" r:id="rId4" imgW="11046546" imgH="2124090" progId="Word.Document.12">
                  <p:embed/>
                </p:oleObj>
              </mc:Choice>
              <mc:Fallback>
                <p:oleObj name="文档" r:id="rId4" imgW="11046546" imgH="21240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6331" y="409575"/>
                        <a:ext cx="11039475" cy="212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130760"/>
              </p:ext>
            </p:extLst>
          </p:nvPr>
        </p:nvGraphicFramePr>
        <p:xfrm>
          <a:off x="488107" y="1917626"/>
          <a:ext cx="11039475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3" name="文档" r:id="rId7" imgW="11046546" imgH="1304640" progId="Word.Document.12">
                  <p:embed/>
                </p:oleObj>
              </mc:Choice>
              <mc:Fallback>
                <p:oleObj name="文档" r:id="rId7" imgW="11046546" imgH="13046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8107" y="1917626"/>
                        <a:ext cx="11039475" cy="1304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162379"/>
              </p:ext>
            </p:extLst>
          </p:nvPr>
        </p:nvGraphicFramePr>
        <p:xfrm>
          <a:off x="478582" y="2772941"/>
          <a:ext cx="11039475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4" name="文档" r:id="rId10" imgW="11046546" imgH="1304910" progId="Word.Document.12">
                  <p:embed/>
                </p:oleObj>
              </mc:Choice>
              <mc:Fallback>
                <p:oleObj name="文档" r:id="rId10" imgW="11046546" imgH="1304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8582" y="2772941"/>
                        <a:ext cx="11039475" cy="1304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34566" y="346401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92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ea typeface="华文细黑" pitchFamily="2" charset="-122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107885"/>
              </p:ext>
            </p:extLst>
          </p:nvPr>
        </p:nvGraphicFramePr>
        <p:xfrm>
          <a:off x="456331" y="5024239"/>
          <a:ext cx="11039475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5" name="文档" r:id="rId13" imgW="11046546" imgH="1304910" progId="Word.Document.12">
                  <p:embed/>
                </p:oleObj>
              </mc:Choice>
              <mc:Fallback>
                <p:oleObj name="文档" r:id="rId13" imgW="11046546" imgH="1304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6331" y="5024239"/>
                        <a:ext cx="11039475" cy="1304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799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-2125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题型四　变量间的相关关系</a:t>
            </a:r>
          </a:p>
        </p:txBody>
      </p:sp>
      <p:sp>
        <p:nvSpPr>
          <p:cNvPr id="4" name="矩形 3"/>
          <p:cNvSpPr/>
          <p:nvPr/>
        </p:nvSpPr>
        <p:spPr>
          <a:xfrm>
            <a:off x="406574" y="587574"/>
            <a:ext cx="11161240" cy="60844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分析两个变量间的相关关系时，我们可根据样本数据散点图确定两个变量之间是否存在相关关系，还可利用最小二乘法求出回归方程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把样本数据表示的点在直角坐标系中作出，构成的图叫做散点图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从散点图上，我们可以分析出两个变量是否存在相关关系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如果这些点大致分布在通过散点图中心的一条直线附近，那么就说这两个变量之间具有线性相关关系，这条直线叫做回归直线，直线方程叫做回归方程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回归方程的应用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利用回归方程可以对总体进行预测，虽然得到的结果不是准确值，但我们是根据统计规律得到的，因而所得结果的正确率是最大的，所以可以大胆地利用回归方程进行预测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ea typeface="华文细黑" pitchFamily="2" charset="-122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3401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54947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某地连续十年粮食需求量逐年上升，下表是部分统计数据：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747839"/>
              </p:ext>
            </p:extLst>
          </p:nvPr>
        </p:nvGraphicFramePr>
        <p:xfrm>
          <a:off x="1270671" y="1485579"/>
          <a:ext cx="8640959" cy="1656183"/>
        </p:xfrm>
        <a:graphic>
          <a:graphicData uri="http://schemas.openxmlformats.org/drawingml/2006/table">
            <a:tbl>
              <a:tblPr/>
              <a:tblGrid>
                <a:gridCol w="2711744"/>
                <a:gridCol w="1185843"/>
                <a:gridCol w="1185843"/>
                <a:gridCol w="1185843"/>
                <a:gridCol w="1185843"/>
                <a:gridCol w="1185843"/>
              </a:tblGrid>
              <a:tr h="8064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年份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2006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2008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2010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2012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2014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需求量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万吨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236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246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257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276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286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680694"/>
              </p:ext>
            </p:extLst>
          </p:nvPr>
        </p:nvGraphicFramePr>
        <p:xfrm>
          <a:off x="458788" y="3450729"/>
          <a:ext cx="11325225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" name="文档" r:id="rId4" imgW="11332077" imgH="1419120" progId="Word.Document.12">
                  <p:embed/>
                </p:oleObj>
              </mc:Choice>
              <mc:Fallback>
                <p:oleObj name="文档" r:id="rId4" imgW="11332077" imgH="141912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788" y="3450729"/>
                        <a:ext cx="11325225" cy="141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079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7049" y="18943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由所给数据看出，年需求量与年份之间是近似直线上升，下面来求回归方程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为此对数据预处理如下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zh-CN" altLang="zh-CN" sz="1050" kern="100" dirty="0">
              <a:effectLst/>
              <a:latin typeface="宋体"/>
              <a:ea typeface="华文细黑" pitchFamily="2" charset="-122"/>
              <a:cs typeface="Courier New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888417"/>
              </p:ext>
            </p:extLst>
          </p:nvPr>
        </p:nvGraphicFramePr>
        <p:xfrm>
          <a:off x="1342678" y="1629592"/>
          <a:ext cx="8856984" cy="1584178"/>
        </p:xfrm>
        <a:graphic>
          <a:graphicData uri="http://schemas.openxmlformats.org/drawingml/2006/table">
            <a:tbl>
              <a:tblPr/>
              <a:tblGrid>
                <a:gridCol w="2809814"/>
                <a:gridCol w="1478277"/>
                <a:gridCol w="1465596"/>
                <a:gridCol w="907619"/>
                <a:gridCol w="1097839"/>
                <a:gridCol w="1097839"/>
              </a:tblGrid>
              <a:tr h="7920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cap="all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年份－</a:t>
                      </a:r>
                      <a:r>
                        <a:rPr lang="en-US" sz="2800" kern="100" cap="all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2010</a:t>
                      </a:r>
                      <a:endParaRPr lang="zh-CN" sz="2800" kern="100" cap="all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cap="all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cap="all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 cap="all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cap="all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cap="all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cap="all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cap="all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 cap="all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cap="all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cap="all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cap="all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 cap="all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cap="all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需求量－</a:t>
                      </a:r>
                      <a:r>
                        <a:rPr lang="en-US" sz="2800" kern="100" cap="all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257</a:t>
                      </a:r>
                      <a:endParaRPr lang="zh-CN" sz="2800" kern="100" cap="all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cap="all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cap="all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21</a:t>
                      </a:r>
                      <a:endParaRPr lang="zh-CN" sz="2800" kern="100" cap="all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cap="all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cap="all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11</a:t>
                      </a:r>
                      <a:endParaRPr lang="zh-CN" sz="2800" kern="100" cap="all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cap="all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 cap="all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cap="all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19</a:t>
                      </a:r>
                      <a:endParaRPr lang="zh-CN" sz="2800" kern="100" cap="all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cap="all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29</a:t>
                      </a:r>
                      <a:endParaRPr lang="zh-CN" sz="2800" kern="100" cap="all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081076"/>
              </p:ext>
            </p:extLst>
          </p:nvPr>
        </p:nvGraphicFramePr>
        <p:xfrm>
          <a:off x="550590" y="3429794"/>
          <a:ext cx="11325225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文档" r:id="rId4" imgW="11332077" imgH="1419120" progId="Word.Document.12">
                  <p:embed/>
                </p:oleObj>
              </mc:Choice>
              <mc:Fallback>
                <p:oleObj name="文档" r:id="rId4" imgW="11332077" imgH="141912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90" y="3429794"/>
                        <a:ext cx="11325225" cy="141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804133"/>
              </p:ext>
            </p:extLst>
          </p:nvPr>
        </p:nvGraphicFramePr>
        <p:xfrm>
          <a:off x="552450" y="4216524"/>
          <a:ext cx="11325225" cy="173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文档" r:id="rId7" imgW="11332077" imgH="1733400" progId="Word.Document.12">
                  <p:embed/>
                </p:oleObj>
              </mc:Choice>
              <mc:Fallback>
                <p:oleObj name="文档" r:id="rId7" imgW="11332077" imgH="17334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" y="4216524"/>
                        <a:ext cx="11325225" cy="173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686391"/>
              </p:ext>
            </p:extLst>
          </p:nvPr>
        </p:nvGraphicFramePr>
        <p:xfrm>
          <a:off x="550590" y="5512668"/>
          <a:ext cx="11325225" cy="173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9" name="文档" r:id="rId10" imgW="11332077" imgH="1733400" progId="Word.Document.12">
                  <p:embed/>
                </p:oleObj>
              </mc:Choice>
              <mc:Fallback>
                <p:oleObj name="文档" r:id="rId10" imgW="11332077" imgH="17334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90" y="5512668"/>
                        <a:ext cx="11325225" cy="173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1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525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69349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由上述计算结果，知所求回归方程为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880917"/>
              </p:ext>
            </p:extLst>
          </p:nvPr>
        </p:nvGraphicFramePr>
        <p:xfrm>
          <a:off x="262558" y="1662336"/>
          <a:ext cx="10245725" cy="169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2" name="文档" r:id="rId4" imgW="10241576" imgH="1698031" progId="Word.Document.12">
                  <p:embed/>
                </p:oleObj>
              </mc:Choice>
              <mc:Fallback>
                <p:oleObj name="文档" r:id="rId4" imgW="10241576" imgH="16980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558" y="1662336"/>
                        <a:ext cx="10245725" cy="169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43702"/>
              </p:ext>
            </p:extLst>
          </p:nvPr>
        </p:nvGraphicFramePr>
        <p:xfrm>
          <a:off x="478582" y="2526432"/>
          <a:ext cx="10245725" cy="169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3" name="文档" r:id="rId7" imgW="10246413" imgH="1695600" progId="Word.Document.12">
                  <p:embed/>
                </p:oleObj>
              </mc:Choice>
              <mc:Fallback>
                <p:oleObj name="文档" r:id="rId7" imgW="10246413" imgH="169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8582" y="2526432"/>
                        <a:ext cx="10245725" cy="169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124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76549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中所求出的直线方程预测该地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年的粮食需求量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48557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利用直线方程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，可预测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年的粮食需求量为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6.5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(2 016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2 010)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260.2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6.5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260.2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299.2(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299(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865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知识网络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系统盘点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 descr="RA18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47" y="816214"/>
            <a:ext cx="10920367" cy="5257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117426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理论预测某城市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年人口总数与年份的关系如下表所示：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692902"/>
              </p:ext>
            </p:extLst>
          </p:nvPr>
        </p:nvGraphicFramePr>
        <p:xfrm>
          <a:off x="2062758" y="1053530"/>
          <a:ext cx="8352928" cy="1584175"/>
        </p:xfrm>
        <a:graphic>
          <a:graphicData uri="http://schemas.openxmlformats.org/drawingml/2006/table">
            <a:tbl>
              <a:tblPr/>
              <a:tblGrid>
                <a:gridCol w="3560612"/>
                <a:gridCol w="886614"/>
                <a:gridCol w="886614"/>
                <a:gridCol w="886614"/>
                <a:gridCol w="1060042"/>
                <a:gridCol w="1072432"/>
              </a:tblGrid>
              <a:tr h="864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年份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202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年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人口数</a:t>
                      </a: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十万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11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19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06574" y="263770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请画出上表数据的散点图；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328577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数据的散点图如图：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9457" name="Picture 1" descr="RA19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604" y="3573810"/>
            <a:ext cx="2112690" cy="302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183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727711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是否线性相关；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44779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由散点图可知，样本点基本上分布在一条直线附近，故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呈线性相关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91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471281"/>
              </p:ext>
            </p:extLst>
          </p:nvPr>
        </p:nvGraphicFramePr>
        <p:xfrm>
          <a:off x="487363" y="333450"/>
          <a:ext cx="11039475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6" name="文档" r:id="rId4" imgW="11046546" imgH="2028510" progId="Word.Document.12">
                  <p:embed/>
                </p:oleObj>
              </mc:Choice>
              <mc:Fallback>
                <p:oleObj name="文档" r:id="rId4" imgW="11046546" imgH="202851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333450"/>
                        <a:ext cx="11039475" cy="202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027010"/>
              </p:ext>
            </p:extLst>
          </p:nvPr>
        </p:nvGraphicFramePr>
        <p:xfrm>
          <a:off x="487363" y="1754263"/>
          <a:ext cx="11039475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7" name="文档" r:id="rId7" imgW="11046546" imgH="2029050" progId="Word.Document.12">
                  <p:embed/>
                </p:oleObj>
              </mc:Choice>
              <mc:Fallback>
                <p:oleObj name="文档" r:id="rId7" imgW="11046546" imgH="2029050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1754263"/>
                        <a:ext cx="11039475" cy="202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442087"/>
              </p:ext>
            </p:extLst>
          </p:nvPr>
        </p:nvGraphicFramePr>
        <p:xfrm>
          <a:off x="487363" y="2697113"/>
          <a:ext cx="11039475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8" name="文档" r:id="rId10" imgW="11046546" imgH="2029050" progId="Word.Document.12">
                  <p:embed/>
                </p:oleObj>
              </mc:Choice>
              <mc:Fallback>
                <p:oleObj name="文档" r:id="rId10" imgW="11046546" imgH="20290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2697113"/>
                        <a:ext cx="11039475" cy="202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006026"/>
              </p:ext>
            </p:extLst>
          </p:nvPr>
        </p:nvGraphicFramePr>
        <p:xfrm>
          <a:off x="487363" y="3482330"/>
          <a:ext cx="11039475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9" name="文档" r:id="rId13" imgW="11046546" imgH="2980530" progId="Word.Document.12">
                  <p:embed/>
                </p:oleObj>
              </mc:Choice>
              <mc:Fallback>
                <p:oleObj name="文档" r:id="rId13" imgW="11046546" imgH="29805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3482330"/>
                        <a:ext cx="11039475" cy="297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906043"/>
              </p:ext>
            </p:extLst>
          </p:nvPr>
        </p:nvGraphicFramePr>
        <p:xfrm>
          <a:off x="487363" y="6074643"/>
          <a:ext cx="11039475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0" name="文档" r:id="rId16" imgW="11046546" imgH="1171530" progId="Word.Document.12">
                  <p:embed/>
                </p:oleObj>
              </mc:Choice>
              <mc:Fallback>
                <p:oleObj name="文档" r:id="rId16" imgW="11046546" imgH="11715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6074643"/>
                        <a:ext cx="11039475" cy="1171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38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54947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据此估计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年该城市人口总数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参数数据：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132,0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8066799"/>
              </p:ext>
            </p:extLst>
          </p:nvPr>
        </p:nvGraphicFramePr>
        <p:xfrm>
          <a:off x="550590" y="2686075"/>
          <a:ext cx="9979025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9" name="文档" r:id="rId4" imgW="9979521" imgH="1247670" progId="Word.Document.12">
                  <p:embed/>
                </p:oleObj>
              </mc:Choice>
              <mc:Fallback>
                <p:oleObj name="文档" r:id="rId4" imgW="9979521" imgH="12476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0590" y="2686075"/>
                        <a:ext cx="9979025" cy="124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6574" y="339026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年该城市人口总数约为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398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37592" y="4533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题型五　数形结合思想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070163"/>
              </p:ext>
            </p:extLst>
          </p:nvPr>
        </p:nvGraphicFramePr>
        <p:xfrm>
          <a:off x="281608" y="837426"/>
          <a:ext cx="11737304" cy="5760720"/>
        </p:xfrm>
        <a:graphic>
          <a:graphicData uri="http://schemas.openxmlformats.org/drawingml/2006/table">
            <a:tbl>
              <a:tblPr/>
              <a:tblGrid>
                <a:gridCol w="936104"/>
                <a:gridCol w="2736304"/>
                <a:gridCol w="3379545"/>
                <a:gridCol w="4685351"/>
              </a:tblGrid>
              <a:tr h="409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名称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数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结合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7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频率分布直方图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数据分组及频数：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[40,50)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[50,60)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[60,70)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10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[70,80)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15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[80,90)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12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IPAPANNEW"/>
                          <a:ea typeface="华文细黑"/>
                          <a:cs typeface="Times New Roman"/>
                        </a:rPr>
                        <a:t>[90,100]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8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baseline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可求众数：最高小长方形的中点所对应的数据；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可求中位数：中位数左边和右边的直方图面积相等；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③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可求平均数：每个小长方形的面积乘以小长方形底边中点的横坐标之和；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④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可求落在各个区域内的频率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5602" name="Picture 2" descr="E:\莫成程\2016\同步\创新设计\数学\人A必修3\PPT\做PPT的WORD\RA193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024" y="2781642"/>
            <a:ext cx="3237380" cy="230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32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379305"/>
              </p:ext>
            </p:extLst>
          </p:nvPr>
        </p:nvGraphicFramePr>
        <p:xfrm>
          <a:off x="838624" y="1125538"/>
          <a:ext cx="10369150" cy="3600400"/>
        </p:xfrm>
        <a:graphic>
          <a:graphicData uri="http://schemas.openxmlformats.org/drawingml/2006/table">
            <a:tbl>
              <a:tblPr/>
              <a:tblGrid>
                <a:gridCol w="1224134"/>
                <a:gridCol w="1152128"/>
                <a:gridCol w="3600400"/>
                <a:gridCol w="439248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名称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数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结合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3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总体密度曲线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同上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baseline="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可精确地反映一个总体在各个区域内取值的百分比，如分数落在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内的百分比是左图中阴影部分的面积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6626" name="Picture 2" descr="E:\莫成程\2016\同步\创新设计\数学\人A必修3\PPT\做PPT的WORD\RA194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910" y="2227386"/>
            <a:ext cx="2943326" cy="213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70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007737"/>
              </p:ext>
            </p:extLst>
          </p:nvPr>
        </p:nvGraphicFramePr>
        <p:xfrm>
          <a:off x="262558" y="88622"/>
          <a:ext cx="11665296" cy="6653540"/>
        </p:xfrm>
        <a:graphic>
          <a:graphicData uri="http://schemas.openxmlformats.org/drawingml/2006/table">
            <a:tbl>
              <a:tblPr/>
              <a:tblGrid>
                <a:gridCol w="1296145"/>
                <a:gridCol w="3024336"/>
                <a:gridCol w="3024335"/>
                <a:gridCol w="4320480"/>
              </a:tblGrid>
              <a:tr h="878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名称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数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结合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84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茎叶图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甲的数据：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95,81,75,89,71,65,76,88,94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乙的数据：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83,86,93,99,88,103,98,114,98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茎是十位和百位数字，叶是个位数字；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可以帮助分析样本数据的大致频率分布；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③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可用来求数据的一些数字特征，如中位数、众数等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65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散点图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个数据点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i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i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可以判断两个变量之间有无相关关系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7656" name="Picture 8" descr="E:\莫成程\2016\同步\创新设计\数学\人A必修3\PPT\做PPT的WORD\RA195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119" y="1782182"/>
            <a:ext cx="2062014" cy="215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5" name="Picture 7" descr="E:\莫成程\2016\同步\创新设计\数学\人A必修3\PPT\做PPT的WORD\RA196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686" y="5296669"/>
            <a:ext cx="2868879" cy="138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19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11742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甲、乙两人在相同的条件下各射靶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次，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每次射靶成绩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单位：环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如下图所示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8674" name="Picture 2" descr="RA19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102" y="1053530"/>
            <a:ext cx="4046184" cy="324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414987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填写下表：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647373"/>
              </p:ext>
            </p:extLst>
          </p:nvPr>
        </p:nvGraphicFramePr>
        <p:xfrm>
          <a:off x="2854846" y="4509911"/>
          <a:ext cx="8136904" cy="2016226"/>
        </p:xfrm>
        <a:graphic>
          <a:graphicData uri="http://schemas.openxmlformats.org/drawingml/2006/table">
            <a:tbl>
              <a:tblPr/>
              <a:tblGrid>
                <a:gridCol w="923402"/>
                <a:gridCol w="1563383"/>
                <a:gridCol w="1243392"/>
                <a:gridCol w="1563383"/>
                <a:gridCol w="2843344"/>
              </a:tblGrid>
              <a:tr h="7175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平均数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方差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中位数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命中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环及以上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3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甲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1.2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3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乙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5.4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27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839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乙的射靶环数依次为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2,4,6,8,7,7,8,9,9,10.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652747"/>
              </p:ext>
            </p:extLst>
          </p:nvPr>
        </p:nvGraphicFramePr>
        <p:xfrm>
          <a:off x="532605" y="728474"/>
          <a:ext cx="10152063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" name="文档" r:id="rId4" imgW="10151326" imgH="1485810" progId="Word.Document.12">
                  <p:embed/>
                </p:oleObj>
              </mc:Choice>
              <mc:Fallback>
                <p:oleObj name="文档" r:id="rId4" imgW="10151326" imgH="14858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2605" y="728474"/>
                        <a:ext cx="10152063" cy="148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6574" y="144855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乙的射靶环数从小到大排列为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2,4,6,7,7,8,8,9,9,10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627496"/>
              </p:ext>
            </p:extLst>
          </p:nvPr>
        </p:nvGraphicFramePr>
        <p:xfrm>
          <a:off x="532605" y="2168634"/>
          <a:ext cx="10152063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2" name="文档" r:id="rId7" imgW="10151326" imgH="1486080" progId="Word.Document.12">
                  <p:embed/>
                </p:oleObj>
              </mc:Choice>
              <mc:Fallback>
                <p:oleObj name="文档" r:id="rId7" imgW="10151326" imgH="14860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2605" y="2168634"/>
                        <a:ext cx="10152063" cy="148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296072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甲的射靶环数从小到大排列为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5,6,6,7,7,7,7,8,8,9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，所以中位数为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360879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于是填充后的表格如下表所示：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086589"/>
              </p:ext>
            </p:extLst>
          </p:nvPr>
        </p:nvGraphicFramePr>
        <p:xfrm>
          <a:off x="1702718" y="4328874"/>
          <a:ext cx="7776864" cy="2250222"/>
        </p:xfrm>
        <a:graphic>
          <a:graphicData uri="http://schemas.openxmlformats.org/drawingml/2006/table">
            <a:tbl>
              <a:tblPr/>
              <a:tblGrid>
                <a:gridCol w="882543"/>
                <a:gridCol w="1494206"/>
                <a:gridCol w="1188375"/>
                <a:gridCol w="1494206"/>
                <a:gridCol w="2717534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平均数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方差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中位数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命中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环及以上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甲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1.2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乙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5.4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7.5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956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45418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请从四个不同的角度对这次测试进行分析：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从平均数和方差结合分析偏离程度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341562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甲、乙的平均数相同，均为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但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说明甲偏离平均数的程度小，而乙偏离平均数的程度大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951889"/>
              </p:ext>
            </p:extLst>
          </p:nvPr>
        </p:nvGraphicFramePr>
        <p:xfrm>
          <a:off x="6450409" y="1469637"/>
          <a:ext cx="796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0" name="文档" r:id="rId4" imgW="797432" imgH="885600" progId="Word.Document.12">
                  <p:embed/>
                </p:oleObj>
              </mc:Choice>
              <mc:Fallback>
                <p:oleObj name="文档" r:id="rId4" imgW="797432" imgH="88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50409" y="1469637"/>
                        <a:ext cx="796925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49029"/>
              </p:ext>
            </p:extLst>
          </p:nvPr>
        </p:nvGraphicFramePr>
        <p:xfrm>
          <a:off x="7180014" y="1469637"/>
          <a:ext cx="796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1" name="文档" r:id="rId7" imgW="797432" imgH="885870" progId="Word.Document.12">
                  <p:embed/>
                </p:oleObj>
              </mc:Choice>
              <mc:Fallback>
                <p:oleObj name="文档" r:id="rId7" imgW="797432" imgH="8858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80014" y="1469637"/>
                        <a:ext cx="796925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2709714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从平均数和中位数结合分析谁的成绩好些；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328577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甲、乙的平均水平相同，而乙的中位数比甲大，说明乙射靶环数的优秀次数比甲多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581922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从平均数和命中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环以上的次数相结合看谁的成绩好些；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522999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甲、乙的平均水平相同，而乙命中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环以上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的次数比甲多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次，可知乙的射靶成绩比甲好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097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知识梳理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69349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关于抽样方法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用随机数法抽样时，对个体所编号码位数要相同，当问题所给位数不同时，以位数较多的为准，在位数较少的数前面添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，凑齐位数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709714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用系统抽样法时，如果总体容量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能被样本容量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整除，抽样间隔为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如果总体容量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不能被样本容量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整除，先用简单随机抽样剔除多余个体，抽样间隔为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－多余个体数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31474"/>
              </p:ext>
            </p:extLst>
          </p:nvPr>
        </p:nvGraphicFramePr>
        <p:xfrm>
          <a:off x="1085180" y="3679329"/>
          <a:ext cx="636588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文档" r:id="rId4" imgW="635893" imgH="1190430" progId="Word.Document.12">
                  <p:embed/>
                </p:oleObj>
              </mc:Choice>
              <mc:Fallback>
                <p:oleObj name="文档" r:id="rId4" imgW="635893" imgH="11904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5180" y="3679329"/>
                        <a:ext cx="636588" cy="1190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240132"/>
              </p:ext>
            </p:extLst>
          </p:nvPr>
        </p:nvGraphicFramePr>
        <p:xfrm>
          <a:off x="4592563" y="4538489"/>
          <a:ext cx="636588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文档" r:id="rId7" imgW="635893" imgH="1190430" progId="Word.Document.12">
                  <p:embed/>
                </p:oleObj>
              </mc:Choice>
              <mc:Fallback>
                <p:oleObj name="文档" r:id="rId7" imgW="635893" imgH="11904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92563" y="4538489"/>
                        <a:ext cx="636588" cy="1190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511687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从折线图上两人射击命中环数及走势分析谁更有潜力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pic>
        <p:nvPicPr>
          <p:cNvPr id="3" name="Picture 2" descr="RA19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942" y="1303775"/>
            <a:ext cx="4046184" cy="324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454413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从折线图上看，乙的成绩呈上升趋势，而甲的成绩在平均线上波动不大，说明乙的状态在提升，更有潜力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177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18943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甲、乙两名同学在五次数学测试中的成绩统计用茎叶图表示如下，若甲、乙两人的平均成绩分别用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表示，则下列结论正确的是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2770" name="Picture 2" descr="RA19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966" y="2133650"/>
            <a:ext cx="3834470" cy="212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4462318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，甲比乙成绩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稳定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，乙比甲成绩稳定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，甲比乙成绩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稳定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，乙比甲成绩稳定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799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114981"/>
              </p:ext>
            </p:extLst>
          </p:nvPr>
        </p:nvGraphicFramePr>
        <p:xfrm>
          <a:off x="550590" y="1125538"/>
          <a:ext cx="10342563" cy="197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6" name="文档" r:id="rId4" imgW="10341769" imgH="1971270" progId="Word.Document.12">
                  <p:embed/>
                </p:oleObj>
              </mc:Choice>
              <mc:Fallback>
                <p:oleObj name="文档" r:id="rId4" imgW="10341769" imgH="19712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0590" y="1125538"/>
                        <a:ext cx="10342563" cy="197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967541"/>
              </p:ext>
            </p:extLst>
          </p:nvPr>
        </p:nvGraphicFramePr>
        <p:xfrm>
          <a:off x="550590" y="2250207"/>
          <a:ext cx="10342563" cy="197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7" name="文档" r:id="rId7" imgW="10341769" imgH="1971810" progId="Word.Document.12">
                  <p:embed/>
                </p:oleObj>
              </mc:Choice>
              <mc:Fallback>
                <p:oleObj name="文档" r:id="rId7" imgW="10341769" imgH="19718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0590" y="2250207"/>
                        <a:ext cx="10342563" cy="197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34566" y="324625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，且甲比乙成绩稳定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ea typeface="华文细黑" pitchFamily="2" charset="-122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411034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3903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1053530"/>
            <a:ext cx="11161240" cy="32254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对于频率分布直方图，要记住以下几点：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每个小矩形面积＝这组的频率；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所有小矩形面积的和为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纵轴表示的数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在研究两个变量是否存在某种关系时，必须从散点图入手，通过散点图，可以做出判断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8020865"/>
              </p:ext>
            </p:extLst>
          </p:nvPr>
        </p:nvGraphicFramePr>
        <p:xfrm>
          <a:off x="9399686" y="1754560"/>
          <a:ext cx="1016000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4" name="文档" r:id="rId4" imgW="1016510" imgH="1399950" progId="Word.Document.12">
                  <p:embed/>
                </p:oleObj>
              </mc:Choice>
              <mc:Fallback>
                <p:oleObj name="文档" r:id="rId4" imgW="1016510" imgH="13999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99686" y="1754560"/>
                        <a:ext cx="1016000" cy="1400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" t="1592" r="1032" b="10169"/>
          <a:stretch/>
        </p:blipFill>
        <p:spPr>
          <a:xfrm>
            <a:off x="8732925" y="4087491"/>
            <a:ext cx="3459078" cy="27743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-17065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三种抽样方法的异同点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285031"/>
              </p:ext>
            </p:extLst>
          </p:nvPr>
        </p:nvGraphicFramePr>
        <p:xfrm>
          <a:off x="622598" y="730774"/>
          <a:ext cx="11305256" cy="5867372"/>
        </p:xfrm>
        <a:graphic>
          <a:graphicData uri="http://schemas.openxmlformats.org/drawingml/2006/table">
            <a:tbl>
              <a:tblPr/>
              <a:tblGrid>
                <a:gridCol w="1728192"/>
                <a:gridCol w="1656184"/>
                <a:gridCol w="3672408"/>
                <a:gridCol w="2376264"/>
                <a:gridCol w="1872208"/>
              </a:tblGrid>
              <a:tr h="4053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类别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共同点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各自特点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相互联系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适用范围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1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简单随机抽样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抽样过程中每个个体被抽到的可能性相同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从总体中逐个抽取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总体中的个体数较少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6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系统抽样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将总体平均分成几部分，按事先确定的规则分别在各部分中抽取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在起始部分抽样时，采用简单随机抽样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总体中的个体数较多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2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分层抽样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将总体分成几层，按各层个体数之比抽取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各层抽样时采用简单随机抽样或系统抽样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总体由差异明显的几部分组成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420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621482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关于用样本估计总体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用样本频率分布估计总体频率分布时，通常要对给定的一组数据进行列表、作图处理，作频率分布表与频率分布直方图时要注意其方法步骤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茎叶图刻画数据有两个优点：一是所有信息都可以从图中得到；二是茎叶图中的数据可以随时记录，随时添加，便于记录和表示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平均数反映了样本数据的平均水平，而标准差反映了样本数据的波动程度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26642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331515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变量间的相关关系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除了函数关系这种确定性的关系外，还大量存在因变量的取值带有一定随机性的两个变量之间的关系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相关关系，对于一元线性相关关系，通过建立回归方程就可以根据其部分观测值，获得对这两个变量之间的整体关系的了解，主要是作出散点图，写出回归方程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求回归方程的步骤：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658378"/>
              </p:ext>
            </p:extLst>
          </p:nvPr>
        </p:nvGraphicFramePr>
        <p:xfrm>
          <a:off x="581446" y="4219947"/>
          <a:ext cx="9474200" cy="216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文档" r:id="rId4" imgW="9474913" imgH="2162160" progId="Word.Document.12">
                  <p:embed/>
                </p:oleObj>
              </mc:Choice>
              <mc:Fallback>
                <p:oleObj name="文档" r:id="rId4" imgW="9474913" imgH="21621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1446" y="4219947"/>
                        <a:ext cx="9474200" cy="216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481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085433"/>
              </p:ext>
            </p:extLst>
          </p:nvPr>
        </p:nvGraphicFramePr>
        <p:xfrm>
          <a:off x="846608" y="478210"/>
          <a:ext cx="10217150" cy="448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文档" r:id="rId4" imgW="10217778" imgH="4486050" progId="Word.Document.12">
                  <p:embed/>
                </p:oleObj>
              </mc:Choice>
              <mc:Fallback>
                <p:oleObj name="文档" r:id="rId4" imgW="10217778" imgH="44860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6608" y="478210"/>
                        <a:ext cx="10217150" cy="448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572969"/>
              </p:ext>
            </p:extLst>
          </p:nvPr>
        </p:nvGraphicFramePr>
        <p:xfrm>
          <a:off x="846608" y="4510658"/>
          <a:ext cx="102108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文档" r:id="rId7" imgW="10217778" imgH="1295190" progId="Word.Document.12">
                  <p:embed/>
                </p:oleObj>
              </mc:Choice>
              <mc:Fallback>
                <p:oleObj name="文档" r:id="rId7" imgW="10217778" imgH="12951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6608" y="4510658"/>
                        <a:ext cx="102108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9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770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题型探究</a:t>
            </a:r>
            <a:r>
              <a:rPr lang="zh-CN" altLang="en-US" kern="0" dirty="0" smtClean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                                                                                                                             重点突破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574" y="549474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抽样方法的运用</a:t>
            </a:r>
          </a:p>
        </p:txBody>
      </p:sp>
      <p:sp>
        <p:nvSpPr>
          <p:cNvPr id="4" name="矩形 3"/>
          <p:cNvSpPr/>
          <p:nvPr/>
        </p:nvSpPr>
        <p:spPr>
          <a:xfrm>
            <a:off x="406574" y="119754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抽样方法有：简单随机抽样、系统抽样、分层抽样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三种抽样方法比较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074" name="Picture 2" descr="RA18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9" y="2565698"/>
            <a:ext cx="6399179" cy="392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1769</TotalTime>
  <Words>1958</Words>
  <Application>Microsoft Office PowerPoint</Application>
  <PresentationFormat>自定义</PresentationFormat>
  <Paragraphs>309</Paragraphs>
  <Slides>44</Slides>
  <Notes>0</Notes>
  <HiddenSlides>6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6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800</cp:revision>
  <dcterms:created xsi:type="dcterms:W3CDTF">2014-10-15T07:25:01Z</dcterms:created>
  <dcterms:modified xsi:type="dcterms:W3CDTF">2016-04-24T02:44:02Z</dcterms:modified>
</cp:coreProperties>
</file>