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453" r:id="rId7"/>
    <p:sldId id="481" r:id="rId8"/>
    <p:sldId id="482" r:id="rId9"/>
    <p:sldId id="278" r:id="rId10"/>
    <p:sldId id="478" r:id="rId11"/>
    <p:sldId id="483" r:id="rId12"/>
    <p:sldId id="484" r:id="rId13"/>
    <p:sldId id="309" r:id="rId14"/>
    <p:sldId id="457" r:id="rId15"/>
    <p:sldId id="485" r:id="rId16"/>
    <p:sldId id="459" r:id="rId17"/>
    <p:sldId id="486" r:id="rId18"/>
    <p:sldId id="487" r:id="rId19"/>
    <p:sldId id="461" r:id="rId20"/>
    <p:sldId id="462" r:id="rId21"/>
    <p:sldId id="488" r:id="rId22"/>
    <p:sldId id="489" r:id="rId23"/>
    <p:sldId id="463" r:id="rId24"/>
    <p:sldId id="490" r:id="rId25"/>
    <p:sldId id="491" r:id="rId26"/>
    <p:sldId id="465" r:id="rId27"/>
    <p:sldId id="466" r:id="rId28"/>
    <p:sldId id="492" r:id="rId29"/>
    <p:sldId id="495" r:id="rId30"/>
    <p:sldId id="468" r:id="rId31"/>
    <p:sldId id="496" r:id="rId32"/>
    <p:sldId id="498" r:id="rId33"/>
    <p:sldId id="361" r:id="rId34"/>
    <p:sldId id="424" r:id="rId35"/>
    <p:sldId id="447" r:id="rId36"/>
    <p:sldId id="448" r:id="rId37"/>
    <p:sldId id="423" r:id="rId38"/>
    <p:sldId id="475" r:id="rId39"/>
    <p:sldId id="451" r:id="rId40"/>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861" autoAdjust="0"/>
  </p:normalViewPr>
  <p:slideViewPr>
    <p:cSldViewPr>
      <p:cViewPr varScale="1">
        <p:scale>
          <a:sx n="114" d="100"/>
          <a:sy n="114" d="100"/>
        </p:scale>
        <p:origin x="-708" y="-102"/>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 Id="rId4" Type="http://schemas.openxmlformats.org/officeDocument/2006/relationships/image" Target="../media/image3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 Id="rId4"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9.emf"/><Relationship Id="rId4" Type="http://schemas.openxmlformats.org/officeDocument/2006/relationships/package" Target="../embeddings/Microsoft_Word___8.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0.emf"/><Relationship Id="rId4" Type="http://schemas.openxmlformats.org/officeDocument/2006/relationships/package" Target="../embeddings/Microsoft_Word___9.docx"/></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1.emf"/><Relationship Id="rId5" Type="http://schemas.openxmlformats.org/officeDocument/2006/relationships/package" Target="../embeddings/Microsoft_Word___10.docx"/><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13.emf"/><Relationship Id="rId4" Type="http://schemas.openxmlformats.org/officeDocument/2006/relationships/package" Target="../embeddings/Microsoft_Word___11.docx"/></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5.emf"/><Relationship Id="rId13" Type="http://schemas.openxmlformats.org/officeDocument/2006/relationships/package" Target="../embeddings/Microsoft_Word___15.docx"/><Relationship Id="rId3" Type="http://schemas.openxmlformats.org/officeDocument/2006/relationships/oleObject" Target="../embeddings/oleObject12.bin"/><Relationship Id="rId7" Type="http://schemas.openxmlformats.org/officeDocument/2006/relationships/package" Target="../embeddings/Microsoft_Word___13.docx"/><Relationship Id="rId12"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13.bin"/><Relationship Id="rId11" Type="http://schemas.openxmlformats.org/officeDocument/2006/relationships/image" Target="../media/image16.emf"/><Relationship Id="rId5" Type="http://schemas.openxmlformats.org/officeDocument/2006/relationships/image" Target="../media/image14.emf"/><Relationship Id="rId10" Type="http://schemas.openxmlformats.org/officeDocument/2006/relationships/package" Target="../embeddings/Microsoft_Word___14.docx"/><Relationship Id="rId4" Type="http://schemas.openxmlformats.org/officeDocument/2006/relationships/package" Target="../embeddings/Microsoft_Word___12.docx"/><Relationship Id="rId9" Type="http://schemas.openxmlformats.org/officeDocument/2006/relationships/oleObject" Target="../embeddings/oleObject14.bin"/><Relationship Id="rId14" Type="http://schemas.openxmlformats.org/officeDocument/2006/relationships/image" Target="../media/image17.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19.xml"/><Relationship Id="rId5" Type="http://schemas.openxmlformats.org/officeDocument/2006/relationships/image" Target="../media/image18.emf"/><Relationship Id="rId4" Type="http://schemas.openxmlformats.org/officeDocument/2006/relationships/package" Target="../embeddings/Microsoft_Word___16.docx"/></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0.emf"/><Relationship Id="rId13" Type="http://schemas.openxmlformats.org/officeDocument/2006/relationships/package" Target="../embeddings/Microsoft_Word___20.docx"/><Relationship Id="rId18" Type="http://schemas.openxmlformats.org/officeDocument/2006/relationships/oleObject" Target="../embeddings/oleObject22.bin"/><Relationship Id="rId3" Type="http://schemas.openxmlformats.org/officeDocument/2006/relationships/oleObject" Target="../embeddings/oleObject17.bin"/><Relationship Id="rId7" Type="http://schemas.openxmlformats.org/officeDocument/2006/relationships/package" Target="../embeddings/Microsoft_Word___18.docx"/><Relationship Id="rId12" Type="http://schemas.openxmlformats.org/officeDocument/2006/relationships/oleObject" Target="../embeddings/oleObject20.bin"/><Relationship Id="rId17" Type="http://schemas.openxmlformats.org/officeDocument/2006/relationships/image" Target="../media/image23.emf"/><Relationship Id="rId2" Type="http://schemas.openxmlformats.org/officeDocument/2006/relationships/slideLayout" Target="../slideLayouts/slideLayout1.xml"/><Relationship Id="rId16" Type="http://schemas.openxmlformats.org/officeDocument/2006/relationships/package" Target="../embeddings/Microsoft_Word___21.docx"/><Relationship Id="rId20" Type="http://schemas.openxmlformats.org/officeDocument/2006/relationships/image" Target="../media/image24.emf"/><Relationship Id="rId1" Type="http://schemas.openxmlformats.org/officeDocument/2006/relationships/vmlDrawing" Target="../drawings/vmlDrawing11.vml"/><Relationship Id="rId6" Type="http://schemas.openxmlformats.org/officeDocument/2006/relationships/oleObject" Target="../embeddings/oleObject18.bin"/><Relationship Id="rId11" Type="http://schemas.openxmlformats.org/officeDocument/2006/relationships/image" Target="../media/image21.emf"/><Relationship Id="rId5" Type="http://schemas.openxmlformats.org/officeDocument/2006/relationships/image" Target="../media/image19.emf"/><Relationship Id="rId15" Type="http://schemas.openxmlformats.org/officeDocument/2006/relationships/oleObject" Target="../embeddings/oleObject21.bin"/><Relationship Id="rId10" Type="http://schemas.openxmlformats.org/officeDocument/2006/relationships/package" Target="../embeddings/Microsoft_Word___19.docx"/><Relationship Id="rId19" Type="http://schemas.openxmlformats.org/officeDocument/2006/relationships/package" Target="../embeddings/Microsoft_Word___22.docx"/><Relationship Id="rId4" Type="http://schemas.openxmlformats.org/officeDocument/2006/relationships/package" Target="../embeddings/Microsoft_Word___17.docx"/><Relationship Id="rId9" Type="http://schemas.openxmlformats.org/officeDocument/2006/relationships/oleObject" Target="../embeddings/oleObject19.bin"/><Relationship Id="rId14" Type="http://schemas.openxmlformats.org/officeDocument/2006/relationships/image" Target="../media/image22.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oleObject" Target="../embeddings/oleObject23.bin"/><Relationship Id="rId7" Type="http://schemas.openxmlformats.org/officeDocument/2006/relationships/package" Target="../embeddings/Microsoft_Word___24.docx"/><Relationship Id="rId12" Type="http://schemas.openxmlformats.org/officeDocument/2006/relationships/slide" Target="slide26.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24.bin"/><Relationship Id="rId11" Type="http://schemas.openxmlformats.org/officeDocument/2006/relationships/image" Target="../media/image28.emf"/><Relationship Id="rId5" Type="http://schemas.openxmlformats.org/officeDocument/2006/relationships/image" Target="../media/image26.emf"/><Relationship Id="rId10" Type="http://schemas.openxmlformats.org/officeDocument/2006/relationships/package" Target="../embeddings/Microsoft_Word___25.docx"/><Relationship Id="rId4" Type="http://schemas.openxmlformats.org/officeDocument/2006/relationships/package" Target="../embeddings/Microsoft_Word___23.docx"/><Relationship Id="rId9" Type="http://schemas.openxmlformats.org/officeDocument/2006/relationships/oleObject" Target="../embeddings/oleObject25.bin"/></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3.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2.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31.xml.rels><?xml version="1.0" encoding="UTF-8" standalone="yes"?>
<Relationships xmlns="http://schemas.openxmlformats.org/package/2006/relationships"><Relationship Id="rId8" Type="http://schemas.openxmlformats.org/officeDocument/2006/relationships/image" Target="../media/image31.emf"/><Relationship Id="rId13" Type="http://schemas.openxmlformats.org/officeDocument/2006/relationships/image" Target="../media/image32.emf"/><Relationship Id="rId18" Type="http://schemas.openxmlformats.org/officeDocument/2006/relationships/image" Target="../media/image33.emf"/><Relationship Id="rId3" Type="http://schemas.openxmlformats.org/officeDocument/2006/relationships/oleObject" Target="../embeddings/oleObject26.bin"/><Relationship Id="rId21" Type="http://schemas.openxmlformats.org/officeDocument/2006/relationships/slide" Target="slide32.xml"/><Relationship Id="rId7" Type="http://schemas.openxmlformats.org/officeDocument/2006/relationships/package" Target="../embeddings/Microsoft_Word___27.docx"/><Relationship Id="rId12" Type="http://schemas.openxmlformats.org/officeDocument/2006/relationships/package" Target="../embeddings/Microsoft_Word___29.docx"/><Relationship Id="rId17" Type="http://schemas.openxmlformats.org/officeDocument/2006/relationships/package" Target="../embeddings/Microsoft_Word___31.docx"/><Relationship Id="rId2" Type="http://schemas.openxmlformats.org/officeDocument/2006/relationships/slideLayout" Target="../slideLayouts/slideLayout1.xml"/><Relationship Id="rId16" Type="http://schemas.openxmlformats.org/officeDocument/2006/relationships/oleObject" Target="../embeddings/oleObject31.bin"/><Relationship Id="rId20" Type="http://schemas.openxmlformats.org/officeDocument/2006/relationships/package" Target="../embeddings/Microsoft_Word___32.docx"/><Relationship Id="rId1" Type="http://schemas.openxmlformats.org/officeDocument/2006/relationships/vmlDrawing" Target="../drawings/vmlDrawing13.vml"/><Relationship Id="rId6" Type="http://schemas.openxmlformats.org/officeDocument/2006/relationships/oleObject" Target="../embeddings/oleObject27.bin"/><Relationship Id="rId11" Type="http://schemas.openxmlformats.org/officeDocument/2006/relationships/oleObject" Target="../embeddings/oleObject29.bin"/><Relationship Id="rId5" Type="http://schemas.openxmlformats.org/officeDocument/2006/relationships/image" Target="../media/image30.emf"/><Relationship Id="rId15" Type="http://schemas.openxmlformats.org/officeDocument/2006/relationships/package" Target="../embeddings/Microsoft_Word___30.docx"/><Relationship Id="rId10" Type="http://schemas.openxmlformats.org/officeDocument/2006/relationships/package" Target="../embeddings/Microsoft_Word___28.docx"/><Relationship Id="rId19" Type="http://schemas.openxmlformats.org/officeDocument/2006/relationships/oleObject" Target="../embeddings/oleObject32.bin"/><Relationship Id="rId4" Type="http://schemas.openxmlformats.org/officeDocument/2006/relationships/package" Target="../embeddings/Microsoft_Word___26.docx"/><Relationship Id="rId9" Type="http://schemas.openxmlformats.org/officeDocument/2006/relationships/oleObject" Target="../embeddings/oleObject28.bin"/><Relationship Id="rId14" Type="http://schemas.openxmlformats.org/officeDocument/2006/relationships/oleObject" Target="../embeddings/oleObject30.bin"/></Relationships>
</file>

<file path=ppt/slides/_rels/slide3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slide" Target="slide33.xml"/><Relationship Id="rId7" Type="http://schemas.openxmlformats.org/officeDocument/2006/relationships/slide" Target="slide37.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slide" Target="slide36.xml"/><Relationship Id="rId5" Type="http://schemas.openxmlformats.org/officeDocument/2006/relationships/slide" Target="slide35.xml"/><Relationship Id="rId10" Type="http://schemas.openxmlformats.org/officeDocument/2006/relationships/image" Target="../media/image34.emf"/><Relationship Id="rId4" Type="http://schemas.openxmlformats.org/officeDocument/2006/relationships/slide" Target="slide34.xml"/><Relationship Id="rId9" Type="http://schemas.openxmlformats.org/officeDocument/2006/relationships/package" Target="../embeddings/Microsoft_Word___33.docx"/></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image" Target="../media/image35.png"/><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34.bin"/><Relationship Id="rId13" Type="http://schemas.openxmlformats.org/officeDocument/2006/relationships/image" Target="../media/image37.emf"/><Relationship Id="rId3" Type="http://schemas.openxmlformats.org/officeDocument/2006/relationships/slide" Target="slide33.xml"/><Relationship Id="rId7" Type="http://schemas.openxmlformats.org/officeDocument/2006/relationships/slide" Target="slide37.xml"/><Relationship Id="rId12" Type="http://schemas.openxmlformats.org/officeDocument/2006/relationships/package" Target="../embeddings/Microsoft_Word___35.docx"/><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slide" Target="slide36.xml"/><Relationship Id="rId11" Type="http://schemas.openxmlformats.org/officeDocument/2006/relationships/oleObject" Target="../embeddings/oleObject35.bin"/><Relationship Id="rId5" Type="http://schemas.openxmlformats.org/officeDocument/2006/relationships/slide" Target="slide35.xml"/><Relationship Id="rId10" Type="http://schemas.openxmlformats.org/officeDocument/2006/relationships/image" Target="../media/image36.emf"/><Relationship Id="rId4" Type="http://schemas.openxmlformats.org/officeDocument/2006/relationships/slide" Target="slide34.xml"/><Relationship Id="rId9" Type="http://schemas.openxmlformats.org/officeDocument/2006/relationships/package" Target="../embeddings/Microsoft_Word___34.docx"/></Relationships>
</file>

<file path=ppt/slides/_rels/slide3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oleObject" Target="../embeddings/oleObject3.bin"/><Relationship Id="rId7" Type="http://schemas.openxmlformats.org/officeDocument/2006/relationships/package" Target="../embeddings/Microsoft_Word___4.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4.emf"/><Relationship Id="rId4" Type="http://schemas.openxmlformats.org/officeDocument/2006/relationships/package" Target="../embeddings/Microsoft_Word___3.docx"/></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package" Target="../embeddings/Microsoft_Word___5.docx"/></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6.bin"/><Relationship Id="rId7" Type="http://schemas.openxmlformats.org/officeDocument/2006/relationships/package" Target="../embeddings/Microsoft_Word___7.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7.emf"/><Relationship Id="rId4" Type="http://schemas.openxmlformats.org/officeDocument/2006/relationships/package" Target="../embeddings/Microsoft_Word___6.docx"/><Relationship Id="rId9" Type="http://schemas.openxmlformats.org/officeDocument/2006/relationships/slide" Target="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891636" y="2133650"/>
            <a:ext cx="68293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dirty="0" smtClean="0">
                <a:solidFill>
                  <a:schemeClr val="accent6">
                    <a:lumMod val="75000"/>
                  </a:schemeClr>
                </a:solidFill>
                <a:latin typeface="微软雅黑" pitchFamily="34" charset="-122"/>
                <a:ea typeface="微软雅黑" pitchFamily="34" charset="-122"/>
              </a:rPr>
              <a:t>2.2</a:t>
            </a:r>
            <a:r>
              <a:rPr lang="zh-CN" altLang="en-US" sz="1600" i="1" dirty="0" smtClean="0">
                <a:solidFill>
                  <a:schemeClr val="accent6">
                    <a:lumMod val="75000"/>
                  </a:schemeClr>
                </a:solidFill>
                <a:latin typeface="微软雅黑" pitchFamily="34" charset="-122"/>
                <a:ea typeface="微软雅黑" pitchFamily="34" charset="-122"/>
              </a:rPr>
              <a:t>  用样本估计总体</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838622" y="2557865"/>
            <a:ext cx="9289032" cy="2049792"/>
          </a:xfrm>
          <a:prstGeom prst="rect">
            <a:avLst/>
          </a:prstGeom>
          <a:noFill/>
        </p:spPr>
        <p:txBody>
          <a:bodyPr wrap="square" rtlCol="0">
            <a:spAutoFit/>
          </a:bodyPr>
          <a:lstStyle/>
          <a:p>
            <a:pPr>
              <a:lnSpc>
                <a:spcPct val="120000"/>
              </a:lnSpc>
            </a:pPr>
            <a:r>
              <a:rPr lang="en-US" altLang="zh-CN"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2.2.2</a:t>
            </a:r>
            <a:r>
              <a:rPr lang="zh-CN" altLang="zh-CN" sz="53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用样本</a:t>
            </a:r>
            <a:r>
              <a:rPr lang="zh-CN" altLang="zh-CN"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的</a:t>
            </a:r>
            <a:r>
              <a:rPr lang="zh-CN" altLang="en-US"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数字特征</a:t>
            </a:r>
            <a:r>
              <a:rPr lang="zh-CN" altLang="zh-CN"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估计</a:t>
            </a:r>
            <a:endParaRPr lang="en-US" altLang="zh-CN"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a:p>
            <a:pPr>
              <a:lnSpc>
                <a:spcPct val="120000"/>
              </a:lnSpc>
            </a:pPr>
            <a:r>
              <a:rPr lang="en-US" altLang="zh-CN"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zh-CN"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总体</a:t>
            </a:r>
            <a:r>
              <a:rPr lang="zh-CN" altLang="en-US" sz="53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的数字特征</a:t>
            </a:r>
            <a:endParaRPr lang="zh-CN" altLang="zh-CN" sz="53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929" r="10282" b="4570"/>
          <a:stretch/>
        </p:blipFill>
        <p:spPr>
          <a:xfrm>
            <a:off x="9623598" y="3337545"/>
            <a:ext cx="2572247" cy="3524250"/>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求该公司职工月工资的平均数、中位数、众数；</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95945984"/>
              </p:ext>
            </p:extLst>
          </p:nvPr>
        </p:nvGraphicFramePr>
        <p:xfrm>
          <a:off x="550590" y="1456953"/>
          <a:ext cx="11096625" cy="3629025"/>
        </p:xfrm>
        <a:graphic>
          <a:graphicData uri="http://schemas.openxmlformats.org/presentationml/2006/ole">
            <mc:AlternateContent xmlns:mc="http://schemas.openxmlformats.org/markup-compatibility/2006">
              <mc:Choice xmlns:v="urn:schemas-microsoft-com:vml" Requires="v">
                <p:oleObj spid="_x0000_s8206" name="文档" r:id="rId4" imgW="11103544" imgH="3629070" progId="Word.Document.12">
                  <p:embed/>
                </p:oleObj>
              </mc:Choice>
              <mc:Fallback>
                <p:oleObj name="文档" r:id="rId4" imgW="11103544" imgH="3629070" progId="Word.Document.12">
                  <p:embed/>
                  <p:pic>
                    <p:nvPicPr>
                      <p:cNvPr id="0" name=""/>
                      <p:cNvPicPr/>
                      <p:nvPr/>
                    </p:nvPicPr>
                    <p:blipFill>
                      <a:blip r:embed="rId5"/>
                      <a:stretch>
                        <a:fillRect/>
                      </a:stretch>
                    </p:blipFill>
                    <p:spPr>
                      <a:xfrm>
                        <a:off x="550590" y="1456953"/>
                        <a:ext cx="11096625" cy="3629025"/>
                      </a:xfrm>
                      <a:prstGeom prst="rect">
                        <a:avLst/>
                      </a:prstGeom>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64205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47746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假设副董事长的工资从</a:t>
            </a:r>
            <a:r>
              <a:rPr lang="en-US" altLang="zh-CN" sz="2800" kern="100" dirty="0">
                <a:latin typeface="Times New Roman"/>
                <a:ea typeface="华文细黑"/>
                <a:cs typeface="Courier New"/>
              </a:rPr>
              <a:t>5 000</a:t>
            </a:r>
            <a:r>
              <a:rPr lang="zh-CN" altLang="zh-CN" sz="2800" kern="100" dirty="0">
                <a:latin typeface="Times New Roman"/>
                <a:ea typeface="华文细黑"/>
                <a:cs typeface="Times New Roman"/>
              </a:rPr>
              <a:t>元提升到</a:t>
            </a:r>
            <a:r>
              <a:rPr lang="en-US" altLang="zh-CN" sz="2800" kern="100" dirty="0">
                <a:latin typeface="Times New Roman"/>
                <a:ea typeface="华文细黑"/>
                <a:cs typeface="Courier New"/>
              </a:rPr>
              <a:t>20 000</a:t>
            </a:r>
            <a:r>
              <a:rPr lang="zh-CN" altLang="zh-CN" sz="2800" kern="100" dirty="0">
                <a:latin typeface="Times New Roman"/>
                <a:ea typeface="华文细黑"/>
                <a:cs typeface="Times New Roman"/>
              </a:rPr>
              <a:t>元，董事长的工资从</a:t>
            </a:r>
            <a:r>
              <a:rPr lang="en-US" altLang="zh-CN" sz="2800" kern="100" dirty="0">
                <a:latin typeface="Times New Roman"/>
                <a:ea typeface="华文细黑"/>
                <a:cs typeface="Courier New"/>
              </a:rPr>
              <a:t>5 500</a:t>
            </a:r>
            <a:r>
              <a:rPr lang="zh-CN" altLang="zh-CN" sz="2800" kern="100" dirty="0">
                <a:latin typeface="Times New Roman"/>
                <a:ea typeface="华文细黑"/>
                <a:cs typeface="Times New Roman"/>
              </a:rPr>
              <a:t>元提升到</a:t>
            </a:r>
            <a:r>
              <a:rPr lang="en-US" altLang="zh-CN" sz="2800" kern="100" dirty="0">
                <a:latin typeface="Times New Roman"/>
                <a:ea typeface="华文细黑"/>
                <a:cs typeface="Courier New"/>
              </a:rPr>
              <a:t>30 000</a:t>
            </a:r>
            <a:r>
              <a:rPr lang="zh-CN" altLang="zh-CN" sz="2800" kern="100" dirty="0">
                <a:latin typeface="Times New Roman"/>
                <a:ea typeface="华文细黑"/>
                <a:cs typeface="Times New Roman"/>
              </a:rPr>
              <a:t>元，那么新的平均数、中位数、众数又是多少？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精确到元</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17574352"/>
              </p:ext>
            </p:extLst>
          </p:nvPr>
        </p:nvGraphicFramePr>
        <p:xfrm>
          <a:off x="552450" y="2635746"/>
          <a:ext cx="10906125" cy="3962400"/>
        </p:xfrm>
        <a:graphic>
          <a:graphicData uri="http://schemas.openxmlformats.org/presentationml/2006/ole">
            <mc:AlternateContent xmlns:mc="http://schemas.openxmlformats.org/markup-compatibility/2006">
              <mc:Choice xmlns:v="urn:schemas-microsoft-com:vml" Requires="v">
                <p:oleObj spid="_x0000_s9230" name="文档" r:id="rId4" imgW="10913101" imgH="3962250" progId="Word.Document.12">
                  <p:embed/>
                </p:oleObj>
              </mc:Choice>
              <mc:Fallback>
                <p:oleObj name="文档" r:id="rId4" imgW="10913101" imgH="3962250" progId="Word.Document.12">
                  <p:embed/>
                  <p:pic>
                    <p:nvPicPr>
                      <p:cNvPr id="0" name=""/>
                      <p:cNvPicPr/>
                      <p:nvPr/>
                    </p:nvPicPr>
                    <p:blipFill>
                      <a:blip r:embed="rId5"/>
                      <a:stretch>
                        <a:fillRect/>
                      </a:stretch>
                    </p:blipFill>
                    <p:spPr>
                      <a:xfrm>
                        <a:off x="552450" y="2635746"/>
                        <a:ext cx="10906125" cy="3962400"/>
                      </a:xfrm>
                      <a:prstGeom prst="rect">
                        <a:avLst/>
                      </a:prstGeom>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394092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62148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你认为哪个统计量更能反映这个公司员工的工资水平？结合此问题谈一谈你的看法</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202733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在这个问题中，中位数或众数均能反映该公司员工的工资水平，因为公司中少数人的工资额与大多数人的工资额差别较大，这样导致平均数与中位数偏差较大，所以平均数不能反映这个公司员工的工资水平</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51218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757214"/>
            <a:ext cx="12190413" cy="374441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1" name="矩形 10"/>
          <p:cNvSpPr/>
          <p:nvPr/>
        </p:nvSpPr>
        <p:spPr>
          <a:xfrm>
            <a:off x="406574" y="1940675"/>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众数、中位数及平均数都是描述一组数据集中趋势的量，当一组数据中个别数据较大时，可用中位数描述其集中趋势，当一组数据中有不少数据重复出现时，其众数往往更能反映问题</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在求平均数时，可采用新数据法，即当所给数据在某一常数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的左右摆动时，用简化公式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                      .</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2167602"/>
              </p:ext>
            </p:extLst>
          </p:nvPr>
        </p:nvGraphicFramePr>
        <p:xfrm>
          <a:off x="572021" y="4656584"/>
          <a:ext cx="2263775" cy="933450"/>
        </p:xfrm>
        <a:graphic>
          <a:graphicData uri="http://schemas.openxmlformats.org/presentationml/2006/ole">
            <mc:AlternateContent xmlns:mc="http://schemas.openxmlformats.org/markup-compatibility/2006">
              <mc:Choice xmlns:v="urn:schemas-microsoft-com:vml" Requires="v">
                <p:oleObj spid="_x0000_s10254" name="文档" r:id="rId5" imgW="2264524" imgH="933120" progId="Word.Document.12">
                  <p:embed/>
                </p:oleObj>
              </mc:Choice>
              <mc:Fallback>
                <p:oleObj name="文档" r:id="rId5" imgW="2264524" imgH="933120" progId="Word.Document.12">
                  <p:embed/>
                  <p:pic>
                    <p:nvPicPr>
                      <p:cNvPr id="0" name=""/>
                      <p:cNvPicPr/>
                      <p:nvPr/>
                    </p:nvPicPr>
                    <p:blipFill>
                      <a:blip r:embed="rId6"/>
                      <a:stretch>
                        <a:fillRect/>
                      </a:stretch>
                    </p:blipFill>
                    <p:spPr>
                      <a:xfrm>
                        <a:off x="572021" y="4656584"/>
                        <a:ext cx="2263775" cy="933450"/>
                      </a:xfrm>
                      <a:prstGeom prst="rect">
                        <a:avLst/>
                      </a:prstGeom>
                    </p:spPr>
                  </p:pic>
                </p:oleObj>
              </mc:Fallback>
            </mc:AlternateContent>
          </a:graphicData>
        </a:graphic>
      </p:graphicFrame>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2" y="405458"/>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在一次中学生田径运动会上，参加男子跳高的</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名运动员的成绩如表所示：</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120645546"/>
              </p:ext>
            </p:extLst>
          </p:nvPr>
        </p:nvGraphicFramePr>
        <p:xfrm>
          <a:off x="550588" y="1917626"/>
          <a:ext cx="11017225" cy="1656184"/>
        </p:xfrm>
        <a:graphic>
          <a:graphicData uri="http://schemas.openxmlformats.org/drawingml/2006/table">
            <a:tbl>
              <a:tblPr/>
              <a:tblGrid>
                <a:gridCol w="2471813"/>
                <a:gridCol w="988725"/>
                <a:gridCol w="948947"/>
                <a:gridCol w="1101290"/>
                <a:gridCol w="1101290"/>
                <a:gridCol w="1101290"/>
                <a:gridCol w="1101290"/>
                <a:gridCol w="1101290"/>
                <a:gridCol w="1101290"/>
              </a:tblGrid>
              <a:tr h="936104">
                <a:tc>
                  <a:txBody>
                    <a:bodyPr/>
                    <a:lstStyle/>
                    <a:p>
                      <a:pPr algn="ctr">
                        <a:lnSpc>
                          <a:spcPct val="150000"/>
                        </a:lnSpc>
                        <a:spcAft>
                          <a:spcPts val="0"/>
                        </a:spcAft>
                      </a:pPr>
                      <a:r>
                        <a:rPr lang="zh-CN" sz="2800" kern="100" baseline="0" dirty="0">
                          <a:effectLst/>
                          <a:latin typeface="Times New Roman"/>
                          <a:ea typeface="华文细黑"/>
                          <a:cs typeface="Times New Roman"/>
                        </a:rPr>
                        <a:t>成绩</a:t>
                      </a:r>
                      <a:r>
                        <a:rPr lang="en-US" sz="2800" kern="100" baseline="0" dirty="0">
                          <a:effectLst/>
                          <a:latin typeface="Times New Roman"/>
                          <a:ea typeface="华文细黑"/>
                          <a:cs typeface="Courier New"/>
                        </a:rPr>
                        <a:t>(</a:t>
                      </a:r>
                      <a:r>
                        <a:rPr lang="zh-CN" sz="2800" kern="100" baseline="0" dirty="0">
                          <a:effectLst/>
                          <a:latin typeface="Times New Roman"/>
                          <a:ea typeface="华文细黑"/>
                          <a:cs typeface="Times New Roman"/>
                        </a:rPr>
                        <a:t>单位：</a:t>
                      </a:r>
                      <a:r>
                        <a:rPr lang="en-US" sz="2800" kern="100" baseline="0" dirty="0">
                          <a:effectLst/>
                          <a:latin typeface="Times New Roman"/>
                          <a:ea typeface="华文细黑"/>
                          <a:cs typeface="Courier New"/>
                        </a:rPr>
                        <a:t>m)</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1.50</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1.60</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1.65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1.70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1.75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1.80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1.85</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1.90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gn="ctr">
                        <a:lnSpc>
                          <a:spcPct val="150000"/>
                        </a:lnSpc>
                        <a:spcAft>
                          <a:spcPts val="0"/>
                        </a:spcAft>
                      </a:pPr>
                      <a:r>
                        <a:rPr lang="zh-CN" sz="2800" kern="100" baseline="0">
                          <a:effectLst/>
                          <a:latin typeface="Times New Roman"/>
                          <a:ea typeface="华文细黑"/>
                          <a:cs typeface="Times New Roman"/>
                        </a:rPr>
                        <a:t>人数</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06572" y="3717826"/>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分别求这些运动员成绩的众数、中位数与平均数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18943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个数据中，</a:t>
            </a:r>
            <a:r>
              <a:rPr lang="en-US" altLang="zh-CN" sz="2800" kern="100" dirty="0">
                <a:latin typeface="Times New Roman"/>
                <a:ea typeface="华文细黑"/>
                <a:cs typeface="Courier New"/>
              </a:rPr>
              <a:t>1.75</a:t>
            </a:r>
            <a:r>
              <a:rPr lang="zh-CN" altLang="zh-CN" sz="2800" kern="100" dirty="0">
                <a:latin typeface="Times New Roman"/>
                <a:ea typeface="华文细黑"/>
                <a:cs typeface="Times New Roman"/>
              </a:rPr>
              <a:t>出现了</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次，出现的次数最多，即这组数据的众数是</a:t>
            </a:r>
            <a:r>
              <a:rPr lang="en-US" altLang="zh-CN" sz="2800" kern="100" dirty="0">
                <a:latin typeface="Times New Roman"/>
                <a:ea typeface="华文细黑"/>
                <a:cs typeface="Courier New"/>
              </a:rPr>
              <a:t>1.75.</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上面表里的</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个数据可看成是按从小到大的顺序排列的，其中第</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个数据</a:t>
            </a:r>
            <a:r>
              <a:rPr lang="en-US" altLang="zh-CN" sz="2800" kern="100" dirty="0">
                <a:latin typeface="Times New Roman"/>
                <a:ea typeface="华文细黑"/>
                <a:cs typeface="Courier New"/>
              </a:rPr>
              <a:t>1.70</a:t>
            </a:r>
            <a:r>
              <a:rPr lang="zh-CN" altLang="zh-CN" sz="2800" kern="100" dirty="0">
                <a:latin typeface="Times New Roman"/>
                <a:ea typeface="华文细黑"/>
                <a:cs typeface="Times New Roman"/>
              </a:rPr>
              <a:t>是最中间的一个数据，即这组数据的中位数是</a:t>
            </a:r>
            <a:r>
              <a:rPr lang="en-US" altLang="zh-CN" sz="2800" kern="100" dirty="0">
                <a:latin typeface="Times New Roman"/>
                <a:ea typeface="华文细黑"/>
                <a:cs typeface="Courier New"/>
              </a:rPr>
              <a:t>1.70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29799638"/>
              </p:ext>
            </p:extLst>
          </p:nvPr>
        </p:nvGraphicFramePr>
        <p:xfrm>
          <a:off x="543197" y="2884934"/>
          <a:ext cx="11096625" cy="2705100"/>
        </p:xfrm>
        <a:graphic>
          <a:graphicData uri="http://schemas.openxmlformats.org/presentationml/2006/ole">
            <mc:AlternateContent xmlns:mc="http://schemas.openxmlformats.org/markup-compatibility/2006">
              <mc:Choice xmlns:v="urn:schemas-microsoft-com:vml" Requires="v">
                <p:oleObj spid="_x0000_s11278" name="文档" r:id="rId4" imgW="11103544" imgH="2705130" progId="Word.Document.12">
                  <p:embed/>
                </p:oleObj>
              </mc:Choice>
              <mc:Fallback>
                <p:oleObj name="文档" r:id="rId4" imgW="11103544" imgH="2705130" progId="Word.Document.12">
                  <p:embed/>
                  <p:pic>
                    <p:nvPicPr>
                      <p:cNvPr id="0" name=""/>
                      <p:cNvPicPr/>
                      <p:nvPr/>
                    </p:nvPicPr>
                    <p:blipFill>
                      <a:blip r:embed="rId5"/>
                      <a:stretch>
                        <a:fillRect/>
                      </a:stretch>
                    </p:blipFill>
                    <p:spPr>
                      <a:xfrm>
                        <a:off x="543197" y="2884934"/>
                        <a:ext cx="11096625" cy="2705100"/>
                      </a:xfrm>
                      <a:prstGeom prst="rect">
                        <a:avLst/>
                      </a:prstGeom>
                    </p:spPr>
                  </p:pic>
                </p:oleObj>
              </mc:Fallback>
            </mc:AlternateContent>
          </a:graphicData>
        </a:graphic>
      </p:graphicFrame>
      <p:sp>
        <p:nvSpPr>
          <p:cNvPr id="4" name="矩形 3"/>
          <p:cNvSpPr/>
          <p:nvPr/>
        </p:nvSpPr>
        <p:spPr>
          <a:xfrm>
            <a:off x="478582" y="4869954"/>
            <a:ext cx="1094132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名运动员成绩的众数、中位数、平均数依次为</a:t>
            </a:r>
            <a:r>
              <a:rPr lang="en-US" altLang="zh-CN" sz="2800" kern="100" dirty="0">
                <a:latin typeface="Times New Roman"/>
                <a:ea typeface="华文细黑"/>
                <a:cs typeface="Courier New"/>
              </a:rPr>
              <a:t>1.75 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1.70 m</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1.69 </a:t>
            </a:r>
            <a:r>
              <a:rPr lang="en-US" altLang="zh-CN" sz="2800" kern="100" dirty="0">
                <a:latin typeface="Times New Roman"/>
                <a:ea typeface="华文细黑"/>
                <a:cs typeface="Courier New"/>
              </a:rPr>
              <a:t>m.</a:t>
            </a:r>
            <a:endParaRPr lang="zh-CN" altLang="zh-CN" sz="1050" kern="100" dirty="0">
              <a:effectLst/>
              <a:latin typeface="宋体"/>
              <a:cs typeface="Courier New"/>
            </a:endParaRPr>
          </a:p>
        </p:txBody>
      </p:sp>
    </p:spTree>
    <p:extLst>
      <p:ext uri="{BB962C8B-B14F-4D97-AF65-F5344CB8AC3E}">
        <p14:creationId xmlns:p14="http://schemas.microsoft.com/office/powerpoint/2010/main" val="776875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42992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题型二　平均数和方差的运用</a:t>
            </a:r>
          </a:p>
        </p:txBody>
      </p:sp>
      <p:sp>
        <p:nvSpPr>
          <p:cNvPr id="8" name="矩形 7"/>
          <p:cNvSpPr/>
          <p:nvPr/>
        </p:nvSpPr>
        <p:spPr>
          <a:xfrm>
            <a:off x="406574" y="1125538"/>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甲、乙两机床同时加工直径为</a:t>
            </a:r>
            <a:r>
              <a:rPr lang="en-US" altLang="zh-CN" sz="2800" kern="100" dirty="0">
                <a:latin typeface="Times New Roman"/>
                <a:ea typeface="华文细黑"/>
                <a:cs typeface="Courier New"/>
              </a:rPr>
              <a:t>100 cm</a:t>
            </a:r>
            <a:r>
              <a:rPr lang="zh-CN" altLang="zh-CN" sz="2800" kern="100" dirty="0">
                <a:latin typeface="Times New Roman"/>
                <a:ea typeface="华文细黑"/>
                <a:cs typeface="Times New Roman"/>
              </a:rPr>
              <a:t>的零件，为检验质量，各从中抽取</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件测量，数据为</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甲：</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98</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103</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乙：</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100</a:t>
            </a: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189434"/>
            <a:ext cx="11161240" cy="68760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分别计算两组数据的平均数及方差；</a:t>
            </a:r>
            <a:endParaRPr lang="zh-CN" altLang="zh-CN" sz="2800" kern="100" dirty="0">
              <a:solidFill>
                <a:prstClr val="black"/>
              </a:solidFill>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09037452"/>
              </p:ext>
            </p:extLst>
          </p:nvPr>
        </p:nvGraphicFramePr>
        <p:xfrm>
          <a:off x="526578" y="981522"/>
          <a:ext cx="9817100" cy="1628775"/>
        </p:xfrm>
        <a:graphic>
          <a:graphicData uri="http://schemas.openxmlformats.org/presentationml/2006/ole">
            <mc:AlternateContent xmlns:mc="http://schemas.openxmlformats.org/markup-compatibility/2006">
              <mc:Choice xmlns:v="urn:schemas-microsoft-com:vml" Requires="v">
                <p:oleObj spid="_x0000_s12342" name="文档" r:id="rId4" imgW="9817441" imgH="1628640" progId="Word.Document.12">
                  <p:embed/>
                </p:oleObj>
              </mc:Choice>
              <mc:Fallback>
                <p:oleObj name="文档" r:id="rId4" imgW="9817441" imgH="1628640" progId="Word.Document.12">
                  <p:embed/>
                  <p:pic>
                    <p:nvPicPr>
                      <p:cNvPr id="0" name=""/>
                      <p:cNvPicPr/>
                      <p:nvPr/>
                    </p:nvPicPr>
                    <p:blipFill>
                      <a:blip r:embed="rId5"/>
                      <a:stretch>
                        <a:fillRect/>
                      </a:stretch>
                    </p:blipFill>
                    <p:spPr>
                      <a:xfrm>
                        <a:off x="526578" y="981522"/>
                        <a:ext cx="9817100" cy="162877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100804317"/>
              </p:ext>
            </p:extLst>
          </p:nvPr>
        </p:nvGraphicFramePr>
        <p:xfrm>
          <a:off x="526578" y="1989634"/>
          <a:ext cx="9810750" cy="1619250"/>
        </p:xfrm>
        <a:graphic>
          <a:graphicData uri="http://schemas.openxmlformats.org/presentationml/2006/ole">
            <mc:AlternateContent xmlns:mc="http://schemas.openxmlformats.org/markup-compatibility/2006">
              <mc:Choice xmlns:v="urn:schemas-microsoft-com:vml" Requires="v">
                <p:oleObj spid="_x0000_s12343" name="文档" r:id="rId7" imgW="9817441" imgH="1628640" progId="Word.Document.12">
                  <p:embed/>
                </p:oleObj>
              </mc:Choice>
              <mc:Fallback>
                <p:oleObj name="文档" r:id="rId7" imgW="9817441" imgH="1628640" progId="Word.Document.12">
                  <p:embed/>
                  <p:pic>
                    <p:nvPicPr>
                      <p:cNvPr id="0" name=""/>
                      <p:cNvPicPr/>
                      <p:nvPr/>
                    </p:nvPicPr>
                    <p:blipFill>
                      <a:blip r:embed="rId8"/>
                      <a:stretch>
                        <a:fillRect/>
                      </a:stretch>
                    </p:blipFill>
                    <p:spPr>
                      <a:xfrm>
                        <a:off x="526578" y="1989634"/>
                        <a:ext cx="9810750" cy="161925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896231299"/>
              </p:ext>
            </p:extLst>
          </p:nvPr>
        </p:nvGraphicFramePr>
        <p:xfrm>
          <a:off x="526578" y="2997746"/>
          <a:ext cx="11163300" cy="2476500"/>
        </p:xfrm>
        <a:graphic>
          <a:graphicData uri="http://schemas.openxmlformats.org/presentationml/2006/ole">
            <mc:AlternateContent xmlns:mc="http://schemas.openxmlformats.org/markup-compatibility/2006">
              <mc:Choice xmlns:v="urn:schemas-microsoft-com:vml" Requires="v">
                <p:oleObj spid="_x0000_s12344" name="文档" r:id="rId10" imgW="11170537" imgH="2476440" progId="Word.Document.12">
                  <p:embed/>
                </p:oleObj>
              </mc:Choice>
              <mc:Fallback>
                <p:oleObj name="文档" r:id="rId10" imgW="11170537" imgH="2476440" progId="Word.Document.12">
                  <p:embed/>
                  <p:pic>
                    <p:nvPicPr>
                      <p:cNvPr id="0" name=""/>
                      <p:cNvPicPr/>
                      <p:nvPr/>
                    </p:nvPicPr>
                    <p:blipFill>
                      <a:blip r:embed="rId11"/>
                      <a:stretch>
                        <a:fillRect/>
                      </a:stretch>
                    </p:blipFill>
                    <p:spPr>
                      <a:xfrm>
                        <a:off x="526578" y="2997746"/>
                        <a:ext cx="11163300" cy="247650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938231603"/>
              </p:ext>
            </p:extLst>
          </p:nvPr>
        </p:nvGraphicFramePr>
        <p:xfrm>
          <a:off x="526578" y="4941962"/>
          <a:ext cx="11163300" cy="2124075"/>
        </p:xfrm>
        <a:graphic>
          <a:graphicData uri="http://schemas.openxmlformats.org/presentationml/2006/ole">
            <mc:AlternateContent xmlns:mc="http://schemas.openxmlformats.org/markup-compatibility/2006">
              <mc:Choice xmlns:v="urn:schemas-microsoft-com:vml" Requires="v">
                <p:oleObj spid="_x0000_s12345" name="文档" r:id="rId13" imgW="11170537" imgH="2124090" progId="Word.Document.12">
                  <p:embed/>
                </p:oleObj>
              </mc:Choice>
              <mc:Fallback>
                <p:oleObj name="文档" r:id="rId13" imgW="11170537" imgH="2124090" progId="Word.Document.12">
                  <p:embed/>
                  <p:pic>
                    <p:nvPicPr>
                      <p:cNvPr id="0" name=""/>
                      <p:cNvPicPr/>
                      <p:nvPr/>
                    </p:nvPicPr>
                    <p:blipFill>
                      <a:blip r:embed="rId14"/>
                      <a:stretch>
                        <a:fillRect/>
                      </a:stretch>
                    </p:blipFill>
                    <p:spPr>
                      <a:xfrm>
                        <a:off x="526578" y="4941962"/>
                        <a:ext cx="11163300" cy="2124075"/>
                      </a:xfrm>
                      <a:prstGeom prst="rect">
                        <a:avLst/>
                      </a:prstGeom>
                    </p:spPr>
                  </p:pic>
                </p:oleObj>
              </mc:Fallback>
            </mc:AlternateContent>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54436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47746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根据计算结果判断哪台机床加工零件的质量更稳定</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130203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两台机床所加工零件的直径的平均值相同，</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92864136"/>
              </p:ext>
            </p:extLst>
          </p:nvPr>
        </p:nvGraphicFramePr>
        <p:xfrm>
          <a:off x="496093" y="2287191"/>
          <a:ext cx="10207625" cy="1543050"/>
        </p:xfrm>
        <a:graphic>
          <a:graphicData uri="http://schemas.openxmlformats.org/presentationml/2006/ole">
            <mc:AlternateContent xmlns:mc="http://schemas.openxmlformats.org/markup-compatibility/2006">
              <mc:Choice xmlns:v="urn:schemas-microsoft-com:vml" Requires="v">
                <p:oleObj spid="_x0000_s17422" name="文档" r:id="rId4" imgW="10208054" imgH="1543050" progId="Word.Document.12">
                  <p:embed/>
                </p:oleObj>
              </mc:Choice>
              <mc:Fallback>
                <p:oleObj name="文档" r:id="rId4" imgW="10208054" imgH="1543050" progId="Word.Document.12">
                  <p:embed/>
                  <p:pic>
                    <p:nvPicPr>
                      <p:cNvPr id="0" name=""/>
                      <p:cNvPicPr/>
                      <p:nvPr/>
                    </p:nvPicPr>
                    <p:blipFill>
                      <a:blip r:embed="rId5"/>
                      <a:stretch>
                        <a:fillRect/>
                      </a:stretch>
                    </p:blipFill>
                    <p:spPr>
                      <a:xfrm>
                        <a:off x="496093" y="2287191"/>
                        <a:ext cx="10207625" cy="1543050"/>
                      </a:xfrm>
                      <a:prstGeom prst="rect">
                        <a:avLst/>
                      </a:prstGeom>
                    </p:spPr>
                  </p:pic>
                </p:oleObj>
              </mc:Fallback>
            </mc:AlternateContent>
          </a:graphicData>
        </a:graphic>
      </p:graphicFrame>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6"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701099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861053"/>
            <a:ext cx="12190413" cy="574661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37476" y="834536"/>
            <a:ext cx="11499437" cy="5658704"/>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极差、方差与标准差的区别与联系：</a:t>
            </a:r>
            <a:endParaRPr lang="zh-CN" altLang="zh-CN" sz="2600" kern="100" dirty="0">
              <a:latin typeface="宋体"/>
              <a:cs typeface="Courier New"/>
            </a:endParaRPr>
          </a:p>
          <a:p>
            <a:pPr algn="just">
              <a:lnSpc>
                <a:spcPct val="140000"/>
              </a:lnSpc>
              <a:spcAft>
                <a:spcPts val="0"/>
              </a:spcAft>
            </a:pPr>
            <a:r>
              <a:rPr lang="zh-CN" altLang="zh-CN" sz="2600" kern="100" dirty="0">
                <a:latin typeface="Times New Roman"/>
                <a:ea typeface="华文细黑"/>
                <a:cs typeface="Times New Roman"/>
              </a:rPr>
              <a:t>数据的离散程度可以通过极差、方差或标准差来描述</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极差是数据的最大值与最小值的差，它反映了一组数据变化的最大幅度，它对一组数据中的极端值非常敏感</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方差则反映了一组数据围绕平均数波动的大小，为了得到以样本数据的单位表示的波动幅度通常用标准差，即样本方差的算术平方根，是样本数据到平均数的一种平均距离</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在实际问题中，仅靠平均数不能完全反映问题，还要研究方差，方差描述了数据相对平均数的离散程度，在平均数相同的情况下，方差越大，离散程度越大，数据波动性越大，稳定性越差；方差越小，数据越集中，质量越稳定</a:t>
            </a:r>
            <a:r>
              <a:rPr lang="en-US" altLang="zh-CN" sz="2600" kern="100" dirty="0" smtClean="0">
                <a:latin typeface="Times New Roman"/>
                <a:ea typeface="华文细黑"/>
                <a:cs typeface="Courier New"/>
              </a:rPr>
              <a:t>.</a:t>
            </a:r>
            <a:endParaRPr lang="zh-CN" altLang="zh-CN" sz="26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557586"/>
            <a:ext cx="10004085"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正确理解样本数据标准差的意义和作用，学会计算数据的标准差</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理解用样本的基本数字特征来估计总体的基本数字特征</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78582" y="374636"/>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某化肥厂有甲、乙两个车间包装肥料，在自动包装传送带上每隔</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分钟抽取一包产品，称其质量，分别记录抽查数据如下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kg)</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甲：</a:t>
            </a:r>
            <a:r>
              <a:rPr lang="en-US" altLang="zh-CN" sz="2800" kern="100" dirty="0">
                <a:latin typeface="Times New Roman"/>
                <a:ea typeface="华文细黑"/>
                <a:cs typeface="Courier New"/>
              </a:rPr>
              <a:t>102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101</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98</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103</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98</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99</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乙：</a:t>
            </a:r>
            <a:r>
              <a:rPr lang="en-US" altLang="zh-CN" sz="2800" kern="100" dirty="0">
                <a:latin typeface="Times New Roman"/>
                <a:ea typeface="华文细黑"/>
                <a:cs typeface="Courier New"/>
              </a:rPr>
              <a:t>110  115  90  85  75  115  110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这种抽样方法是哪一种方法？</a:t>
            </a:r>
            <a:endParaRPr lang="zh-CN" altLang="zh-CN" sz="1050" kern="100" dirty="0">
              <a:effectLst/>
              <a:latin typeface="宋体"/>
              <a:cs typeface="Courier New"/>
            </a:endParaRPr>
          </a:p>
        </p:txBody>
      </p:sp>
      <p:sp>
        <p:nvSpPr>
          <p:cNvPr id="3" name="矩形 2"/>
          <p:cNvSpPr/>
          <p:nvPr/>
        </p:nvSpPr>
        <p:spPr>
          <a:xfrm>
            <a:off x="478582" y="432534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采用的抽样方法是：系统抽样</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345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试计算甲、乙两个车间产品质量的平均数与方差，并说明哪个车间产品比较稳定</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989307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543917908"/>
              </p:ext>
            </p:extLst>
          </p:nvPr>
        </p:nvGraphicFramePr>
        <p:xfrm>
          <a:off x="580156" y="117426"/>
          <a:ext cx="10121900" cy="1847850"/>
        </p:xfrm>
        <a:graphic>
          <a:graphicData uri="http://schemas.openxmlformats.org/presentationml/2006/ole">
            <mc:AlternateContent xmlns:mc="http://schemas.openxmlformats.org/markup-compatibility/2006">
              <mc:Choice xmlns:v="urn:schemas-microsoft-com:vml" Requires="v">
                <p:oleObj spid="_x0000_s18506" name="文档" r:id="rId4" imgW="10122422" imgH="1847610" progId="Word.Document.12">
                  <p:embed/>
                </p:oleObj>
              </mc:Choice>
              <mc:Fallback>
                <p:oleObj name="文档" r:id="rId4" imgW="10122422" imgH="1847610" progId="Word.Document.12">
                  <p:embed/>
                  <p:pic>
                    <p:nvPicPr>
                      <p:cNvPr id="0" name=""/>
                      <p:cNvPicPr/>
                      <p:nvPr/>
                    </p:nvPicPr>
                    <p:blipFill>
                      <a:blip r:embed="rId5"/>
                      <a:stretch>
                        <a:fillRect/>
                      </a:stretch>
                    </p:blipFill>
                    <p:spPr>
                      <a:xfrm>
                        <a:off x="580156" y="117426"/>
                        <a:ext cx="10121900" cy="184785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495147200"/>
              </p:ext>
            </p:extLst>
          </p:nvPr>
        </p:nvGraphicFramePr>
        <p:xfrm>
          <a:off x="580156" y="981522"/>
          <a:ext cx="10121900" cy="1847850"/>
        </p:xfrm>
        <a:graphic>
          <a:graphicData uri="http://schemas.openxmlformats.org/presentationml/2006/ole">
            <mc:AlternateContent xmlns:mc="http://schemas.openxmlformats.org/markup-compatibility/2006">
              <mc:Choice xmlns:v="urn:schemas-microsoft-com:vml" Requires="v">
                <p:oleObj spid="_x0000_s18507" name="文档" r:id="rId7" imgW="10122422" imgH="1847880" progId="Word.Document.12">
                  <p:embed/>
                </p:oleObj>
              </mc:Choice>
              <mc:Fallback>
                <p:oleObj name="文档" r:id="rId7" imgW="10122422" imgH="1847880" progId="Word.Document.12">
                  <p:embed/>
                  <p:pic>
                    <p:nvPicPr>
                      <p:cNvPr id="0" name=""/>
                      <p:cNvPicPr/>
                      <p:nvPr/>
                    </p:nvPicPr>
                    <p:blipFill>
                      <a:blip r:embed="rId8"/>
                      <a:stretch>
                        <a:fillRect/>
                      </a:stretch>
                    </p:blipFill>
                    <p:spPr>
                      <a:xfrm>
                        <a:off x="580156" y="981522"/>
                        <a:ext cx="10121900" cy="1847850"/>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180719223"/>
              </p:ext>
            </p:extLst>
          </p:nvPr>
        </p:nvGraphicFramePr>
        <p:xfrm>
          <a:off x="580156" y="1845618"/>
          <a:ext cx="10915650" cy="2152650"/>
        </p:xfrm>
        <a:graphic>
          <a:graphicData uri="http://schemas.openxmlformats.org/presentationml/2006/ole">
            <mc:AlternateContent xmlns:mc="http://schemas.openxmlformats.org/markup-compatibility/2006">
              <mc:Choice xmlns:v="urn:schemas-microsoft-com:vml" Requires="v">
                <p:oleObj spid="_x0000_s18508" name="文档" r:id="rId10" imgW="10922825" imgH="2160810" progId="Word.Document.12">
                  <p:embed/>
                </p:oleObj>
              </mc:Choice>
              <mc:Fallback>
                <p:oleObj name="文档" r:id="rId10" imgW="10922825" imgH="2160810" progId="Word.Document.12">
                  <p:embed/>
                  <p:pic>
                    <p:nvPicPr>
                      <p:cNvPr id="0" name=""/>
                      <p:cNvPicPr/>
                      <p:nvPr/>
                    </p:nvPicPr>
                    <p:blipFill>
                      <a:blip r:embed="rId11"/>
                      <a:stretch>
                        <a:fillRect/>
                      </a:stretch>
                    </p:blipFill>
                    <p:spPr>
                      <a:xfrm>
                        <a:off x="580156" y="1845618"/>
                        <a:ext cx="10915650" cy="215265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371309817"/>
              </p:ext>
            </p:extLst>
          </p:nvPr>
        </p:nvGraphicFramePr>
        <p:xfrm>
          <a:off x="580156" y="3545210"/>
          <a:ext cx="10915650" cy="1828800"/>
        </p:xfrm>
        <a:graphic>
          <a:graphicData uri="http://schemas.openxmlformats.org/presentationml/2006/ole">
            <mc:AlternateContent xmlns:mc="http://schemas.openxmlformats.org/markup-compatibility/2006">
              <mc:Choice xmlns:v="urn:schemas-microsoft-com:vml" Requires="v">
                <p:oleObj spid="_x0000_s18509" name="文档" r:id="rId13" imgW="10922825" imgH="1828710" progId="Word.Document.12">
                  <p:embed/>
                </p:oleObj>
              </mc:Choice>
              <mc:Fallback>
                <p:oleObj name="文档" r:id="rId13" imgW="10922825" imgH="1828710" progId="Word.Document.12">
                  <p:embed/>
                  <p:pic>
                    <p:nvPicPr>
                      <p:cNvPr id="0" name=""/>
                      <p:cNvPicPr/>
                      <p:nvPr/>
                    </p:nvPicPr>
                    <p:blipFill>
                      <a:blip r:embed="rId14"/>
                      <a:stretch>
                        <a:fillRect/>
                      </a:stretch>
                    </p:blipFill>
                    <p:spPr>
                      <a:xfrm>
                        <a:off x="580156" y="3545210"/>
                        <a:ext cx="10915650" cy="182880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241668254"/>
              </p:ext>
            </p:extLst>
          </p:nvPr>
        </p:nvGraphicFramePr>
        <p:xfrm>
          <a:off x="580156" y="5066903"/>
          <a:ext cx="10915650" cy="1819275"/>
        </p:xfrm>
        <a:graphic>
          <a:graphicData uri="http://schemas.openxmlformats.org/presentationml/2006/ole">
            <mc:AlternateContent xmlns:mc="http://schemas.openxmlformats.org/markup-compatibility/2006">
              <mc:Choice xmlns:v="urn:schemas-microsoft-com:vml" Requires="v">
                <p:oleObj spid="_x0000_s18510" name="文档" r:id="rId16" imgW="10922825" imgH="1828710" progId="Word.Document.12">
                  <p:embed/>
                </p:oleObj>
              </mc:Choice>
              <mc:Fallback>
                <p:oleObj name="文档" r:id="rId16" imgW="10922825" imgH="1828710" progId="Word.Document.12">
                  <p:embed/>
                  <p:pic>
                    <p:nvPicPr>
                      <p:cNvPr id="0" name=""/>
                      <p:cNvPicPr/>
                      <p:nvPr/>
                    </p:nvPicPr>
                    <p:blipFill>
                      <a:blip r:embed="rId17"/>
                      <a:stretch>
                        <a:fillRect/>
                      </a:stretch>
                    </p:blipFill>
                    <p:spPr>
                      <a:xfrm>
                        <a:off x="580156" y="5066903"/>
                        <a:ext cx="10915650" cy="181927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623046590"/>
              </p:ext>
            </p:extLst>
          </p:nvPr>
        </p:nvGraphicFramePr>
        <p:xfrm>
          <a:off x="580156" y="6077694"/>
          <a:ext cx="10915650" cy="952500"/>
        </p:xfrm>
        <a:graphic>
          <a:graphicData uri="http://schemas.openxmlformats.org/presentationml/2006/ole">
            <mc:AlternateContent xmlns:mc="http://schemas.openxmlformats.org/markup-compatibility/2006">
              <mc:Choice xmlns:v="urn:schemas-microsoft-com:vml" Requires="v">
                <p:oleObj spid="_x0000_s18511" name="文档" r:id="rId19" imgW="10922825" imgH="952290" progId="Word.Document.12">
                  <p:embed/>
                </p:oleObj>
              </mc:Choice>
              <mc:Fallback>
                <p:oleObj name="文档" r:id="rId19" imgW="10922825" imgH="952290" progId="Word.Document.12">
                  <p:embed/>
                  <p:pic>
                    <p:nvPicPr>
                      <p:cNvPr id="0" name=""/>
                      <p:cNvPicPr/>
                      <p:nvPr/>
                    </p:nvPicPr>
                    <p:blipFill>
                      <a:blip r:embed="rId20"/>
                      <a:stretch>
                        <a:fillRect/>
                      </a:stretch>
                    </p:blipFill>
                    <p:spPr>
                      <a:xfrm>
                        <a:off x="580156" y="6077694"/>
                        <a:ext cx="10915650" cy="952500"/>
                      </a:xfrm>
                      <a:prstGeom prst="rect">
                        <a:avLst/>
                      </a:prstGeom>
                    </p:spPr>
                  </p:pic>
                </p:oleObj>
              </mc:Fallback>
            </mc:AlternateContent>
          </a:graphicData>
        </a:graphic>
      </p:graphicFrame>
    </p:spTree>
    <p:extLst>
      <p:ext uri="{BB962C8B-B14F-4D97-AF65-F5344CB8AC3E}">
        <p14:creationId xmlns:p14="http://schemas.microsoft.com/office/powerpoint/2010/main" val="1748212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98598"/>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题型三　频率分布与数学特征的综合应用</a:t>
            </a:r>
          </a:p>
        </p:txBody>
      </p:sp>
      <p:sp>
        <p:nvSpPr>
          <p:cNvPr id="7" name="矩形 6"/>
          <p:cNvSpPr/>
          <p:nvPr/>
        </p:nvSpPr>
        <p:spPr>
          <a:xfrm>
            <a:off x="335360" y="434033"/>
            <a:ext cx="11161240" cy="1997702"/>
          </a:xfrm>
          <a:prstGeom prst="rect">
            <a:avLst/>
          </a:prstGeom>
        </p:spPr>
        <p:txBody>
          <a:bodyPr wrap="square" lIns="121898" tIns="60948" rIns="121898" bIns="60948">
            <a:spAutoFit/>
          </a:bodyPr>
          <a:lstStyle/>
          <a:p>
            <a:pPr algn="just">
              <a:lnSpc>
                <a:spcPct val="120000"/>
              </a:lnSpc>
              <a:spcAft>
                <a:spcPts val="0"/>
              </a:spcAft>
            </a:pPr>
            <a:r>
              <a:rPr lang="zh-CN" altLang="zh-CN" sz="2600" b="1" kern="100" dirty="0">
                <a:solidFill>
                  <a:srgbClr val="C00000"/>
                </a:solidFill>
                <a:latin typeface="Times New Roman"/>
                <a:ea typeface="微软雅黑"/>
                <a:cs typeface="Times New Roman"/>
              </a:rPr>
              <a:t>例</a:t>
            </a:r>
            <a:r>
              <a:rPr lang="en-US" altLang="zh-CN" sz="2600" b="1" kern="100" dirty="0">
                <a:solidFill>
                  <a:srgbClr val="C00000"/>
                </a:solidFill>
                <a:latin typeface="Times New Roman"/>
                <a:ea typeface="微软雅黑"/>
                <a:cs typeface="Courier New"/>
              </a:rPr>
              <a:t>3</a:t>
            </a:r>
            <a:r>
              <a:rPr lang="zh-CN" altLang="zh-CN" sz="2600" b="1" kern="100" dirty="0">
                <a:solidFill>
                  <a:srgbClr val="C00000"/>
                </a:solidFill>
                <a:latin typeface="Times New Roman"/>
                <a:ea typeface="微软雅黑"/>
                <a:cs typeface="Times New Roman"/>
              </a:rPr>
              <a:t>　</a:t>
            </a:r>
            <a:r>
              <a:rPr lang="zh-CN" altLang="zh-CN" sz="2600" kern="100" dirty="0">
                <a:latin typeface="Times New Roman"/>
                <a:ea typeface="华文细黑"/>
                <a:cs typeface="Times New Roman"/>
              </a:rPr>
              <a:t>已知一组数据：</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ea typeface="华文细黑"/>
                <a:cs typeface="Courier New"/>
              </a:rPr>
              <a:t>125</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121</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123</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125</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127</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129</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125</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128</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130</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129</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ea typeface="华文细黑"/>
                <a:cs typeface="Courier New"/>
              </a:rPr>
              <a:t>126</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124</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125</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127</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126</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122</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124</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125</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126</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128</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填写下面的频率分布表：</a:t>
            </a:r>
            <a:endParaRPr lang="zh-CN" altLang="zh-CN" sz="26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727550739"/>
              </p:ext>
            </p:extLst>
          </p:nvPr>
        </p:nvGraphicFramePr>
        <p:xfrm>
          <a:off x="1774726" y="2431207"/>
          <a:ext cx="6768752" cy="4003872"/>
        </p:xfrm>
        <a:graphic>
          <a:graphicData uri="http://schemas.openxmlformats.org/drawingml/2006/table">
            <a:tbl>
              <a:tblPr/>
              <a:tblGrid>
                <a:gridCol w="3409082"/>
                <a:gridCol w="1679835"/>
                <a:gridCol w="1679835"/>
              </a:tblGrid>
              <a:tr h="572795">
                <a:tc>
                  <a:txBody>
                    <a:bodyPr/>
                    <a:lstStyle/>
                    <a:p>
                      <a:pPr algn="ctr">
                        <a:lnSpc>
                          <a:spcPct val="120000"/>
                        </a:lnSpc>
                        <a:spcAft>
                          <a:spcPts val="0"/>
                        </a:spcAft>
                      </a:pPr>
                      <a:r>
                        <a:rPr lang="zh-CN" sz="2600" kern="100" baseline="0" dirty="0">
                          <a:effectLst/>
                          <a:latin typeface="Times New Roman"/>
                          <a:ea typeface="华文细黑"/>
                          <a:cs typeface="Times New Roman"/>
                        </a:rPr>
                        <a:t>分组</a:t>
                      </a:r>
                      <a:endParaRPr lang="zh-CN" sz="2600" kern="100" baseline="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sz="2600" kern="100" baseline="0">
                          <a:effectLst/>
                          <a:latin typeface="Times New Roman"/>
                          <a:ea typeface="华文细黑"/>
                          <a:cs typeface="Times New Roman"/>
                        </a:rPr>
                        <a:t>频数</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sz="2600" kern="100" baseline="0">
                          <a:effectLst/>
                          <a:latin typeface="Times New Roman"/>
                          <a:ea typeface="华文细黑"/>
                          <a:cs typeface="Times New Roman"/>
                        </a:rPr>
                        <a:t>频率</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dirty="0">
                          <a:effectLst/>
                          <a:latin typeface="Times New Roman"/>
                          <a:ea typeface="华文细黑"/>
                          <a:cs typeface="Courier New"/>
                        </a:rPr>
                        <a:t>[121,123)</a:t>
                      </a:r>
                      <a:endParaRPr lang="zh-CN" sz="2600" kern="100" baseline="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dirty="0">
                          <a:effectLst/>
                          <a:latin typeface="Times New Roman"/>
                          <a:ea typeface="华文细黑"/>
                          <a:cs typeface="Courier New"/>
                        </a:rPr>
                        <a:t>[123,125)</a:t>
                      </a:r>
                      <a:endParaRPr lang="zh-CN" sz="2600" kern="100" baseline="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a:effectLst/>
                          <a:latin typeface="Times New Roman"/>
                          <a:ea typeface="华文细黑"/>
                          <a:cs typeface="Courier New"/>
                        </a:rPr>
                        <a:t>[125,127)</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a:effectLst/>
                          <a:latin typeface="Times New Roman"/>
                          <a:ea typeface="华文细黑"/>
                          <a:cs typeface="Courier New"/>
                        </a:rPr>
                        <a:t>[127,129)</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911">
                <a:tc>
                  <a:txBody>
                    <a:bodyPr/>
                    <a:lstStyle/>
                    <a:p>
                      <a:pPr algn="ctr">
                        <a:lnSpc>
                          <a:spcPct val="120000"/>
                        </a:lnSpc>
                        <a:spcAft>
                          <a:spcPts val="0"/>
                        </a:spcAft>
                      </a:pPr>
                      <a:r>
                        <a:rPr lang="en-US" sz="2600" kern="100" baseline="0">
                          <a:effectLst/>
                          <a:latin typeface="IPAPANNEW"/>
                          <a:ea typeface="华文细黑"/>
                          <a:cs typeface="Times New Roman"/>
                        </a:rPr>
                        <a:t>[129,131]</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6986">
                <a:tc>
                  <a:txBody>
                    <a:bodyPr/>
                    <a:lstStyle/>
                    <a:p>
                      <a:pPr algn="ctr">
                        <a:lnSpc>
                          <a:spcPct val="120000"/>
                        </a:lnSpc>
                        <a:spcAft>
                          <a:spcPts val="0"/>
                        </a:spcAft>
                      </a:pPr>
                      <a:r>
                        <a:rPr lang="zh-CN" sz="2600" kern="100" baseline="0">
                          <a:effectLst/>
                          <a:latin typeface="Times New Roman"/>
                          <a:ea typeface="华文细黑"/>
                          <a:cs typeface="Times New Roman"/>
                        </a:rPr>
                        <a:t>合计</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a:ea typeface="华文细黑"/>
                          <a:cs typeface="Courier New"/>
                        </a:rPr>
                        <a:t> </a:t>
                      </a:r>
                      <a:endParaRPr lang="zh-CN" sz="2600" kern="100" baseline="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dirty="0">
                          <a:effectLst/>
                          <a:latin typeface="Times New Roman"/>
                          <a:ea typeface="华文细黑"/>
                          <a:cs typeface="Courier New"/>
                        </a:rPr>
                        <a:t> </a:t>
                      </a:r>
                      <a:endParaRPr lang="zh-CN" sz="2600" kern="100" baseline="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5865495" y="3060115"/>
            <a:ext cx="364202" cy="523220"/>
          </a:xfrm>
          <a:prstGeom prst="rect">
            <a:avLst/>
          </a:prstGeom>
        </p:spPr>
        <p:txBody>
          <a:bodyPr wrap="none">
            <a:spAutoFit/>
          </a:bodyPr>
          <a:lstStyle/>
          <a:p>
            <a:pPr lvl="0" algn="ctr"/>
            <a:r>
              <a:rPr lang="en-US" altLang="zh-CN" sz="2800" b="1" kern="100" dirty="0">
                <a:solidFill>
                  <a:srgbClr val="C00000"/>
                </a:solidFill>
                <a:latin typeface="Times New Roman"/>
                <a:ea typeface="华文细黑"/>
                <a:cs typeface="Courier New"/>
              </a:rPr>
              <a:t>2</a:t>
            </a:r>
            <a:endParaRPr lang="zh-CN" altLang="en-US" sz="2800" b="1" kern="100" dirty="0">
              <a:solidFill>
                <a:srgbClr val="C00000"/>
              </a:solidFill>
              <a:latin typeface="宋体"/>
              <a:cs typeface="Courier New"/>
            </a:endParaRPr>
          </a:p>
        </p:txBody>
      </p:sp>
      <p:sp>
        <p:nvSpPr>
          <p:cNvPr id="10" name="矩形 9"/>
          <p:cNvSpPr/>
          <p:nvPr/>
        </p:nvSpPr>
        <p:spPr>
          <a:xfrm>
            <a:off x="7415440" y="3069754"/>
            <a:ext cx="633507"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0.1</a:t>
            </a:r>
            <a:endParaRPr lang="zh-CN" altLang="en-US" b="1" dirty="0">
              <a:solidFill>
                <a:srgbClr val="C00000"/>
              </a:solidFill>
            </a:endParaRPr>
          </a:p>
        </p:txBody>
      </p:sp>
      <p:sp>
        <p:nvSpPr>
          <p:cNvPr id="11" name="矩形 10"/>
          <p:cNvSpPr/>
          <p:nvPr/>
        </p:nvSpPr>
        <p:spPr>
          <a:xfrm>
            <a:off x="5865495" y="3636179"/>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a:ea typeface="华文细黑"/>
                <a:cs typeface="Courier New"/>
              </a:rPr>
              <a:t>3</a:t>
            </a:r>
            <a:endParaRPr lang="zh-CN" altLang="en-US" sz="2800" b="1" kern="100" dirty="0">
              <a:solidFill>
                <a:srgbClr val="C00000"/>
              </a:solidFill>
              <a:latin typeface="宋体"/>
              <a:cs typeface="Courier New"/>
            </a:endParaRPr>
          </a:p>
        </p:txBody>
      </p:sp>
      <p:sp>
        <p:nvSpPr>
          <p:cNvPr id="12" name="矩形 11"/>
          <p:cNvSpPr/>
          <p:nvPr/>
        </p:nvSpPr>
        <p:spPr>
          <a:xfrm>
            <a:off x="5865495" y="4221768"/>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a:ea typeface="华文细黑"/>
                <a:cs typeface="Courier New"/>
              </a:rPr>
              <a:t>8</a:t>
            </a:r>
            <a:endParaRPr lang="zh-CN" altLang="en-US" sz="2800" b="1" kern="100" dirty="0">
              <a:solidFill>
                <a:srgbClr val="C00000"/>
              </a:solidFill>
              <a:latin typeface="宋体"/>
              <a:cs typeface="Courier New"/>
            </a:endParaRPr>
          </a:p>
        </p:txBody>
      </p:sp>
      <p:sp>
        <p:nvSpPr>
          <p:cNvPr id="13" name="矩形 12"/>
          <p:cNvSpPr/>
          <p:nvPr/>
        </p:nvSpPr>
        <p:spPr>
          <a:xfrm>
            <a:off x="5865495" y="4778782"/>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a:ea typeface="华文细黑"/>
                <a:cs typeface="Courier New"/>
              </a:rPr>
              <a:t>4</a:t>
            </a:r>
            <a:endParaRPr lang="zh-CN" altLang="en-US" sz="2800" b="1" kern="100" dirty="0">
              <a:solidFill>
                <a:srgbClr val="C00000"/>
              </a:solidFill>
              <a:latin typeface="宋体"/>
              <a:cs typeface="Courier New"/>
            </a:endParaRPr>
          </a:p>
        </p:txBody>
      </p:sp>
      <p:sp>
        <p:nvSpPr>
          <p:cNvPr id="14" name="矩形 13"/>
          <p:cNvSpPr/>
          <p:nvPr/>
        </p:nvSpPr>
        <p:spPr>
          <a:xfrm>
            <a:off x="5865495" y="5374010"/>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a:ea typeface="华文细黑"/>
                <a:cs typeface="Courier New"/>
              </a:rPr>
              <a:t>3</a:t>
            </a:r>
            <a:endParaRPr lang="zh-CN" altLang="en-US" sz="2800" b="1" kern="100" dirty="0">
              <a:solidFill>
                <a:srgbClr val="C00000"/>
              </a:solidFill>
              <a:latin typeface="宋体"/>
              <a:cs typeface="Courier New"/>
            </a:endParaRPr>
          </a:p>
        </p:txBody>
      </p:sp>
      <p:sp>
        <p:nvSpPr>
          <p:cNvPr id="15" name="矩形 14"/>
          <p:cNvSpPr/>
          <p:nvPr/>
        </p:nvSpPr>
        <p:spPr>
          <a:xfrm>
            <a:off x="5775726" y="5917535"/>
            <a:ext cx="543740" cy="523220"/>
          </a:xfrm>
          <a:prstGeom prst="rect">
            <a:avLst/>
          </a:prstGeom>
        </p:spPr>
        <p:txBody>
          <a:bodyPr wrap="none">
            <a:spAutoFit/>
          </a:bodyPr>
          <a:lstStyle/>
          <a:p>
            <a:pPr lvl="0" algn="ctr"/>
            <a:r>
              <a:rPr lang="en-US" altLang="zh-CN" sz="2800" b="1" kern="100" dirty="0" smtClean="0">
                <a:solidFill>
                  <a:srgbClr val="C00000"/>
                </a:solidFill>
                <a:latin typeface="Times New Roman"/>
                <a:ea typeface="华文细黑"/>
                <a:cs typeface="Courier New"/>
              </a:rPr>
              <a:t>20</a:t>
            </a:r>
            <a:endParaRPr lang="zh-CN" altLang="en-US" sz="2800" b="1" kern="100" dirty="0">
              <a:solidFill>
                <a:srgbClr val="C00000"/>
              </a:solidFill>
              <a:latin typeface="宋体"/>
              <a:cs typeface="Courier New"/>
            </a:endParaRPr>
          </a:p>
        </p:txBody>
      </p:sp>
      <p:sp>
        <p:nvSpPr>
          <p:cNvPr id="16" name="矩形 15"/>
          <p:cNvSpPr/>
          <p:nvPr/>
        </p:nvSpPr>
        <p:spPr>
          <a:xfrm>
            <a:off x="7370395" y="3655229"/>
            <a:ext cx="813043"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0.15</a:t>
            </a:r>
            <a:endParaRPr lang="zh-CN" altLang="en-US" b="1" dirty="0">
              <a:solidFill>
                <a:srgbClr val="C00000"/>
              </a:solidFill>
            </a:endParaRPr>
          </a:p>
        </p:txBody>
      </p:sp>
      <p:sp>
        <p:nvSpPr>
          <p:cNvPr id="17" name="矩形 16"/>
          <p:cNvSpPr/>
          <p:nvPr/>
        </p:nvSpPr>
        <p:spPr>
          <a:xfrm>
            <a:off x="7415440" y="4240932"/>
            <a:ext cx="633507"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0.4</a:t>
            </a:r>
            <a:endParaRPr lang="zh-CN" altLang="en-US" b="1" dirty="0">
              <a:solidFill>
                <a:srgbClr val="C00000"/>
              </a:solidFill>
            </a:endParaRPr>
          </a:p>
        </p:txBody>
      </p:sp>
      <p:sp>
        <p:nvSpPr>
          <p:cNvPr id="18" name="矩形 17"/>
          <p:cNvSpPr/>
          <p:nvPr/>
        </p:nvSpPr>
        <p:spPr>
          <a:xfrm>
            <a:off x="7415440" y="4789845"/>
            <a:ext cx="633507"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0.2</a:t>
            </a:r>
            <a:endParaRPr lang="zh-CN" altLang="en-US" b="1" dirty="0">
              <a:solidFill>
                <a:srgbClr val="C00000"/>
              </a:solidFill>
            </a:endParaRPr>
          </a:p>
        </p:txBody>
      </p:sp>
      <p:sp>
        <p:nvSpPr>
          <p:cNvPr id="20" name="矩形 19"/>
          <p:cNvSpPr/>
          <p:nvPr/>
        </p:nvSpPr>
        <p:spPr>
          <a:xfrm>
            <a:off x="7370395" y="5402471"/>
            <a:ext cx="813043"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0.15</a:t>
            </a:r>
            <a:endParaRPr lang="zh-CN" altLang="en-US" b="1" dirty="0">
              <a:solidFill>
                <a:srgbClr val="C00000"/>
              </a:solidFill>
            </a:endParaRPr>
          </a:p>
        </p:txBody>
      </p:sp>
      <p:sp>
        <p:nvSpPr>
          <p:cNvPr id="21" name="矩形 20"/>
          <p:cNvSpPr/>
          <p:nvPr/>
        </p:nvSpPr>
        <p:spPr>
          <a:xfrm>
            <a:off x="7415440" y="5974343"/>
            <a:ext cx="633507"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0.1</a:t>
            </a:r>
            <a:endParaRPr lang="zh-CN" altLang="en-US" b="1" dirty="0">
              <a:solidFill>
                <a:srgbClr val="C00000"/>
              </a:solidFill>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linds(horizontal)">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1"/>
                                        </p:tgtEl>
                                      </p:cBhvr>
                                    </p:animEffect>
                                    <p:set>
                                      <p:cBhvr>
                                        <p:cTn id="51" dur="1" fill="hold">
                                          <p:stCondLst>
                                            <p:cond delay="499"/>
                                          </p:stCondLst>
                                        </p:cTn>
                                        <p:tgtEl>
                                          <p:spTgt spid="11"/>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2"/>
                                        </p:tgtEl>
                                      </p:cBhvr>
                                    </p:animEffect>
                                    <p:set>
                                      <p:cBhvr>
                                        <p:cTn id="54" dur="1" fill="hold">
                                          <p:stCondLst>
                                            <p:cond delay="499"/>
                                          </p:stCondLst>
                                        </p:cTn>
                                        <p:tgtEl>
                                          <p:spTgt spid="12"/>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4"/>
                                        </p:tgtEl>
                                      </p:cBhvr>
                                    </p:animEffect>
                                    <p:set>
                                      <p:cBhvr>
                                        <p:cTn id="60" dur="1" fill="hold">
                                          <p:stCondLst>
                                            <p:cond delay="499"/>
                                          </p:stCondLst>
                                        </p:cTn>
                                        <p:tgtEl>
                                          <p:spTgt spid="1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20"/>
                                        </p:tgtEl>
                                      </p:cBhvr>
                                    </p:animEffect>
                                    <p:set>
                                      <p:cBhvr>
                                        <p:cTn id="75" dur="1" fill="hold">
                                          <p:stCondLst>
                                            <p:cond delay="499"/>
                                          </p:stCondLst>
                                        </p:cTn>
                                        <p:tgtEl>
                                          <p:spTgt spid="20"/>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21"/>
                                        </p:tgtEl>
                                      </p:cBhvr>
                                    </p:animEffect>
                                    <p:set>
                                      <p:cBhvr>
                                        <p:cTn id="7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20" grpId="0"/>
      <p:bldP spid="20" grpId="1"/>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作出频率分布直方图；</a:t>
            </a:r>
            <a:endParaRPr lang="zh-CN" altLang="zh-CN" sz="1050" kern="100" dirty="0">
              <a:effectLst/>
              <a:latin typeface="宋体"/>
              <a:cs typeface="Courier New"/>
            </a:endParaRPr>
          </a:p>
        </p:txBody>
      </p:sp>
      <p:sp>
        <p:nvSpPr>
          <p:cNvPr id="3" name="矩形 2"/>
          <p:cNvSpPr/>
          <p:nvPr/>
        </p:nvSpPr>
        <p:spPr>
          <a:xfrm>
            <a:off x="406574" y="126955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频率分布直方图如下：</a:t>
            </a:r>
            <a:endParaRPr lang="zh-CN" altLang="zh-CN" sz="1050" kern="100" dirty="0">
              <a:effectLst/>
              <a:latin typeface="宋体"/>
              <a:cs typeface="Courier New"/>
            </a:endParaRPr>
          </a:p>
        </p:txBody>
      </p:sp>
      <p:pic>
        <p:nvPicPr>
          <p:cNvPr id="15362" name="Picture 2" descr="RA16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88370" y="2138300"/>
            <a:ext cx="4419004" cy="2443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32125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5362"/>
                                        </p:tgtEl>
                                      </p:cBhvr>
                                    </p:animEffect>
                                    <p:set>
                                      <p:cBhvr>
                                        <p:cTn id="15" dur="1" fill="hold">
                                          <p:stCondLst>
                                            <p:cond delay="499"/>
                                          </p:stCondLst>
                                        </p:cTn>
                                        <p:tgtEl>
                                          <p:spTgt spid="1536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47746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根据频率分布直方图或频率分布表求这组数据的众数、中位数和平均数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177361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[125,127)</a:t>
            </a:r>
            <a:r>
              <a:rPr lang="zh-CN" altLang="zh-CN" sz="2800" kern="100" dirty="0">
                <a:latin typeface="Times New Roman"/>
                <a:ea typeface="华文细黑"/>
                <a:cs typeface="Times New Roman"/>
              </a:rPr>
              <a:t>中的数据最多，取这个区间的中点值作为众数的近似值，得众数</a:t>
            </a:r>
            <a:r>
              <a:rPr lang="en-US" altLang="zh-CN" sz="2800" kern="100" dirty="0">
                <a:latin typeface="Times New Roman"/>
                <a:ea typeface="华文细黑"/>
                <a:cs typeface="Courier New"/>
              </a:rPr>
              <a:t>126</a:t>
            </a:r>
            <a:r>
              <a:rPr lang="zh-CN" altLang="zh-CN" sz="2800" kern="100" dirty="0">
                <a:latin typeface="Times New Roman"/>
                <a:ea typeface="华文细黑"/>
                <a:cs typeface="Times New Roman"/>
              </a:rPr>
              <a:t>，事实上，众数的精确值为</a:t>
            </a:r>
            <a:r>
              <a:rPr lang="en-US" altLang="zh-CN" sz="2800" kern="100" dirty="0">
                <a:latin typeface="Times New Roman"/>
                <a:ea typeface="华文细黑"/>
                <a:cs typeface="Courier New"/>
              </a:rPr>
              <a:t>125.</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19562650"/>
              </p:ext>
            </p:extLst>
          </p:nvPr>
        </p:nvGraphicFramePr>
        <p:xfrm>
          <a:off x="552450" y="3141762"/>
          <a:ext cx="10820400" cy="1600200"/>
        </p:xfrm>
        <a:graphic>
          <a:graphicData uri="http://schemas.openxmlformats.org/presentationml/2006/ole">
            <mc:AlternateContent xmlns:mc="http://schemas.openxmlformats.org/markup-compatibility/2006">
              <mc:Choice xmlns:v="urn:schemas-microsoft-com:vml" Requires="v">
                <p:oleObj spid="_x0000_s19494" name="文档" r:id="rId4" imgW="10827468" imgH="1600290" progId="Word.Document.12">
                  <p:embed/>
                </p:oleObj>
              </mc:Choice>
              <mc:Fallback>
                <p:oleObj name="文档" r:id="rId4" imgW="10827468" imgH="1600290" progId="Word.Document.12">
                  <p:embed/>
                  <p:pic>
                    <p:nvPicPr>
                      <p:cNvPr id="0" name=""/>
                      <p:cNvPicPr/>
                      <p:nvPr/>
                    </p:nvPicPr>
                    <p:blipFill>
                      <a:blip r:embed="rId5"/>
                      <a:stretch>
                        <a:fillRect/>
                      </a:stretch>
                    </p:blipFill>
                    <p:spPr>
                      <a:xfrm>
                        <a:off x="552450" y="3141762"/>
                        <a:ext cx="10820400" cy="1600200"/>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245266709"/>
              </p:ext>
            </p:extLst>
          </p:nvPr>
        </p:nvGraphicFramePr>
        <p:xfrm>
          <a:off x="552450" y="4133850"/>
          <a:ext cx="10820400" cy="1600200"/>
        </p:xfrm>
        <a:graphic>
          <a:graphicData uri="http://schemas.openxmlformats.org/presentationml/2006/ole">
            <mc:AlternateContent xmlns:mc="http://schemas.openxmlformats.org/markup-compatibility/2006">
              <mc:Choice xmlns:v="urn:schemas-microsoft-com:vml" Requires="v">
                <p:oleObj spid="_x0000_s19495" name="文档" r:id="rId7" imgW="10827468" imgH="1600290" progId="Word.Document.12">
                  <p:embed/>
                </p:oleObj>
              </mc:Choice>
              <mc:Fallback>
                <p:oleObj name="文档" r:id="rId7" imgW="10827468" imgH="1600290" progId="Word.Document.12">
                  <p:embed/>
                  <p:pic>
                    <p:nvPicPr>
                      <p:cNvPr id="0" name=""/>
                      <p:cNvPicPr/>
                      <p:nvPr/>
                    </p:nvPicPr>
                    <p:blipFill>
                      <a:blip r:embed="rId8"/>
                      <a:stretch>
                        <a:fillRect/>
                      </a:stretch>
                    </p:blipFill>
                    <p:spPr>
                      <a:xfrm>
                        <a:off x="552450" y="4133850"/>
                        <a:ext cx="10820400" cy="16002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352211521"/>
              </p:ext>
            </p:extLst>
          </p:nvPr>
        </p:nvGraphicFramePr>
        <p:xfrm>
          <a:off x="560115" y="5573638"/>
          <a:ext cx="10820400" cy="952500"/>
        </p:xfrm>
        <a:graphic>
          <a:graphicData uri="http://schemas.openxmlformats.org/presentationml/2006/ole">
            <mc:AlternateContent xmlns:mc="http://schemas.openxmlformats.org/markup-compatibility/2006">
              <mc:Choice xmlns:v="urn:schemas-microsoft-com:vml" Requires="v">
                <p:oleObj spid="_x0000_s19496" name="文档" r:id="rId10" imgW="10827468" imgH="952290" progId="Word.Document.12">
                  <p:embed/>
                </p:oleObj>
              </mc:Choice>
              <mc:Fallback>
                <p:oleObj name="文档" r:id="rId10" imgW="10827468" imgH="952290" progId="Word.Document.12">
                  <p:embed/>
                  <p:pic>
                    <p:nvPicPr>
                      <p:cNvPr id="0" name=""/>
                      <p:cNvPicPr/>
                      <p:nvPr/>
                    </p:nvPicPr>
                    <p:blipFill>
                      <a:blip r:embed="rId11"/>
                      <a:stretch>
                        <a:fillRect/>
                      </a:stretch>
                    </p:blipFill>
                    <p:spPr>
                      <a:xfrm>
                        <a:off x="560115" y="5573638"/>
                        <a:ext cx="10820400" cy="952500"/>
                      </a:xfrm>
                      <a:prstGeom prst="rect">
                        <a:avLst/>
                      </a:prstGeom>
                    </p:spPr>
                  </p:pic>
                </p:oleObj>
              </mc:Fallback>
            </mc:AlternateContent>
          </a:graphicData>
        </a:graphic>
      </p:graphicFrame>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圆角矩形 9">
            <a:hlinkClick r:id="rId1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125843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341562"/>
            <a:ext cx="12190413" cy="410445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454756"/>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利用频率分布直方图估计数字特征：</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众数是最高的矩形的底边的中点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中位数左右两侧直方图的面积相等</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平均数等于每个小矩形的面积乘以小矩形底边中点的横坐标之和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利用直方图求众数、中位数、平均数均为估计值，与实际数据可能不一致</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26144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某中学举行电脑知识竞赛，现将高一参赛学生的成绩进行整理后分成五组绘制成如图所示的频率分布直方图，已知图中从左到右的第一、二、三、四、五小组的频率分别是</a:t>
            </a:r>
            <a:r>
              <a:rPr lang="en-US" altLang="zh-CN" sz="2800" kern="100" dirty="0">
                <a:latin typeface="Times New Roman"/>
                <a:ea typeface="华文细黑"/>
                <a:cs typeface="Courier New"/>
              </a:rPr>
              <a:t>0.30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0.40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0.05.</a:t>
            </a:r>
            <a:endParaRPr lang="zh-CN" altLang="zh-CN" sz="1050" kern="100" dirty="0">
              <a:effectLst/>
              <a:latin typeface="宋体"/>
              <a:cs typeface="Courier New"/>
            </a:endParaRPr>
          </a:p>
        </p:txBody>
      </p:sp>
      <p:pic>
        <p:nvPicPr>
          <p:cNvPr id="16386" name="Picture 2" descr="RA17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4399" y="2499046"/>
            <a:ext cx="4380486" cy="341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69349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求：</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高一参赛学生成绩的众数、中位数；</a:t>
            </a:r>
            <a:endParaRPr lang="zh-CN" altLang="zh-CN" sz="1050" kern="100" dirty="0">
              <a:effectLst/>
              <a:latin typeface="宋体"/>
              <a:cs typeface="Courier New"/>
            </a:endParaRPr>
          </a:p>
        </p:txBody>
      </p:sp>
      <p:pic>
        <p:nvPicPr>
          <p:cNvPr id="3" name="Picture 2" descr="RA17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3358" y="1381589"/>
            <a:ext cx="4380486" cy="341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1341562"/>
            <a:ext cx="11161240" cy="3477594"/>
          </a:xfrm>
          <a:prstGeom prst="rect">
            <a:avLst/>
          </a:prstGeom>
        </p:spPr>
        <p:txBody>
          <a:bodyPr wrap="square" lIns="121898" tIns="60948" rIns="121898" bIns="60948">
            <a:spAutoFit/>
          </a:bodyPr>
          <a:lstStyle/>
          <a:p>
            <a:pPr algn="just">
              <a:lnSpc>
                <a:spcPct val="16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由图可知众数为</a:t>
            </a:r>
            <a:r>
              <a:rPr lang="en-US" altLang="zh-CN" sz="2800" kern="100" dirty="0">
                <a:latin typeface="Times New Roman"/>
                <a:ea typeface="华文细黑"/>
                <a:cs typeface="Courier New"/>
              </a:rPr>
              <a:t>65</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60000"/>
              </a:lnSpc>
              <a:spcAft>
                <a:spcPts val="0"/>
              </a:spcAf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第一个小矩形的面积为</a:t>
            </a:r>
            <a:r>
              <a:rPr lang="en-US" altLang="zh-CN" sz="2800" kern="100" dirty="0">
                <a:latin typeface="Times New Roman"/>
                <a:ea typeface="华文细黑"/>
                <a:cs typeface="Courier New"/>
              </a:rPr>
              <a:t>0.3</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6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设中位数为</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60000"/>
              </a:lnSpc>
              <a:spcAft>
                <a:spcPts val="0"/>
              </a:spcAft>
            </a:pPr>
            <a:r>
              <a:rPr lang="zh-CN" altLang="zh-CN" sz="2800" kern="100" dirty="0" smtClean="0">
                <a:latin typeface="Times New Roman"/>
                <a:ea typeface="华文细黑"/>
                <a:cs typeface="Times New Roman"/>
              </a:rPr>
              <a:t>则</a:t>
            </a:r>
            <a:r>
              <a:rPr lang="en-US" altLang="zh-CN" sz="2800" kern="100" dirty="0">
                <a:latin typeface="Times New Roman"/>
                <a:ea typeface="华文细黑"/>
                <a:cs typeface="Courier New"/>
              </a:rPr>
              <a:t>0.3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0.04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0.5</a:t>
            </a: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6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中位数为</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65.</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505748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4">
                                            <p:txEl>
                                              <p:pRg st="0" end="0"/>
                                            </p:txEl>
                                          </p:spTgt>
                                        </p:tgtEl>
                                      </p:cBhvr>
                                    </p:animEffect>
                                    <p:set>
                                      <p:cBhvr>
                                        <p:cTn id="32" dur="1" fill="hold">
                                          <p:stCondLst>
                                            <p:cond delay="499"/>
                                          </p:stCondLst>
                                        </p:cTn>
                                        <p:tgtEl>
                                          <p:spTgt spid="4">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4">
                                            <p:txEl>
                                              <p:pRg st="1" end="1"/>
                                            </p:txEl>
                                          </p:spTgt>
                                        </p:tgtEl>
                                      </p:cBhvr>
                                    </p:animEffect>
                                    <p:set>
                                      <p:cBhvr>
                                        <p:cTn id="35" dur="1" fill="hold">
                                          <p:stCondLst>
                                            <p:cond delay="499"/>
                                          </p:stCondLst>
                                        </p:cTn>
                                        <p:tgtEl>
                                          <p:spTgt spid="4">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4">
                                            <p:txEl>
                                              <p:pRg st="2" end="2"/>
                                            </p:txEl>
                                          </p:spTgt>
                                        </p:tgtEl>
                                      </p:cBhvr>
                                    </p:animEffect>
                                    <p:set>
                                      <p:cBhvr>
                                        <p:cTn id="38" dur="1" fill="hold">
                                          <p:stCondLst>
                                            <p:cond delay="499"/>
                                          </p:stCondLst>
                                        </p:cTn>
                                        <p:tgtEl>
                                          <p:spTgt spid="4">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4">
                                            <p:txEl>
                                              <p:pRg st="3" end="3"/>
                                            </p:txEl>
                                          </p:spTgt>
                                        </p:tgtEl>
                                      </p:cBhvr>
                                    </p:animEffect>
                                    <p:set>
                                      <p:cBhvr>
                                        <p:cTn id="41" dur="1" fill="hold">
                                          <p:stCondLst>
                                            <p:cond delay="499"/>
                                          </p:stCondLst>
                                        </p:cTn>
                                        <p:tgtEl>
                                          <p:spTgt spid="4">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4">
                                            <p:txEl>
                                              <p:pRg st="4" end="4"/>
                                            </p:txEl>
                                          </p:spTgt>
                                        </p:tgtEl>
                                      </p:cBhvr>
                                    </p:animEffect>
                                    <p:set>
                                      <p:cBhvr>
                                        <p:cTn id="44"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1742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高一参赛学生的平均成绩</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3" name="Picture 2" descr="RA17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30910" y="909514"/>
            <a:ext cx="4380486" cy="341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4437906"/>
            <a:ext cx="10873208"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依题意，平均成绩为</a:t>
            </a:r>
            <a:r>
              <a:rPr lang="en-US" altLang="zh-CN" sz="2800" kern="100" dirty="0">
                <a:latin typeface="Times New Roman"/>
                <a:ea typeface="华文细黑"/>
                <a:cs typeface="Courier New"/>
              </a:rPr>
              <a:t>55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0.05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67</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平均成绩约为</a:t>
            </a:r>
            <a:r>
              <a:rPr lang="en-US" altLang="zh-CN" sz="2800" kern="100" dirty="0">
                <a:latin typeface="Times New Roman"/>
                <a:ea typeface="华文细黑"/>
                <a:cs typeface="Courier New"/>
              </a:rPr>
              <a:t>67.</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850260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703519"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96753" y="157160"/>
            <a:ext cx="9806965"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a:ea typeface="华文细黑"/>
                <a:cs typeface="Times New Roman"/>
              </a:rPr>
              <a:t>            </a:t>
            </a:r>
            <a:r>
              <a:rPr lang="zh-CN" altLang="zh-CN" sz="2800" b="1" kern="100" dirty="0" smtClean="0">
                <a:solidFill>
                  <a:srgbClr val="0000FF"/>
                </a:solidFill>
                <a:latin typeface="微软雅黑" pitchFamily="34" charset="-122"/>
                <a:ea typeface="微软雅黑" pitchFamily="34" charset="-122"/>
                <a:cs typeface="Times New Roman"/>
              </a:rPr>
              <a:t>分类</a:t>
            </a:r>
            <a:r>
              <a:rPr lang="zh-CN" altLang="zh-CN" sz="2800" b="1" kern="100" dirty="0">
                <a:solidFill>
                  <a:srgbClr val="0000FF"/>
                </a:solidFill>
                <a:latin typeface="微软雅黑" pitchFamily="34" charset="-122"/>
                <a:ea typeface="微软雅黑" pitchFamily="34" charset="-122"/>
                <a:cs typeface="Times New Roman"/>
              </a:rPr>
              <a:t>讨论思想</a:t>
            </a:r>
          </a:p>
        </p:txBody>
      </p:sp>
      <p:sp>
        <p:nvSpPr>
          <p:cNvPr id="3" name="矩形 2"/>
          <p:cNvSpPr/>
          <p:nvPr/>
        </p:nvSpPr>
        <p:spPr>
          <a:xfrm>
            <a:off x="118542" y="261442"/>
            <a:ext cx="1512168"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思想方法</a:t>
            </a:r>
            <a:endParaRPr lang="zh-CN" altLang="en-US" sz="2400" dirty="0">
              <a:solidFill>
                <a:schemeClr val="accent6">
                  <a:lumMod val="75000"/>
                </a:schemeClr>
              </a:solidFill>
              <a:latin typeface="微软雅黑" pitchFamily="34" charset="-122"/>
              <a:ea typeface="微软雅黑" pitchFamily="34" charset="-122"/>
            </a:endParaRPr>
          </a:p>
        </p:txBody>
      </p:sp>
      <p:sp>
        <p:nvSpPr>
          <p:cNvPr id="10" name="矩形 9"/>
          <p:cNvSpPr/>
          <p:nvPr/>
        </p:nvSpPr>
        <p:spPr>
          <a:xfrm>
            <a:off x="406574" y="94373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某班有四个学习小组，各小组人数分别为</a:t>
            </a:r>
            <a:r>
              <a:rPr lang="en-US" altLang="zh-CN" sz="2800" kern="100" dirty="0">
                <a:latin typeface="Times New Roman"/>
                <a:ea typeface="华文细黑"/>
                <a:cs typeface="Courier New"/>
              </a:rPr>
              <a:t>10,10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，已知这组数据的中位数与平均数相等，求这组数据的中位数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406574" y="230912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由于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未知，因此中位数不确定，需讨论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7628415"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分析</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866303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itchFamily="49" charset="-122"/>
                <a:ea typeface="黑体" pitchFamily="49" charset="-122"/>
              </a:rPr>
              <a:t>解后反思</a:t>
            </a:r>
            <a:endParaRPr lang="zh-CN" altLang="en-US" sz="1400" dirty="0">
              <a:solidFill>
                <a:srgbClr val="C00000"/>
              </a:solidFill>
              <a:latin typeface="黑体" pitchFamily="49" charset="-122"/>
              <a:ea typeface="黑体" pitchFamily="49" charset="-122"/>
            </a:endParaRPr>
          </a:p>
        </p:txBody>
      </p:sp>
      <p:sp>
        <p:nvSpPr>
          <p:cNvPr id="15" name="圆角矩形 14">
            <a:hlinkClick r:id="rId3" action="ppaction://hlinksldjump"/>
          </p:cNvPr>
          <p:cNvSpPr/>
          <p:nvPr/>
        </p:nvSpPr>
        <p:spPr>
          <a:xfrm>
            <a:off x="1003230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圆角矩形 16">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6574" y="333450"/>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该组数据的平均数</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，中位数是这</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个数按从小到大的顺序排列后处在最中间两个数的平均数</a:t>
            </a:r>
            <a:r>
              <a:rPr lang="en-US" altLang="zh-CN" sz="2800" kern="100" dirty="0" smtClean="0">
                <a:latin typeface="Times New Roman"/>
                <a:ea typeface="华文细黑"/>
                <a:cs typeface="Courier New"/>
              </a:rPr>
              <a:t>.</a:t>
            </a:r>
            <a:endParaRPr lang="zh-CN" altLang="zh-CN" sz="1050" kern="100" dirty="0">
              <a:effectLst/>
              <a:latin typeface="宋体"/>
              <a:ea typeface="华文细黑" pitchFamily="2" charset="-122"/>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45007006"/>
              </p:ext>
            </p:extLst>
          </p:nvPr>
        </p:nvGraphicFramePr>
        <p:xfrm>
          <a:off x="4457427" y="280492"/>
          <a:ext cx="701675" cy="1190625"/>
        </p:xfrm>
        <a:graphic>
          <a:graphicData uri="http://schemas.openxmlformats.org/presentationml/2006/ole">
            <mc:AlternateContent xmlns:mc="http://schemas.openxmlformats.org/markup-compatibility/2006">
              <mc:Choice xmlns:v="urn:schemas-microsoft-com:vml" Requires="v">
                <p:oleObj spid="_x0000_s21590" name="文档" r:id="rId4" imgW="702346" imgH="1190430" progId="Word.Document.12">
                  <p:embed/>
                </p:oleObj>
              </mc:Choice>
              <mc:Fallback>
                <p:oleObj name="文档" r:id="rId4" imgW="702346" imgH="1190430" progId="Word.Document.12">
                  <p:embed/>
                  <p:pic>
                    <p:nvPicPr>
                      <p:cNvPr id="0" name=""/>
                      <p:cNvPicPr/>
                      <p:nvPr/>
                    </p:nvPicPr>
                    <p:blipFill>
                      <a:blip r:embed="rId5"/>
                      <a:stretch>
                        <a:fillRect/>
                      </a:stretch>
                    </p:blipFill>
                    <p:spPr>
                      <a:xfrm>
                        <a:off x="4457427" y="280492"/>
                        <a:ext cx="701675" cy="11906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211166503"/>
              </p:ext>
            </p:extLst>
          </p:nvPr>
        </p:nvGraphicFramePr>
        <p:xfrm>
          <a:off x="7472883" y="275903"/>
          <a:ext cx="701675" cy="1190625"/>
        </p:xfrm>
        <a:graphic>
          <a:graphicData uri="http://schemas.openxmlformats.org/presentationml/2006/ole">
            <mc:AlternateContent xmlns:mc="http://schemas.openxmlformats.org/markup-compatibility/2006">
              <mc:Choice xmlns:v="urn:schemas-microsoft-com:vml" Requires="v">
                <p:oleObj spid="_x0000_s21591" name="文档" r:id="rId7" imgW="702346" imgH="1190430" progId="Word.Document.12">
                  <p:embed/>
                </p:oleObj>
              </mc:Choice>
              <mc:Fallback>
                <p:oleObj name="文档" r:id="rId7" imgW="702346" imgH="1190430" progId="Word.Document.12">
                  <p:embed/>
                  <p:pic>
                    <p:nvPicPr>
                      <p:cNvPr id="0" name=""/>
                      <p:cNvPicPr/>
                      <p:nvPr/>
                    </p:nvPicPr>
                    <p:blipFill>
                      <a:blip r:embed="rId8"/>
                      <a:stretch>
                        <a:fillRect/>
                      </a:stretch>
                    </p:blipFill>
                    <p:spPr>
                      <a:xfrm>
                        <a:off x="7472883" y="275903"/>
                        <a:ext cx="701675" cy="1190625"/>
                      </a:xfrm>
                      <a:prstGeom prst="rect">
                        <a:avLst/>
                      </a:prstGeom>
                    </p:spPr>
                  </p:pic>
                </p:oleObj>
              </mc:Fallback>
            </mc:AlternateContent>
          </a:graphicData>
        </a:graphic>
      </p:graphicFrame>
      <p:sp>
        <p:nvSpPr>
          <p:cNvPr id="11" name="矩形 10"/>
          <p:cNvSpPr/>
          <p:nvPr/>
        </p:nvSpPr>
        <p:spPr>
          <a:xfrm>
            <a:off x="406574" y="1663815"/>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时，原数据从小到大排序为</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8,10,10</a:t>
            </a:r>
            <a:r>
              <a:rPr lang="zh-CN" altLang="zh-CN" sz="2800" kern="100" dirty="0">
                <a:latin typeface="Times New Roman"/>
                <a:ea typeface="华文细黑"/>
                <a:cs typeface="Times New Roman"/>
              </a:rPr>
              <a:t>，中位数是</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由</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，符合题意，此时中位数是</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861650500"/>
              </p:ext>
            </p:extLst>
          </p:nvPr>
        </p:nvGraphicFramePr>
        <p:xfrm>
          <a:off x="10251975" y="1607463"/>
          <a:ext cx="701675" cy="1190625"/>
        </p:xfrm>
        <a:graphic>
          <a:graphicData uri="http://schemas.openxmlformats.org/presentationml/2006/ole">
            <mc:AlternateContent xmlns:mc="http://schemas.openxmlformats.org/markup-compatibility/2006">
              <mc:Choice xmlns:v="urn:schemas-microsoft-com:vml" Requires="v">
                <p:oleObj spid="_x0000_s21592" name="文档" r:id="rId10" imgW="702346" imgH="1190430" progId="Word.Document.12">
                  <p:embed/>
                </p:oleObj>
              </mc:Choice>
              <mc:Fallback>
                <p:oleObj name="文档" r:id="rId10" imgW="702346" imgH="1190430" progId="Word.Document.12">
                  <p:embed/>
                  <p:pic>
                    <p:nvPicPr>
                      <p:cNvPr id="0" name=""/>
                      <p:cNvPicPr/>
                      <p:nvPr/>
                    </p:nvPicPr>
                    <p:blipFill>
                      <a:blip r:embed="rId8"/>
                      <a:stretch>
                        <a:fillRect/>
                      </a:stretch>
                    </p:blipFill>
                    <p:spPr>
                      <a:xfrm>
                        <a:off x="10251975" y="1607463"/>
                        <a:ext cx="701675" cy="1190625"/>
                      </a:xfrm>
                      <a:prstGeom prst="rect">
                        <a:avLst/>
                      </a:prstGeom>
                    </p:spPr>
                  </p:pic>
                </p:oleObj>
              </mc:Fallback>
            </mc:AlternateContent>
          </a:graphicData>
        </a:graphic>
      </p:graphicFrame>
      <p:sp>
        <p:nvSpPr>
          <p:cNvPr id="13" name="矩形 12"/>
          <p:cNvSpPr/>
          <p:nvPr/>
        </p:nvSpPr>
        <p:spPr>
          <a:xfrm>
            <a:off x="406574" y="3007271"/>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时，原数据从小到大排序为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10,10</a:t>
            </a:r>
            <a:r>
              <a:rPr lang="zh-CN" altLang="zh-CN" sz="2800" kern="100" dirty="0">
                <a:latin typeface="Times New Roman"/>
                <a:ea typeface="华文细黑"/>
                <a:cs typeface="Times New Roman"/>
              </a:rPr>
              <a:t>，中位数</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由</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矛盾，舍去；</a:t>
            </a:r>
            <a:endParaRPr lang="zh-CN" altLang="zh-CN" sz="105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2763564879"/>
              </p:ext>
            </p:extLst>
          </p:nvPr>
        </p:nvGraphicFramePr>
        <p:xfrm>
          <a:off x="10565407" y="2997746"/>
          <a:ext cx="695325" cy="1181100"/>
        </p:xfrm>
        <a:graphic>
          <a:graphicData uri="http://schemas.openxmlformats.org/presentationml/2006/ole">
            <mc:AlternateContent xmlns:mc="http://schemas.openxmlformats.org/markup-compatibility/2006">
              <mc:Choice xmlns:v="urn:schemas-microsoft-com:vml" Requires="v">
                <p:oleObj spid="_x0000_s21593" name="文档" r:id="rId12" imgW="702346" imgH="1190430" progId="Word.Document.12">
                  <p:embed/>
                </p:oleObj>
              </mc:Choice>
              <mc:Fallback>
                <p:oleObj name="文档" r:id="rId12" imgW="702346" imgH="1190430" progId="Word.Document.12">
                  <p:embed/>
                  <p:pic>
                    <p:nvPicPr>
                      <p:cNvPr id="0" name=""/>
                      <p:cNvPicPr/>
                      <p:nvPr/>
                    </p:nvPicPr>
                    <p:blipFill>
                      <a:blip r:embed="rId13"/>
                      <a:stretch>
                        <a:fillRect/>
                      </a:stretch>
                    </p:blipFill>
                    <p:spPr>
                      <a:xfrm>
                        <a:off x="10565407" y="2997746"/>
                        <a:ext cx="695325" cy="1181100"/>
                      </a:xfrm>
                      <a:prstGeom prst="rect">
                        <a:avLst/>
                      </a:prstGeom>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844705159"/>
              </p:ext>
            </p:extLst>
          </p:nvPr>
        </p:nvGraphicFramePr>
        <p:xfrm>
          <a:off x="1765201" y="3592860"/>
          <a:ext cx="701675" cy="1190625"/>
        </p:xfrm>
        <a:graphic>
          <a:graphicData uri="http://schemas.openxmlformats.org/presentationml/2006/ole">
            <mc:AlternateContent xmlns:mc="http://schemas.openxmlformats.org/markup-compatibility/2006">
              <mc:Choice xmlns:v="urn:schemas-microsoft-com:vml" Requires="v">
                <p:oleObj spid="_x0000_s21594" name="文档" r:id="rId15" imgW="702346" imgH="1190430" progId="Word.Document.12">
                  <p:embed/>
                </p:oleObj>
              </mc:Choice>
              <mc:Fallback>
                <p:oleObj name="文档" r:id="rId15" imgW="702346" imgH="1190430" progId="Word.Document.12">
                  <p:embed/>
                  <p:pic>
                    <p:nvPicPr>
                      <p:cNvPr id="0" name=""/>
                      <p:cNvPicPr/>
                      <p:nvPr/>
                    </p:nvPicPr>
                    <p:blipFill>
                      <a:blip r:embed="rId5"/>
                      <a:stretch>
                        <a:fillRect/>
                      </a:stretch>
                    </p:blipFill>
                    <p:spPr>
                      <a:xfrm>
                        <a:off x="1765201" y="3592860"/>
                        <a:ext cx="701675" cy="1190625"/>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70840167"/>
              </p:ext>
            </p:extLst>
          </p:nvPr>
        </p:nvGraphicFramePr>
        <p:xfrm>
          <a:off x="3440435" y="3626371"/>
          <a:ext cx="695325" cy="1181100"/>
        </p:xfrm>
        <a:graphic>
          <a:graphicData uri="http://schemas.openxmlformats.org/presentationml/2006/ole">
            <mc:AlternateContent xmlns:mc="http://schemas.openxmlformats.org/markup-compatibility/2006">
              <mc:Choice xmlns:v="urn:schemas-microsoft-com:vml" Requires="v">
                <p:oleObj spid="_x0000_s21595" name="文档" r:id="rId17" imgW="702346" imgH="1190430" progId="Word.Document.12">
                  <p:embed/>
                </p:oleObj>
              </mc:Choice>
              <mc:Fallback>
                <p:oleObj name="文档" r:id="rId17" imgW="702346" imgH="1190430" progId="Word.Document.12">
                  <p:embed/>
                  <p:pic>
                    <p:nvPicPr>
                      <p:cNvPr id="0" name=""/>
                      <p:cNvPicPr/>
                      <p:nvPr/>
                    </p:nvPicPr>
                    <p:blipFill>
                      <a:blip r:embed="rId18"/>
                      <a:stretch>
                        <a:fillRect/>
                      </a:stretch>
                    </p:blipFill>
                    <p:spPr>
                      <a:xfrm>
                        <a:off x="3440435" y="3626371"/>
                        <a:ext cx="695325" cy="1181100"/>
                      </a:xfrm>
                      <a:prstGeom prst="rect">
                        <a:avLst/>
                      </a:prstGeom>
                    </p:spPr>
                  </p:pic>
                </p:oleObj>
              </mc:Fallback>
            </mc:AlternateContent>
          </a:graphicData>
        </a:graphic>
      </p:graphicFrame>
      <p:sp>
        <p:nvSpPr>
          <p:cNvPr id="17" name="矩形 16"/>
          <p:cNvSpPr/>
          <p:nvPr/>
        </p:nvSpPr>
        <p:spPr>
          <a:xfrm>
            <a:off x="406574" y="443790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时，原数据从小到大排序为</a:t>
            </a:r>
            <a:r>
              <a:rPr lang="en-US" altLang="zh-CN" sz="2800" kern="100" dirty="0">
                <a:latin typeface="Times New Roman"/>
                <a:ea typeface="华文细黑"/>
                <a:cs typeface="Courier New"/>
              </a:rPr>
              <a:t>8,10,10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，中位数是</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由</a:t>
            </a:r>
            <a:r>
              <a:rPr lang="en-US" altLang="zh-CN" sz="2800" kern="100" dirty="0" smtClean="0">
                <a:latin typeface="Times New Roman"/>
                <a:ea typeface="华文细黑"/>
                <a:cs typeface="Times New Roman"/>
              </a:rPr>
              <a:t>  </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，符合题意，此时中位数是</a:t>
            </a:r>
            <a:r>
              <a:rPr lang="en-US" altLang="zh-CN" sz="2800" kern="100" dirty="0">
                <a:latin typeface="Times New Roman"/>
                <a:ea typeface="华文细黑"/>
                <a:cs typeface="Courier New"/>
              </a:rPr>
              <a:t>10.</a:t>
            </a:r>
            <a:endParaRPr lang="zh-CN" altLang="zh-CN" sz="1050" kern="100" dirty="0">
              <a:effectLst/>
              <a:latin typeface="宋体"/>
              <a:cs typeface="Courier New"/>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4074245578"/>
              </p:ext>
            </p:extLst>
          </p:nvPr>
        </p:nvGraphicFramePr>
        <p:xfrm>
          <a:off x="10928622" y="4365898"/>
          <a:ext cx="701675" cy="1190625"/>
        </p:xfrm>
        <a:graphic>
          <a:graphicData uri="http://schemas.openxmlformats.org/presentationml/2006/ole">
            <mc:AlternateContent xmlns:mc="http://schemas.openxmlformats.org/markup-compatibility/2006">
              <mc:Choice xmlns:v="urn:schemas-microsoft-com:vml" Requires="v">
                <p:oleObj spid="_x0000_s21596" name="文档" r:id="rId20" imgW="702346" imgH="1190430" progId="Word.Document.12">
                  <p:embed/>
                </p:oleObj>
              </mc:Choice>
              <mc:Fallback>
                <p:oleObj name="文档" r:id="rId20" imgW="702346" imgH="1190430" progId="Word.Document.12">
                  <p:embed/>
                  <p:pic>
                    <p:nvPicPr>
                      <p:cNvPr id="0" name=""/>
                      <p:cNvPicPr/>
                      <p:nvPr/>
                    </p:nvPicPr>
                    <p:blipFill>
                      <a:blip r:embed="rId5"/>
                      <a:stretch>
                        <a:fillRect/>
                      </a:stretch>
                    </p:blipFill>
                    <p:spPr>
                      <a:xfrm>
                        <a:off x="10928622" y="4365898"/>
                        <a:ext cx="701675" cy="1190625"/>
                      </a:xfrm>
                      <a:prstGeom prst="rect">
                        <a:avLst/>
                      </a:prstGeom>
                    </p:spPr>
                  </p:pic>
                </p:oleObj>
              </mc:Fallback>
            </mc:AlternateContent>
          </a:graphicData>
        </a:graphic>
      </p:graphicFrame>
      <p:sp>
        <p:nvSpPr>
          <p:cNvPr id="19" name="矩形 18"/>
          <p:cNvSpPr/>
          <p:nvPr/>
        </p:nvSpPr>
        <p:spPr>
          <a:xfrm>
            <a:off x="406574" y="5766530"/>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综上所述，这组数据的中位数是</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10.</a:t>
            </a:r>
            <a:endParaRPr lang="zh-CN" altLang="zh-CN" sz="1050" kern="100" dirty="0">
              <a:effectLst/>
              <a:latin typeface="宋体"/>
              <a:cs typeface="Courier New"/>
            </a:endParaRPr>
          </a:p>
        </p:txBody>
      </p:sp>
      <p:sp>
        <p:nvSpPr>
          <p:cNvPr id="20" name="矩形 1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a:hlinkClick r:id="rId2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itchFamily="49" charset="-122"/>
                <a:ea typeface="黑体" pitchFamily="49" charset="-122"/>
              </a:rPr>
              <a:t>解后反思</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17697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75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750"/>
                                        <p:tgtEl>
                                          <p:spTgt spid="9"/>
                                        </p:tgtEl>
                                      </p:cBhvr>
                                    </p:animEffect>
                                  </p:childTnLst>
                                </p:cTn>
                              </p:par>
                            </p:childTnLst>
                          </p:cTn>
                        </p:par>
                        <p:par>
                          <p:cTn id="14" fill="hold">
                            <p:stCondLst>
                              <p:cond delay="750"/>
                            </p:stCondLst>
                            <p:childTnLst>
                              <p:par>
                                <p:cTn id="15" presetID="3"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750"/>
                                        <p:tgtEl>
                                          <p:spTgt spid="11"/>
                                        </p:tgtEl>
                                      </p:cBhvr>
                                    </p:animEffect>
                                  </p:childTnLst>
                                </p:cTn>
                              </p:par>
                              <p:par>
                                <p:cTn id="18" presetID="3"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750"/>
                                        <p:tgtEl>
                                          <p:spTgt spid="12"/>
                                        </p:tgtEl>
                                      </p:cBhvr>
                                    </p:animEffect>
                                  </p:childTnLst>
                                </p:cTn>
                              </p:par>
                            </p:childTnLst>
                          </p:cTn>
                        </p:par>
                        <p:par>
                          <p:cTn id="21" fill="hold">
                            <p:stCondLst>
                              <p:cond delay="1500"/>
                            </p:stCondLst>
                            <p:childTnLst>
                              <p:par>
                                <p:cTn id="22" presetID="3" presetClass="entr" presetSubtype="1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750"/>
                                        <p:tgtEl>
                                          <p:spTgt spid="13"/>
                                        </p:tgtEl>
                                      </p:cBhvr>
                                    </p:animEffect>
                                  </p:childTnLst>
                                </p:cTn>
                              </p:par>
                              <p:par>
                                <p:cTn id="25" presetID="3" presetClass="entr" presetSubtype="1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750"/>
                                        <p:tgtEl>
                                          <p:spTgt spid="14"/>
                                        </p:tgtEl>
                                      </p:cBhvr>
                                    </p:animEffect>
                                  </p:childTnLst>
                                </p:cTn>
                              </p:par>
                              <p:par>
                                <p:cTn id="28" presetID="3" presetClass="entr" presetSubtype="1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750"/>
                                        <p:tgtEl>
                                          <p:spTgt spid="15"/>
                                        </p:tgtEl>
                                      </p:cBhvr>
                                    </p:animEffect>
                                  </p:childTnLst>
                                </p:cTn>
                              </p:par>
                              <p:par>
                                <p:cTn id="31" presetID="3" presetClass="entr" presetSubtype="1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750"/>
                                        <p:tgtEl>
                                          <p:spTgt spid="16"/>
                                        </p:tgtEl>
                                      </p:cBhvr>
                                    </p:animEffect>
                                  </p:childTnLst>
                                </p:cTn>
                              </p:par>
                            </p:childTnLst>
                          </p:cTn>
                        </p:par>
                        <p:par>
                          <p:cTn id="34" fill="hold">
                            <p:stCondLst>
                              <p:cond delay="2250"/>
                            </p:stCondLst>
                            <p:childTnLst>
                              <p:par>
                                <p:cTn id="35" presetID="3" presetClass="entr" presetSubtype="1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750"/>
                                        <p:tgtEl>
                                          <p:spTgt spid="17"/>
                                        </p:tgtEl>
                                      </p:cBhvr>
                                    </p:animEffect>
                                  </p:childTnLst>
                                </p:cTn>
                              </p:par>
                              <p:par>
                                <p:cTn id="38" presetID="3" presetClass="entr" presetSubtype="1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750"/>
                                        <p:tgtEl>
                                          <p:spTgt spid="18"/>
                                        </p:tgtEl>
                                      </p:cBhvr>
                                    </p:animEffect>
                                  </p:childTnLst>
                                </p:cTn>
                              </p:par>
                            </p:childTnLst>
                          </p:cTn>
                        </p:par>
                        <p:par>
                          <p:cTn id="41" fill="hold">
                            <p:stCondLst>
                              <p:cond delay="3000"/>
                            </p:stCondLst>
                            <p:childTnLst>
                              <p:par>
                                <p:cTn id="42" presetID="3"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linds(horizontal)">
                                      <p:cBhvr>
                                        <p:cTn id="44"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7"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76549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解后反思</a:t>
            </a:r>
            <a:r>
              <a:rPr lang="zh-CN" altLang="zh-CN" sz="2800" kern="100" dirty="0">
                <a:latin typeface="Times New Roman"/>
                <a:ea typeface="华文细黑"/>
                <a:cs typeface="Times New Roman"/>
              </a:rPr>
              <a:t>　当题目中含有参数，且参数的不同取值影响求解结果时，需对参数的取值分类讨论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692595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406574" y="909514"/>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下列选项中，能反映一组数据的离散程度的是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平均数</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中位数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方差</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众数</a:t>
            </a:r>
            <a:endParaRPr lang="zh-CN" altLang="zh-CN" sz="1050" kern="100" dirty="0">
              <a:effectLst/>
              <a:latin typeface="宋体"/>
              <a:cs typeface="Courier New"/>
            </a:endParaRPr>
          </a:p>
        </p:txBody>
      </p:sp>
      <p:sp>
        <p:nvSpPr>
          <p:cNvPr id="9" name="矩形 8"/>
          <p:cNvSpPr/>
          <p:nvPr/>
        </p:nvSpPr>
        <p:spPr>
          <a:xfrm>
            <a:off x="406574" y="302920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由方差的定义，知方差反映了一组数据的离散程度</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8161609" y="1096849"/>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p:bldP spid="9"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83750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一组样本数据按从小到大的顺序排列为</a:t>
            </a:r>
            <a:r>
              <a:rPr lang="en-US" altLang="zh-CN" sz="2800" kern="100" dirty="0">
                <a:latin typeface="Times New Roman"/>
                <a:ea typeface="华文细黑"/>
                <a:cs typeface="Courier New"/>
              </a:rPr>
              <a:t>13,14,19</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23,27,28,31</a:t>
            </a:r>
            <a:r>
              <a:rPr lang="zh-CN" altLang="zh-CN" sz="2800" kern="100" dirty="0">
                <a:latin typeface="Times New Roman"/>
                <a:ea typeface="华文细黑"/>
                <a:cs typeface="Times New Roman"/>
              </a:rPr>
              <a:t>，其中位数为</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A.21  </a:t>
            </a:r>
            <a:r>
              <a:rPr lang="en-US" altLang="zh-CN" sz="2800" kern="100" dirty="0" smtClean="0">
                <a:latin typeface="Times New Roman"/>
                <a:ea typeface="华文细黑"/>
                <a:cs typeface="Courier New"/>
              </a:rPr>
              <a:t>		B.22  		C.20  		D.23</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89217596"/>
              </p:ext>
            </p:extLst>
          </p:nvPr>
        </p:nvGraphicFramePr>
        <p:xfrm>
          <a:off x="515912" y="2916188"/>
          <a:ext cx="9683750" cy="1809750"/>
        </p:xfrm>
        <a:graphic>
          <a:graphicData uri="http://schemas.openxmlformats.org/presentationml/2006/ole">
            <mc:AlternateContent xmlns:mc="http://schemas.openxmlformats.org/markup-compatibility/2006">
              <mc:Choice xmlns:v="urn:schemas-microsoft-com:vml" Requires="v">
                <p:oleObj spid="_x0000_s22542" name="文档" r:id="rId9" imgW="9684266" imgH="1809810" progId="Word.Document.12">
                  <p:embed/>
                </p:oleObj>
              </mc:Choice>
              <mc:Fallback>
                <p:oleObj name="文档" r:id="rId9" imgW="9684266" imgH="1809810" progId="Word.Document.12">
                  <p:embed/>
                  <p:pic>
                    <p:nvPicPr>
                      <p:cNvPr id="0" name=""/>
                      <p:cNvPicPr/>
                      <p:nvPr/>
                    </p:nvPicPr>
                    <p:blipFill>
                      <a:blip r:embed="rId10"/>
                      <a:stretch>
                        <a:fillRect/>
                      </a:stretch>
                    </p:blipFill>
                    <p:spPr>
                      <a:xfrm>
                        <a:off x="515912" y="2916188"/>
                        <a:ext cx="9683750" cy="1809750"/>
                      </a:xfrm>
                      <a:prstGeom prst="rect">
                        <a:avLst/>
                      </a:prstGeom>
                    </p:spPr>
                  </p:pic>
                </p:oleObj>
              </mc:Fallback>
            </mc:AlternateContent>
          </a:graphicData>
        </a:graphic>
      </p:graphicFrame>
      <p:sp>
        <p:nvSpPr>
          <p:cNvPr id="3" name="矩形 2"/>
          <p:cNvSpPr/>
          <p:nvPr/>
        </p:nvSpPr>
        <p:spPr>
          <a:xfrm>
            <a:off x="3790950" y="1610430"/>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A</a:t>
            </a:r>
            <a:endParaRPr lang="zh-CN" altLang="en-US" sz="2800" b="1" kern="100" dirty="0">
              <a:solidFill>
                <a:srgbClr val="C00000"/>
              </a:solidFill>
              <a:latin typeface="Times New Roman"/>
              <a:ea typeface="华文细黑"/>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621482"/>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一组样本数据</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3,5,7</a:t>
            </a:r>
            <a:r>
              <a:rPr lang="zh-CN" altLang="zh-CN" sz="2800" kern="100" dirty="0">
                <a:latin typeface="Times New Roman"/>
                <a:ea typeface="华文细黑"/>
                <a:cs typeface="Times New Roman"/>
              </a:rPr>
              <a:t>的平均数是</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是方程</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的两根，则这个样本的方差是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A.3  </a:t>
            </a:r>
            <a:r>
              <a:rPr lang="en-US" altLang="zh-CN" sz="2800" kern="100" dirty="0" smtClean="0">
                <a:latin typeface="Times New Roman"/>
                <a:ea typeface="华文细黑"/>
                <a:cs typeface="Courier New"/>
              </a:rPr>
              <a:t>		B.4  		C.5  		D.6</a:t>
            </a:r>
            <a:endParaRPr lang="zh-CN" altLang="zh-CN" sz="1050" kern="100" dirty="0">
              <a:effectLst/>
              <a:latin typeface="宋体"/>
              <a:cs typeface="Courier New"/>
            </a:endParaRPr>
          </a:p>
        </p:txBody>
      </p:sp>
      <p:sp>
        <p:nvSpPr>
          <p:cNvPr id="8" name="矩形 7"/>
          <p:cNvSpPr/>
          <p:nvPr/>
        </p:nvSpPr>
        <p:spPr>
          <a:xfrm>
            <a:off x="406574" y="267541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的两根是</a:t>
            </a:r>
            <a:r>
              <a:rPr lang="en-US" altLang="zh-CN" sz="2800" kern="100" dirty="0">
                <a:latin typeface="Times New Roman"/>
                <a:ea typeface="华文细黑"/>
                <a:cs typeface="Courier New"/>
              </a:rPr>
              <a:t>1,4.</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3,5,7</a:t>
            </a:r>
            <a:r>
              <a:rPr lang="zh-CN" altLang="zh-CN" sz="2800" kern="100" dirty="0">
                <a:latin typeface="Times New Roman"/>
                <a:ea typeface="华文细黑"/>
                <a:cs typeface="Times New Roman"/>
              </a:rPr>
              <a:t>的平均数是</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3,5,7</a:t>
            </a:r>
            <a:r>
              <a:rPr lang="zh-CN" altLang="zh-CN" sz="2800" kern="100" dirty="0">
                <a:latin typeface="Times New Roman"/>
                <a:ea typeface="华文细黑"/>
                <a:cs typeface="Times New Roman"/>
              </a:rPr>
              <a:t>的平均数不是</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，则方差为</a:t>
            </a:r>
            <a:r>
              <a:rPr lang="en-US" altLang="zh-CN" sz="2800" i="1"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endParaRPr lang="zh-CN" altLang="zh-CN" sz="1050" kern="100" dirty="0">
              <a:effectLst/>
              <a:latin typeface="宋体"/>
              <a:cs typeface="Courier New"/>
            </a:endParaRPr>
          </a:p>
        </p:txBody>
      </p:sp>
      <p:sp>
        <p:nvSpPr>
          <p:cNvPr id="2" name="矩形 1"/>
          <p:cNvSpPr/>
          <p:nvPr/>
        </p:nvSpPr>
        <p:spPr>
          <a:xfrm>
            <a:off x="4695700" y="1442145"/>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kern="100" dirty="0">
              <a:solidFill>
                <a:srgbClr val="C00000"/>
              </a:solidFill>
              <a:latin typeface="Times New Roman"/>
              <a:ea typeface="华文细黑"/>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8">
                                            <p:txEl>
                                              <p:pRg st="0" end="0"/>
                                            </p:txEl>
                                          </p:spTgt>
                                        </p:tgtEl>
                                      </p:cBhvr>
                                    </p:animEffect>
                                    <p:set>
                                      <p:cBhvr>
                                        <p:cTn id="32" dur="1" fill="hold">
                                          <p:stCondLst>
                                            <p:cond delay="499"/>
                                          </p:stCondLst>
                                        </p:cTn>
                                        <p:tgtEl>
                                          <p:spTgt spid="8">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1" end="1"/>
                                            </p:txEl>
                                          </p:spTgt>
                                        </p:tgtEl>
                                      </p:cBhvr>
                                    </p:animEffect>
                                    <p:set>
                                      <p:cBhvr>
                                        <p:cTn id="35" dur="1" fill="hold">
                                          <p:stCondLst>
                                            <p:cond delay="499"/>
                                          </p:stCondLst>
                                        </p:cTn>
                                        <p:tgtEl>
                                          <p:spTgt spid="8">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2" end="2"/>
                                            </p:txEl>
                                          </p:spTgt>
                                        </p:tgtEl>
                                      </p:cBhvr>
                                    </p:animEffect>
                                    <p:set>
                                      <p:cBhvr>
                                        <p:cTn id="38" dur="1" fill="hold">
                                          <p:stCondLst>
                                            <p:cond delay="499"/>
                                          </p:stCondLst>
                                        </p:cTn>
                                        <p:tgtEl>
                                          <p:spTgt spid="8">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3" end="3"/>
                                            </p:txEl>
                                          </p:spTgt>
                                        </p:tgtEl>
                                      </p:cBhvr>
                                    </p:animEffect>
                                    <p:set>
                                      <p:cBhvr>
                                        <p:cTn id="41" dur="1" fill="hold">
                                          <p:stCondLst>
                                            <p:cond delay="499"/>
                                          </p:stCondLst>
                                        </p:cTn>
                                        <p:tgtEl>
                                          <p:spTgt spid="8">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8" grpId="0" build="allAtOnce"/>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一次选拔运动员的测试中，测得</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名选手中的身高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分布的茎叶图如图所示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记录的平均身高为</a:t>
            </a:r>
            <a:r>
              <a:rPr lang="en-US" altLang="zh-CN" sz="2800" kern="100" dirty="0">
                <a:latin typeface="Times New Roman"/>
                <a:ea typeface="华文细黑"/>
                <a:cs typeface="Courier New"/>
              </a:rPr>
              <a:t>177 cm</a:t>
            </a:r>
            <a:r>
              <a:rPr lang="zh-CN" altLang="zh-CN" sz="2800" kern="100" dirty="0">
                <a:latin typeface="Times New Roman"/>
                <a:ea typeface="华文细黑"/>
                <a:cs typeface="Times New Roman"/>
              </a:rPr>
              <a:t>，有一名候选人的身高记录不清楚，其末位数记为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20482" name="Picture 2" descr="RA17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02855" y="2839873"/>
            <a:ext cx="2680756" cy="12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06574" y="411034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A.5 </a:t>
            </a:r>
            <a:r>
              <a:rPr lang="en-US" altLang="zh-CN" sz="2800" kern="100" dirty="0" smtClean="0">
                <a:latin typeface="Times New Roman"/>
                <a:ea typeface="华文细黑"/>
                <a:cs typeface="Courier New"/>
              </a:rPr>
              <a:t> 		B.6  		C.7  		D.8</a:t>
            </a:r>
            <a:endParaRPr lang="zh-CN" altLang="zh-CN" sz="1050" kern="100" dirty="0">
              <a:effectLst/>
              <a:latin typeface="宋体"/>
              <a:cs typeface="Courier New"/>
            </a:endParaRPr>
          </a:p>
        </p:txBody>
      </p:sp>
      <p:sp>
        <p:nvSpPr>
          <p:cNvPr id="13" name="矩形 12"/>
          <p:cNvSpPr/>
          <p:nvPr/>
        </p:nvSpPr>
        <p:spPr>
          <a:xfrm>
            <a:off x="406574" y="490243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由题意知，</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endParaRPr lang="zh-CN" altLang="zh-CN" sz="1050" kern="100" dirty="0">
              <a:effectLst/>
              <a:latin typeface="宋体"/>
              <a:cs typeface="Courier New"/>
            </a:endParaRPr>
          </a:p>
        </p:txBody>
      </p:sp>
      <p:sp>
        <p:nvSpPr>
          <p:cNvPr id="2" name="矩形 1"/>
          <p:cNvSpPr/>
          <p:nvPr/>
        </p:nvSpPr>
        <p:spPr>
          <a:xfrm>
            <a:off x="6063852" y="2143175"/>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D</a:t>
            </a:r>
            <a:endParaRPr lang="zh-CN" altLang="en-US" sz="2800" b="1" kern="100" dirty="0">
              <a:solidFill>
                <a:srgbClr val="C00000"/>
              </a:solidFill>
              <a:latin typeface="Times New Roman"/>
              <a:ea typeface="华文细黑"/>
            </a:endParaRPr>
          </a:p>
        </p:txBody>
      </p:sp>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p:bldP spid="13" grpId="1"/>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461828" y="693490"/>
            <a:ext cx="1105073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某学员在一次射击测试中射靶</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次，命中环数如下：</a:t>
            </a:r>
            <a:r>
              <a:rPr lang="en-US" altLang="zh-CN" sz="2800" kern="100" dirty="0">
                <a:latin typeface="Times New Roman"/>
                <a:ea typeface="华文细黑"/>
                <a:cs typeface="Courier New"/>
              </a:rPr>
              <a:t>7,8,7,9,5,4,9,10,7,4</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平均命中环数为</a:t>
            </a:r>
            <a:r>
              <a:rPr lang="en-US" altLang="zh-CN" sz="2800" kern="100" dirty="0">
                <a:latin typeface="Times New Roman"/>
                <a:ea typeface="华文细黑"/>
                <a:cs typeface="Courier New"/>
              </a:rPr>
              <a:t>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20478970"/>
              </p:ext>
            </p:extLst>
          </p:nvPr>
        </p:nvGraphicFramePr>
        <p:xfrm>
          <a:off x="605829" y="2781722"/>
          <a:ext cx="9512300" cy="1981200"/>
        </p:xfrm>
        <a:graphic>
          <a:graphicData uri="http://schemas.openxmlformats.org/presentationml/2006/ole">
            <mc:AlternateContent xmlns:mc="http://schemas.openxmlformats.org/markup-compatibility/2006">
              <mc:Choice xmlns:v="urn:schemas-microsoft-com:vml" Requires="v">
                <p:oleObj spid="_x0000_s23576" name="文档" r:id="rId9" imgW="9513002" imgH="1980990" progId="Word.Document.12">
                  <p:embed/>
                </p:oleObj>
              </mc:Choice>
              <mc:Fallback>
                <p:oleObj name="文档" r:id="rId9" imgW="9513002" imgH="1980990" progId="Word.Document.12">
                  <p:embed/>
                  <p:pic>
                    <p:nvPicPr>
                      <p:cNvPr id="0" name=""/>
                      <p:cNvPicPr/>
                      <p:nvPr/>
                    </p:nvPicPr>
                    <p:blipFill>
                      <a:blip r:embed="rId10"/>
                      <a:stretch>
                        <a:fillRect/>
                      </a:stretch>
                    </p:blipFill>
                    <p:spPr>
                      <a:xfrm>
                        <a:off x="605829" y="2781722"/>
                        <a:ext cx="9512300" cy="1981200"/>
                      </a:xfrm>
                      <a:prstGeom prst="rect">
                        <a:avLst/>
                      </a:prstGeom>
                    </p:spPr>
                  </p:pic>
                </p:oleObj>
              </mc:Fallback>
            </mc:AlternateContent>
          </a:graphicData>
        </a:graphic>
      </p:graphicFrame>
      <p:sp>
        <p:nvSpPr>
          <p:cNvPr id="4" name="矩形 3"/>
          <p:cNvSpPr/>
          <p:nvPr/>
        </p:nvSpPr>
        <p:spPr>
          <a:xfrm>
            <a:off x="4655046" y="2133650"/>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rPr>
              <a:t>7</a:t>
            </a:r>
            <a:endParaRPr lang="zh-CN" altLang="en-US" sz="2800" b="1" dirty="0">
              <a:solidFill>
                <a:srgbClr val="C00000"/>
              </a:solidFill>
            </a:endParaRPr>
          </a:p>
        </p:txBody>
      </p:sp>
      <p:sp>
        <p:nvSpPr>
          <p:cNvPr id="12" name="矩形 11"/>
          <p:cNvSpPr/>
          <p:nvPr/>
        </p:nvSpPr>
        <p:spPr>
          <a:xfrm>
            <a:off x="461828" y="3861842"/>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命中环数的标准差为</a:t>
            </a:r>
            <a:r>
              <a:rPr lang="en-US" altLang="zh-CN" sz="2800" kern="100" dirty="0">
                <a:latin typeface="Times New Roman"/>
                <a:ea typeface="华文细黑"/>
                <a:cs typeface="Courier New"/>
              </a:rPr>
              <a:t>________.</a:t>
            </a:r>
            <a:endParaRPr lang="zh-CN" altLang="zh-CN" sz="1050" kern="100" dirty="0">
              <a:effectLst/>
              <a:latin typeface="宋体"/>
              <a:cs typeface="Courier New"/>
            </a:endParaRPr>
          </a:p>
        </p:txBody>
      </p:sp>
      <p:sp>
        <p:nvSpPr>
          <p:cNvPr id="14" name="矩形 13"/>
          <p:cNvSpPr/>
          <p:nvPr/>
        </p:nvSpPr>
        <p:spPr>
          <a:xfrm>
            <a:off x="461828" y="4638819"/>
            <a:ext cx="11050733"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IPAPANNEW"/>
                <a:ea typeface="华文细黑"/>
                <a:cs typeface="Times New Roman"/>
              </a:rPr>
              <a:t>[(</a:t>
            </a:r>
            <a:r>
              <a:rPr lang="en-US" altLang="zh-CN" sz="2800" kern="100" dirty="0">
                <a:latin typeface="IPAPANNEW"/>
                <a:ea typeface="华文细黑"/>
                <a:cs typeface="Times New Roman"/>
              </a:rPr>
              <a:t>7</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(8</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(9</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(5</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(4</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(9</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(10</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(4</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7)</a:t>
            </a:r>
            <a:r>
              <a:rPr lang="en-US" altLang="zh-CN" sz="2800" kern="100" baseline="30000" dirty="0">
                <a:latin typeface="IPAPANNEW"/>
                <a:ea typeface="华文细黑"/>
                <a:cs typeface="Times New Roman"/>
              </a:rPr>
              <a:t>2</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88918444"/>
              </p:ext>
            </p:extLst>
          </p:nvPr>
        </p:nvGraphicFramePr>
        <p:xfrm>
          <a:off x="2657227" y="4581922"/>
          <a:ext cx="701675" cy="1219200"/>
        </p:xfrm>
        <a:graphic>
          <a:graphicData uri="http://schemas.openxmlformats.org/presentationml/2006/ole">
            <mc:AlternateContent xmlns:mc="http://schemas.openxmlformats.org/markup-compatibility/2006">
              <mc:Choice xmlns:v="urn:schemas-microsoft-com:vml" Requires="v">
                <p:oleObj spid="_x0000_s23577" name="文档" r:id="rId12" imgW="702346" imgH="1219050" progId="Word.Document.12">
                  <p:embed/>
                </p:oleObj>
              </mc:Choice>
              <mc:Fallback>
                <p:oleObj name="文档" r:id="rId12" imgW="702346" imgH="1219050" progId="Word.Document.12">
                  <p:embed/>
                  <p:pic>
                    <p:nvPicPr>
                      <p:cNvPr id="0" name=""/>
                      <p:cNvPicPr/>
                      <p:nvPr/>
                    </p:nvPicPr>
                    <p:blipFill>
                      <a:blip r:embed="rId13"/>
                      <a:stretch>
                        <a:fillRect/>
                      </a:stretch>
                    </p:blipFill>
                    <p:spPr>
                      <a:xfrm>
                        <a:off x="2657227" y="4581922"/>
                        <a:ext cx="701675" cy="1219200"/>
                      </a:xfrm>
                      <a:prstGeom prst="rect">
                        <a:avLst/>
                      </a:prstGeom>
                    </p:spPr>
                  </p:pic>
                </p:oleObj>
              </mc:Fallback>
            </mc:AlternateContent>
          </a:graphicData>
        </a:graphic>
      </p:graphicFrame>
      <p:sp>
        <p:nvSpPr>
          <p:cNvPr id="6" name="矩形 5"/>
          <p:cNvSpPr/>
          <p:nvPr/>
        </p:nvSpPr>
        <p:spPr>
          <a:xfrm>
            <a:off x="4655046" y="4005858"/>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rPr>
              <a:t>2</a:t>
            </a:r>
            <a:endParaRPr lang="zh-CN" altLang="en-US" sz="2800" b="1" kern="100" dirty="0">
              <a:solidFill>
                <a:srgbClr val="C00000"/>
              </a:solidFill>
              <a:latin typeface="Times New Roman"/>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4"/>
                                        </p:tgtEl>
                                      </p:cBhvr>
                                    </p:animEffect>
                                    <p:set>
                                      <p:cBhvr>
                                        <p:cTn id="39" dur="1" fill="hold">
                                          <p:stCondLst>
                                            <p:cond delay="499"/>
                                          </p:stCondLst>
                                        </p:cTn>
                                        <p:tgtEl>
                                          <p:spTgt spid="14"/>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4" grpId="0"/>
      <p:bldP spid="4" grpId="1"/>
      <p:bldP spid="14" grpId="0"/>
      <p:bldP spid="14" grpId="1"/>
      <p:bldP spid="6" grpId="0"/>
      <p:bldP spid="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矩形 19"/>
          <p:cNvSpPr/>
          <p:nvPr/>
        </p:nvSpPr>
        <p:spPr>
          <a:xfrm>
            <a:off x="406574" y="837506"/>
            <a:ext cx="11161240" cy="58582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一组数据中的众数可能不止一个，中位数是唯一的，求中位数时，必须先排序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利用直方图求数字特征：</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众数是最高的矩形的底边的中点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中位数左右两边直方图的面积应相等</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平均数等于每个小矩形的面积乘以小矩形底边中点的横坐标之和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标准差的平方</a:t>
            </a:r>
            <a:r>
              <a:rPr lang="en-US" altLang="zh-CN" sz="2800" i="1"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称为方差，有时用方差代替标准差测量样本数据的离散程度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方差与标准差的测量效果是一致的，在实际应用中一般多采用标准差</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2929" r="10282" b="4570"/>
          <a:stretch/>
        </p:blipFill>
        <p:spPr>
          <a:xfrm>
            <a:off x="9623598" y="3337545"/>
            <a:ext cx="2572247" cy="3524250"/>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06574" y="7899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知识点一　众数、中位数、平均数</a:t>
            </a:r>
          </a:p>
        </p:txBody>
      </p:sp>
      <p:sp>
        <p:nvSpPr>
          <p:cNvPr id="5" name="矩形 4"/>
          <p:cNvSpPr/>
          <p:nvPr/>
        </p:nvSpPr>
        <p:spPr>
          <a:xfrm>
            <a:off x="406574" y="1557586"/>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众数、中位数、平均数定义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众数：一组数据中重复出现</a:t>
            </a:r>
            <a:r>
              <a:rPr lang="zh-CN" altLang="zh-CN" sz="2800" kern="100" dirty="0" smtClean="0">
                <a:latin typeface="Times New Roman"/>
                <a:ea typeface="华文细黑"/>
                <a:cs typeface="Times New Roman"/>
              </a:rPr>
              <a:t>次数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中位数：把一组数据</a:t>
            </a:r>
            <a:r>
              <a:rPr lang="zh-CN" altLang="zh-CN" sz="2800" kern="100" dirty="0" smtClean="0">
                <a:latin typeface="Times New Roman"/>
                <a:ea typeface="华文细黑"/>
                <a:cs typeface="Times New Roman"/>
              </a:rPr>
              <a:t>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顺序排列，</a:t>
            </a:r>
            <a:r>
              <a:rPr lang="zh-CN" altLang="zh-CN" sz="2800" kern="100" dirty="0" smtClean="0">
                <a:latin typeface="Times New Roman"/>
                <a:ea typeface="华文细黑"/>
                <a:cs typeface="Times New Roman"/>
              </a:rPr>
              <a:t>处在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位置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或中间两个数</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的数叫做这组数据的中位数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平均数：如果</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个数</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那么</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叫做这</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个数的平均数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52326361"/>
              </p:ext>
            </p:extLst>
          </p:nvPr>
        </p:nvGraphicFramePr>
        <p:xfrm>
          <a:off x="7281242" y="4221882"/>
          <a:ext cx="615950" cy="895350"/>
        </p:xfrm>
        <a:graphic>
          <a:graphicData uri="http://schemas.openxmlformats.org/presentationml/2006/ole">
            <mc:AlternateContent xmlns:mc="http://schemas.openxmlformats.org/markup-compatibility/2006">
              <mc:Choice xmlns:v="urn:schemas-microsoft-com:vml" Requires="v">
                <p:oleObj spid="_x0000_s2078" name="文档" r:id="rId4" imgW="616714" imgH="895320" progId="Word.Document.12">
                  <p:embed/>
                </p:oleObj>
              </mc:Choice>
              <mc:Fallback>
                <p:oleObj name="文档" r:id="rId4" imgW="616714" imgH="895320" progId="Word.Document.12">
                  <p:embed/>
                  <p:pic>
                    <p:nvPicPr>
                      <p:cNvPr id="0" name=""/>
                      <p:cNvPicPr/>
                      <p:nvPr/>
                    </p:nvPicPr>
                    <p:blipFill>
                      <a:blip r:embed="rId5"/>
                      <a:stretch>
                        <a:fillRect/>
                      </a:stretch>
                    </p:blipFill>
                    <p:spPr>
                      <a:xfrm>
                        <a:off x="7281242" y="4221882"/>
                        <a:ext cx="615950" cy="895350"/>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221077576"/>
              </p:ext>
            </p:extLst>
          </p:nvPr>
        </p:nvGraphicFramePr>
        <p:xfrm>
          <a:off x="7967414" y="4096916"/>
          <a:ext cx="473075" cy="1209675"/>
        </p:xfrm>
        <a:graphic>
          <a:graphicData uri="http://schemas.openxmlformats.org/presentationml/2006/ole">
            <mc:AlternateContent xmlns:mc="http://schemas.openxmlformats.org/markup-compatibility/2006">
              <mc:Choice xmlns:v="urn:schemas-microsoft-com:vml" Requires="v">
                <p:oleObj spid="_x0000_s2079" name="文档" r:id="rId7" imgW="473813" imgH="1209600" progId="Word.Document.12">
                  <p:embed/>
                </p:oleObj>
              </mc:Choice>
              <mc:Fallback>
                <p:oleObj name="文档" r:id="rId7" imgW="473813" imgH="1209600" progId="Word.Document.12">
                  <p:embed/>
                  <p:pic>
                    <p:nvPicPr>
                      <p:cNvPr id="0" name=""/>
                      <p:cNvPicPr/>
                      <p:nvPr/>
                    </p:nvPicPr>
                    <p:blipFill>
                      <a:blip r:embed="rId8"/>
                      <a:stretch>
                        <a:fillRect/>
                      </a:stretch>
                    </p:blipFill>
                    <p:spPr>
                      <a:xfrm>
                        <a:off x="7967414" y="4096916"/>
                        <a:ext cx="473075" cy="1209675"/>
                      </a:xfrm>
                      <a:prstGeom prst="rect">
                        <a:avLst/>
                      </a:prstGeom>
                    </p:spPr>
                  </p:pic>
                </p:oleObj>
              </mc:Fallback>
            </mc:AlternateContent>
          </a:graphicData>
        </a:graphic>
      </p:graphicFrame>
      <p:sp>
        <p:nvSpPr>
          <p:cNvPr id="6" name="矩形 5"/>
          <p:cNvSpPr/>
          <p:nvPr/>
        </p:nvSpPr>
        <p:spPr>
          <a:xfrm>
            <a:off x="5902950" y="231146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最多</a:t>
            </a:r>
            <a:endParaRPr lang="zh-CN" altLang="en-US" dirty="0">
              <a:solidFill>
                <a:srgbClr val="C00000"/>
              </a:solidFill>
            </a:endParaRPr>
          </a:p>
        </p:txBody>
      </p:sp>
      <p:sp>
        <p:nvSpPr>
          <p:cNvPr id="7" name="矩形 6"/>
          <p:cNvSpPr/>
          <p:nvPr/>
        </p:nvSpPr>
        <p:spPr>
          <a:xfrm>
            <a:off x="4439022" y="294478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从小到大</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8759502" y="295431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中间</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2025010" y="357381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平均数</a:t>
            </a:r>
            <a:endParaRPr lang="zh-CN" altLang="en-US" sz="2800" kern="100" dirty="0">
              <a:solidFill>
                <a:srgbClr val="C00000"/>
              </a:solidFill>
              <a:latin typeface="Times New Roman"/>
              <a:ea typeface="华文细黑"/>
              <a:cs typeface="Times New Roman"/>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7" grpId="0"/>
      <p:bldP spid="7" grpId="1"/>
      <p:bldP spid="8" grpId="0"/>
      <p:bldP spid="8" grpId="1"/>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54947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三种数学特征与频率分布直方图的关系</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779304832"/>
              </p:ext>
            </p:extLst>
          </p:nvPr>
        </p:nvGraphicFramePr>
        <p:xfrm>
          <a:off x="478582" y="1341562"/>
          <a:ext cx="11377264" cy="4536504"/>
        </p:xfrm>
        <a:graphic>
          <a:graphicData uri="http://schemas.openxmlformats.org/drawingml/2006/table">
            <a:tbl>
              <a:tblPr/>
              <a:tblGrid>
                <a:gridCol w="1296144"/>
                <a:gridCol w="10081120"/>
              </a:tblGrid>
              <a:tr h="945106">
                <a:tc>
                  <a:txBody>
                    <a:bodyPr/>
                    <a:lstStyle/>
                    <a:p>
                      <a:pPr algn="ctr">
                        <a:lnSpc>
                          <a:spcPct val="150000"/>
                        </a:lnSpc>
                        <a:spcAft>
                          <a:spcPts val="0"/>
                        </a:spcAft>
                      </a:pPr>
                      <a:r>
                        <a:rPr lang="zh-CN" sz="2800" kern="100" baseline="0">
                          <a:effectLst/>
                          <a:latin typeface="Times New Roman"/>
                          <a:ea typeface="华文细黑"/>
                          <a:cs typeface="Times New Roman"/>
                        </a:rPr>
                        <a:t>众数</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a:effectLst/>
                          <a:latin typeface="Times New Roman"/>
                          <a:ea typeface="华文细黑"/>
                          <a:cs typeface="Times New Roman"/>
                        </a:rPr>
                        <a:t>众数是最高长方形的中点所对应的数据，表示样本数据的中心值</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5214">
                <a:tc>
                  <a:txBody>
                    <a:bodyPr/>
                    <a:lstStyle/>
                    <a:p>
                      <a:pPr algn="ctr">
                        <a:lnSpc>
                          <a:spcPct val="150000"/>
                        </a:lnSpc>
                        <a:spcAft>
                          <a:spcPts val="0"/>
                        </a:spcAft>
                      </a:pPr>
                      <a:r>
                        <a:rPr lang="zh-CN" sz="2800" kern="100" baseline="0" dirty="0">
                          <a:effectLst/>
                          <a:latin typeface="Times New Roman"/>
                          <a:ea typeface="华文细黑"/>
                          <a:cs typeface="Times New Roman"/>
                        </a:rPr>
                        <a:t>中位数</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a:ea typeface="华文细黑"/>
                          <a:cs typeface="Courier New"/>
                        </a:rPr>
                        <a:t>(1)</a:t>
                      </a:r>
                      <a:r>
                        <a:rPr lang="zh-CN" sz="2800" kern="100" baseline="0" dirty="0">
                          <a:effectLst/>
                          <a:latin typeface="Times New Roman"/>
                          <a:ea typeface="华文细黑"/>
                          <a:cs typeface="Times New Roman"/>
                        </a:rPr>
                        <a:t>在频率分布直方图中，中位数左边和右边的直方图面积相等，由此可以估计中位数的值，但是有偏差；</a:t>
                      </a:r>
                      <a:endParaRPr lang="zh-CN" sz="2800" kern="100" baseline="0" dirty="0">
                        <a:effectLst/>
                        <a:latin typeface="宋体"/>
                        <a:cs typeface="Courier New"/>
                      </a:endParaRPr>
                    </a:p>
                    <a:p>
                      <a:pPr algn="l">
                        <a:lnSpc>
                          <a:spcPct val="150000"/>
                        </a:lnSpc>
                        <a:spcAft>
                          <a:spcPts val="0"/>
                        </a:spcAft>
                      </a:pPr>
                      <a:r>
                        <a:rPr lang="en-US" sz="2800" kern="100" baseline="0" dirty="0">
                          <a:effectLst/>
                          <a:latin typeface="Times New Roman"/>
                          <a:ea typeface="华文细黑"/>
                          <a:cs typeface="Courier New"/>
                        </a:rPr>
                        <a:t>(2)</a:t>
                      </a:r>
                      <a:r>
                        <a:rPr lang="zh-CN" sz="2800" kern="100" baseline="0" dirty="0">
                          <a:effectLst/>
                          <a:latin typeface="Times New Roman"/>
                          <a:ea typeface="华文细黑"/>
                          <a:cs typeface="Times New Roman"/>
                        </a:rPr>
                        <a:t>表示样本数据所占频率的等分线</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184">
                <a:tc>
                  <a:txBody>
                    <a:bodyPr/>
                    <a:lstStyle/>
                    <a:p>
                      <a:pPr algn="ctr">
                        <a:lnSpc>
                          <a:spcPct val="150000"/>
                        </a:lnSpc>
                        <a:spcAft>
                          <a:spcPts val="0"/>
                        </a:spcAft>
                      </a:pPr>
                      <a:r>
                        <a:rPr lang="zh-CN" sz="2800" kern="100" baseline="0">
                          <a:effectLst/>
                          <a:latin typeface="Times New Roman"/>
                          <a:ea typeface="华文细黑"/>
                          <a:cs typeface="Times New Roman"/>
                        </a:rPr>
                        <a:t>平均数</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a:ea typeface="华文细黑"/>
                          <a:cs typeface="Courier New"/>
                        </a:rPr>
                        <a:t>(1)</a:t>
                      </a:r>
                      <a:r>
                        <a:rPr lang="zh-CN" sz="2800" kern="100" baseline="0" dirty="0">
                          <a:effectLst/>
                          <a:latin typeface="Times New Roman"/>
                          <a:ea typeface="华文细黑"/>
                          <a:cs typeface="Times New Roman"/>
                        </a:rPr>
                        <a:t>平均数等于每个小矩形的面积乘小矩形底边中点的横坐标之和；</a:t>
                      </a:r>
                      <a:endParaRPr lang="zh-CN" sz="2800" kern="100" baseline="0" dirty="0">
                        <a:effectLst/>
                        <a:latin typeface="宋体"/>
                        <a:cs typeface="Courier New"/>
                      </a:endParaRPr>
                    </a:p>
                    <a:p>
                      <a:pPr algn="l">
                        <a:lnSpc>
                          <a:spcPct val="150000"/>
                        </a:lnSpc>
                        <a:spcAft>
                          <a:spcPts val="0"/>
                        </a:spcAft>
                      </a:pPr>
                      <a:r>
                        <a:rPr lang="en-US" sz="2800" kern="100" baseline="0" dirty="0">
                          <a:effectLst/>
                          <a:latin typeface="Times New Roman"/>
                          <a:ea typeface="华文细黑"/>
                          <a:cs typeface="Courier New"/>
                        </a:rPr>
                        <a:t>(2)</a:t>
                      </a:r>
                      <a:r>
                        <a:rPr lang="zh-CN" sz="2800" kern="100" baseline="0" dirty="0">
                          <a:effectLst/>
                          <a:latin typeface="Times New Roman"/>
                          <a:ea typeface="华文细黑"/>
                          <a:cs typeface="Times New Roman"/>
                        </a:rPr>
                        <a:t>平均数是频率分布直方图的重心，是频率分布直方图的平衡点</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29289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知识点二　标准差、方差</a:t>
            </a:r>
          </a:p>
        </p:txBody>
      </p:sp>
      <p:sp>
        <p:nvSpPr>
          <p:cNvPr id="3" name="矩形 2"/>
          <p:cNvSpPr/>
          <p:nvPr/>
        </p:nvSpPr>
        <p:spPr>
          <a:xfrm>
            <a:off x="406574" y="909514"/>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标准差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平均距离与标准差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标准差是样本数据到平均数的一种平均距离，一般用</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87443470"/>
              </p:ext>
            </p:extLst>
          </p:nvPr>
        </p:nvGraphicFramePr>
        <p:xfrm>
          <a:off x="488107" y="3047628"/>
          <a:ext cx="11106150" cy="2038350"/>
        </p:xfrm>
        <a:graphic>
          <a:graphicData uri="http://schemas.openxmlformats.org/presentationml/2006/ole">
            <mc:AlternateContent xmlns:mc="http://schemas.openxmlformats.org/markup-compatibility/2006">
              <mc:Choice xmlns:v="urn:schemas-microsoft-com:vml" Requires="v">
                <p:oleObj spid="_x0000_s3100" name="文档" r:id="rId4" imgW="11103544" imgH="2038230" progId="Word.Document.12">
                  <p:embed/>
                </p:oleObj>
              </mc:Choice>
              <mc:Fallback>
                <p:oleObj name="文档" r:id="rId4" imgW="11103544" imgH="2038230" progId="Word.Document.12">
                  <p:embed/>
                  <p:pic>
                    <p:nvPicPr>
                      <p:cNvPr id="0" name=""/>
                      <p:cNvPicPr/>
                      <p:nvPr/>
                    </p:nvPicPr>
                    <p:blipFill>
                      <a:blip r:embed="rId5"/>
                      <a:stretch>
                        <a:fillRect/>
                      </a:stretch>
                    </p:blipFill>
                    <p:spPr>
                      <a:xfrm>
                        <a:off x="488107" y="3047628"/>
                        <a:ext cx="11106150" cy="2038350"/>
                      </a:xfrm>
                      <a:prstGeom prst="rect">
                        <a:avLst/>
                      </a:prstGeom>
                    </p:spPr>
                  </p:pic>
                </p:oleObj>
              </mc:Fallback>
            </mc:AlternateContent>
          </a:graphicData>
        </a:graphic>
      </p:graphicFrame>
      <p:sp>
        <p:nvSpPr>
          <p:cNvPr id="5" name="矩形 4"/>
          <p:cNvSpPr/>
          <p:nvPr/>
        </p:nvSpPr>
        <p:spPr>
          <a:xfrm>
            <a:off x="406574" y="4365898"/>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则用如下公式来计算标准差：</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49836050"/>
              </p:ext>
            </p:extLst>
          </p:nvPr>
        </p:nvGraphicFramePr>
        <p:xfrm>
          <a:off x="552450" y="5157986"/>
          <a:ext cx="10553700" cy="1323975"/>
        </p:xfrm>
        <a:graphic>
          <a:graphicData uri="http://schemas.openxmlformats.org/presentationml/2006/ole">
            <mc:AlternateContent xmlns:mc="http://schemas.openxmlformats.org/markup-compatibility/2006">
              <mc:Choice xmlns:v="urn:schemas-microsoft-com:vml" Requires="v">
                <p:oleObj spid="_x0000_s3101" name="文档" r:id="rId7" imgW="10560577" imgH="1323810" progId="Word.Document.12">
                  <p:embed/>
                </p:oleObj>
              </mc:Choice>
              <mc:Fallback>
                <p:oleObj name="文档" r:id="rId7" imgW="10560577" imgH="1323810" progId="Word.Document.12">
                  <p:embed/>
                  <p:pic>
                    <p:nvPicPr>
                      <p:cNvPr id="0" name=""/>
                      <p:cNvPicPr/>
                      <p:nvPr/>
                    </p:nvPicPr>
                    <p:blipFill>
                      <a:blip r:embed="rId8"/>
                      <a:stretch>
                        <a:fillRect/>
                      </a:stretch>
                    </p:blipFill>
                    <p:spPr>
                      <a:xfrm>
                        <a:off x="552450" y="5157986"/>
                        <a:ext cx="10553700" cy="1323975"/>
                      </a:xfrm>
                      <a:prstGeom prst="rect">
                        <a:avLst/>
                      </a:prstGeom>
                    </p:spPr>
                  </p:pic>
                </p:oleObj>
              </mc:Fallback>
            </mc:AlternateContent>
          </a:graphicData>
        </a:graphic>
      </p:graphicFrame>
    </p:spTree>
    <p:extLst>
      <p:ext uri="{BB962C8B-B14F-4D97-AF65-F5344CB8AC3E}">
        <p14:creationId xmlns:p14="http://schemas.microsoft.com/office/powerpoint/2010/main" val="2783088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4947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计算标准差的步骤</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93619276"/>
              </p:ext>
            </p:extLst>
          </p:nvPr>
        </p:nvGraphicFramePr>
        <p:xfrm>
          <a:off x="542925" y="1403226"/>
          <a:ext cx="10125075" cy="4114800"/>
        </p:xfrm>
        <a:graphic>
          <a:graphicData uri="http://schemas.openxmlformats.org/presentationml/2006/ole">
            <mc:AlternateContent xmlns:mc="http://schemas.openxmlformats.org/markup-compatibility/2006">
              <mc:Choice xmlns:v="urn:schemas-microsoft-com:vml" Requires="v">
                <p:oleObj spid="_x0000_s4111" name="文档" r:id="rId4" imgW="10132146" imgH="4119930" progId="Word.Document.12">
                  <p:embed/>
                </p:oleObj>
              </mc:Choice>
              <mc:Fallback>
                <p:oleObj name="文档" r:id="rId4" imgW="10132146" imgH="4119930" progId="Word.Document.12">
                  <p:embed/>
                  <p:pic>
                    <p:nvPicPr>
                      <p:cNvPr id="0" name=""/>
                      <p:cNvPicPr/>
                      <p:nvPr/>
                    </p:nvPicPr>
                    <p:blipFill>
                      <a:blip r:embed="rId5"/>
                      <a:stretch>
                        <a:fillRect/>
                      </a:stretch>
                    </p:blipFill>
                    <p:spPr>
                      <a:xfrm>
                        <a:off x="542925" y="1403226"/>
                        <a:ext cx="10125075" cy="4114800"/>
                      </a:xfrm>
                      <a:prstGeom prst="rect">
                        <a:avLst/>
                      </a:prstGeom>
                    </p:spPr>
                  </p:pic>
                </p:oleObj>
              </mc:Fallback>
            </mc:AlternateContent>
          </a:graphicData>
        </a:graphic>
      </p:graphicFrame>
    </p:spTree>
    <p:extLst>
      <p:ext uri="{BB962C8B-B14F-4D97-AF65-F5344CB8AC3E}">
        <p14:creationId xmlns:p14="http://schemas.microsoft.com/office/powerpoint/2010/main" val="1969272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4947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方差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标准差的平方</a:t>
            </a:r>
            <a:r>
              <a:rPr lang="en-US" altLang="zh-CN" sz="2800" i="1"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叫做方差</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12898167"/>
              </p:ext>
            </p:extLst>
          </p:nvPr>
        </p:nvGraphicFramePr>
        <p:xfrm>
          <a:off x="550590" y="2118767"/>
          <a:ext cx="10152063" cy="1743075"/>
        </p:xfrm>
        <a:graphic>
          <a:graphicData uri="http://schemas.openxmlformats.org/presentationml/2006/ole">
            <mc:AlternateContent xmlns:mc="http://schemas.openxmlformats.org/markup-compatibility/2006">
              <mc:Choice xmlns:v="urn:schemas-microsoft-com:vml" Requires="v">
                <p:oleObj spid="_x0000_s5148" name="文档" r:id="rId4" imgW="10151326" imgH="1742850" progId="Word.Document.12">
                  <p:embed/>
                </p:oleObj>
              </mc:Choice>
              <mc:Fallback>
                <p:oleObj name="文档" r:id="rId4" imgW="10151326" imgH="1742850" progId="Word.Document.12">
                  <p:embed/>
                  <p:pic>
                    <p:nvPicPr>
                      <p:cNvPr id="0" name=""/>
                      <p:cNvPicPr/>
                      <p:nvPr/>
                    </p:nvPicPr>
                    <p:blipFill>
                      <a:blip r:embed="rId5"/>
                      <a:stretch>
                        <a:fillRect/>
                      </a:stretch>
                    </p:blipFill>
                    <p:spPr>
                      <a:xfrm>
                        <a:off x="550590" y="2118767"/>
                        <a:ext cx="10152063" cy="1743075"/>
                      </a:xfrm>
                      <a:prstGeom prst="rect">
                        <a:avLst/>
                      </a:prstGeom>
                    </p:spPr>
                  </p:pic>
                </p:oleObj>
              </mc:Fallback>
            </mc:AlternateContent>
          </a:graphicData>
        </a:graphic>
      </p:graphicFrame>
      <p:sp>
        <p:nvSpPr>
          <p:cNvPr id="4" name="矩形 3"/>
          <p:cNvSpPr/>
          <p:nvPr/>
        </p:nvSpPr>
        <p:spPr>
          <a:xfrm>
            <a:off x="406574" y="3141762"/>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x</a:t>
            </a:r>
            <a:r>
              <a:rPr lang="en-US" altLang="zh-CN" sz="2800" i="1" kern="100" baseline="-25000" dirty="0">
                <a:latin typeface="Times New Roman"/>
                <a:ea typeface="华文细黑"/>
                <a:cs typeface="Courier New"/>
              </a:rPr>
              <a:t>i</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38839087"/>
              </p:ext>
            </p:extLst>
          </p:nvPr>
        </p:nvGraphicFramePr>
        <p:xfrm>
          <a:off x="8543478" y="3303290"/>
          <a:ext cx="682625" cy="981075"/>
        </p:xfrm>
        <a:graphic>
          <a:graphicData uri="http://schemas.openxmlformats.org/presentationml/2006/ole">
            <mc:AlternateContent xmlns:mc="http://schemas.openxmlformats.org/markup-compatibility/2006">
              <mc:Choice xmlns:v="urn:schemas-microsoft-com:vml" Requires="v">
                <p:oleObj spid="_x0000_s5149" name="文档" r:id="rId7" imgW="683166" imgH="980910" progId="Word.Document.12">
                  <p:embed/>
                </p:oleObj>
              </mc:Choice>
              <mc:Fallback>
                <p:oleObj name="文档" r:id="rId7" imgW="683166" imgH="980910" progId="Word.Document.12">
                  <p:embed/>
                  <p:pic>
                    <p:nvPicPr>
                      <p:cNvPr id="0" name=""/>
                      <p:cNvPicPr/>
                      <p:nvPr/>
                    </p:nvPicPr>
                    <p:blipFill>
                      <a:blip r:embed="rId8"/>
                      <a:stretch>
                        <a:fillRect/>
                      </a:stretch>
                    </p:blipFill>
                    <p:spPr>
                      <a:xfrm>
                        <a:off x="8543478" y="3303290"/>
                        <a:ext cx="682625" cy="981075"/>
                      </a:xfrm>
                      <a:prstGeom prst="rect">
                        <a:avLst/>
                      </a:prstGeom>
                    </p:spPr>
                  </p:pic>
                </p:oleObj>
              </mc:Fallback>
            </mc:AlternateContent>
          </a:graphicData>
        </a:graphic>
      </p:graphicFrame>
      <p:sp>
        <p:nvSpPr>
          <p:cNvPr id="7" name="矩形 6"/>
          <p:cNvSpPr/>
          <p:nvPr/>
        </p:nvSpPr>
        <p:spPr>
          <a:xfrm>
            <a:off x="4439022" y="3238039"/>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样本数据</a:t>
            </a:r>
            <a:endParaRPr lang="zh-CN" altLang="en-US" dirty="0">
              <a:solidFill>
                <a:srgbClr val="C00000"/>
              </a:solidFill>
            </a:endParaRPr>
          </a:p>
        </p:txBody>
      </p:sp>
      <p:sp>
        <p:nvSpPr>
          <p:cNvPr id="8" name="矩形 7"/>
          <p:cNvSpPr/>
          <p:nvPr/>
        </p:nvSpPr>
        <p:spPr>
          <a:xfrm>
            <a:off x="6778505" y="324756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样本容量</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9191550" y="321377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样本平均数</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9"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4" name="圆角矩形 13"/>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1484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621482"/>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题型一　众数、中位数、平均数的简单运用</a:t>
            </a:r>
          </a:p>
        </p:txBody>
      </p:sp>
      <p:sp>
        <p:nvSpPr>
          <p:cNvPr id="7" name="矩形 6"/>
          <p:cNvSpPr/>
          <p:nvPr/>
        </p:nvSpPr>
        <p:spPr>
          <a:xfrm>
            <a:off x="406574" y="1273979"/>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某公司的</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名职工的月工资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以元为单位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如下表：</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965092355"/>
              </p:ext>
            </p:extLst>
          </p:nvPr>
        </p:nvGraphicFramePr>
        <p:xfrm>
          <a:off x="622597" y="2061642"/>
          <a:ext cx="11233251" cy="2476284"/>
        </p:xfrm>
        <a:graphic>
          <a:graphicData uri="http://schemas.openxmlformats.org/drawingml/2006/table">
            <a:tbl>
              <a:tblPr/>
              <a:tblGrid>
                <a:gridCol w="1178949"/>
                <a:gridCol w="1482355"/>
                <a:gridCol w="1969248"/>
                <a:gridCol w="1280086"/>
                <a:gridCol w="1482355"/>
                <a:gridCol w="1280086"/>
                <a:gridCol w="1280086"/>
                <a:gridCol w="1280086"/>
              </a:tblGrid>
              <a:tr h="918102">
                <a:tc>
                  <a:txBody>
                    <a:bodyPr/>
                    <a:lstStyle/>
                    <a:p>
                      <a:pPr algn="ctr">
                        <a:lnSpc>
                          <a:spcPct val="150000"/>
                        </a:lnSpc>
                        <a:spcAft>
                          <a:spcPts val="0"/>
                        </a:spcAft>
                      </a:pPr>
                      <a:r>
                        <a:rPr lang="zh-CN" sz="2800" kern="100" baseline="0">
                          <a:effectLst/>
                          <a:latin typeface="Times New Roman"/>
                          <a:ea typeface="华文细黑"/>
                          <a:cs typeface="Times New Roman"/>
                        </a:rPr>
                        <a:t>职务</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董事长</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副董事长</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董事</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总经理</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经理</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管理员</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职员</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68">
                <a:tc>
                  <a:txBody>
                    <a:bodyPr/>
                    <a:lstStyle/>
                    <a:p>
                      <a:pPr algn="ctr">
                        <a:lnSpc>
                          <a:spcPct val="150000"/>
                        </a:lnSpc>
                        <a:spcAft>
                          <a:spcPts val="0"/>
                        </a:spcAft>
                      </a:pPr>
                      <a:r>
                        <a:rPr lang="zh-CN" sz="2800" kern="100" baseline="0">
                          <a:effectLst/>
                          <a:latin typeface="Times New Roman"/>
                          <a:ea typeface="华文细黑"/>
                          <a:cs typeface="Times New Roman"/>
                        </a:rPr>
                        <a:t>人数</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8102">
                <a:tc>
                  <a:txBody>
                    <a:bodyPr/>
                    <a:lstStyle/>
                    <a:p>
                      <a:pPr algn="ctr">
                        <a:lnSpc>
                          <a:spcPct val="150000"/>
                        </a:lnSpc>
                        <a:spcAft>
                          <a:spcPts val="0"/>
                        </a:spcAft>
                      </a:pPr>
                      <a:r>
                        <a:rPr lang="zh-CN" sz="2800" kern="100" baseline="0">
                          <a:effectLst/>
                          <a:latin typeface="Times New Roman"/>
                          <a:ea typeface="华文细黑"/>
                          <a:cs typeface="Times New Roman"/>
                        </a:rPr>
                        <a:t>工资</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5 500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5 000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3 500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3 000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2 500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2 000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1 500</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1777</TotalTime>
  <Words>1605</Words>
  <Application>Microsoft Office PowerPoint</Application>
  <PresentationFormat>自定义</PresentationFormat>
  <Paragraphs>278</Paragraphs>
  <Slides>39</Slides>
  <Notes>0</Notes>
  <HiddenSlides>7</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800</cp:revision>
  <dcterms:created xsi:type="dcterms:W3CDTF">2014-10-15T07:25:01Z</dcterms:created>
  <dcterms:modified xsi:type="dcterms:W3CDTF">2016-04-24T02:37:00Z</dcterms:modified>
</cp:coreProperties>
</file>