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53" r:id="rId7"/>
    <p:sldId id="481" r:id="rId8"/>
    <p:sldId id="482" r:id="rId9"/>
    <p:sldId id="483" r:id="rId10"/>
    <p:sldId id="484" r:id="rId11"/>
    <p:sldId id="485" r:id="rId12"/>
    <p:sldId id="486" r:id="rId13"/>
    <p:sldId id="278" r:id="rId14"/>
    <p:sldId id="478" r:id="rId15"/>
    <p:sldId id="487" r:id="rId16"/>
    <p:sldId id="309" r:id="rId17"/>
    <p:sldId id="457" r:id="rId18"/>
    <p:sldId id="459" r:id="rId19"/>
    <p:sldId id="461" r:id="rId20"/>
    <p:sldId id="462" r:id="rId21"/>
    <p:sldId id="463" r:id="rId22"/>
    <p:sldId id="465" r:id="rId23"/>
    <p:sldId id="466" r:id="rId24"/>
    <p:sldId id="488" r:id="rId25"/>
    <p:sldId id="468" r:id="rId26"/>
    <p:sldId id="469" r:id="rId27"/>
    <p:sldId id="361" r:id="rId28"/>
    <p:sldId id="424" r:id="rId29"/>
    <p:sldId id="447" r:id="rId30"/>
    <p:sldId id="448" r:id="rId31"/>
    <p:sldId id="423" r:id="rId32"/>
    <p:sldId id="489" r:id="rId33"/>
    <p:sldId id="475" r:id="rId34"/>
    <p:sldId id="451" r:id="rId35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 varScale="1">
        <p:scale>
          <a:sx n="68" d="100"/>
          <a:sy n="68" d="100"/>
        </p:scale>
        <p:origin x="-744" y="-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" Target="slide27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10" Type="http://schemas.openxmlformats.org/officeDocument/2006/relationships/image" Target="../media/image3.emf"/><Relationship Id="rId4" Type="http://schemas.openxmlformats.org/officeDocument/2006/relationships/slide" Target="slide28.xml"/><Relationship Id="rId9" Type="http://schemas.openxmlformats.org/officeDocument/2006/relationships/package" Target="../embeddings/Microsoft_Word___1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80381" y="2277666"/>
            <a:ext cx="6829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随机抽样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7367" y="2701881"/>
            <a:ext cx="7272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2.1.1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简单随机抽样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5" y="4181563"/>
            <a:ext cx="4791421" cy="268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1053530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选定初始值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；为保证所选数字的随机性，在面对随机数表之前就指出开始数字的位置；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选号：从选定的数字开始按照一定的方向读下去，若得到的号码不在编号中或已被选用，则跳过，直到选满所需号码为止；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确定样本：从总体中找出按步骤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选出的号码所对应的个体，组成样本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7139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抽签法与随机数法的异同点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886612"/>
              </p:ext>
            </p:extLst>
          </p:nvPr>
        </p:nvGraphicFramePr>
        <p:xfrm>
          <a:off x="694606" y="1341562"/>
          <a:ext cx="10657186" cy="4248474"/>
        </p:xfrm>
        <a:graphic>
          <a:graphicData uri="http://schemas.openxmlformats.org/drawingml/2006/table">
            <a:tbl>
              <a:tblPr/>
              <a:tblGrid>
                <a:gridCol w="1497993"/>
                <a:gridCol w="4454561"/>
                <a:gridCol w="4704632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抽签法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随机数表法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2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不同点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抽签法比随机数法简单；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抽签法适用于总体中的个体数相对较少的情况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随机数法要求编号的位数相同；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随机数法适用于总体中的个体数相对较多的情况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相同点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都是简单随机抽样，并且要求被抽取样本的总体的个数有限；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都是从总体中逐个不放回地抽取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5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333450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简单随机抽样是不放回抽样，对于放回的抽样可以是简单随机抽样吗？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62959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简单随机抽样是从总体逐个抽取的，是一种不放回抽样，也就是每次从总体中取出元素后不放回总体，若放回，则一定不是简单随机抽样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53325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采用抽签法抽取样本时，为什么将编号写在形状、大小相同的号签上，并且将号签放在同一个箱子里搅拌均匀？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482940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为了使每个号签被抽取的可能性相等，保证抽样的公平性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7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47746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简单随机抽样的判断</a:t>
            </a:r>
          </a:p>
        </p:txBody>
      </p:sp>
      <p:sp>
        <p:nvSpPr>
          <p:cNvPr id="7" name="矩形 6"/>
          <p:cNvSpPr/>
          <p:nvPr/>
        </p:nvSpPr>
        <p:spPr>
          <a:xfrm>
            <a:off x="406574" y="1053530"/>
            <a:ext cx="11161240" cy="57246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个抽样中，简单随机抽样的个数是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从无数个个体中抽取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个个体作为样本；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仓库中有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万支奥运火炬，从中一次性抽取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支火炬进行质量检查；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某连队从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名党员官兵中，挑选出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名最优秀的官兵赶赴青海参加抗震救灾工作；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一彩民选号，从装有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个大小、形状都相同的号签的盒子中无放回地抽出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个号签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lvl="0" algn="just">
              <a:lnSpc>
                <a:spcPct val="14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箱子里共有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个零件，从中选出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个零件进行质量检验，在抽样操作中，从中任意取出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个零件进行质量检验后，再把它放回箱子里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A.0  </a:t>
            </a:r>
            <a:r>
              <a:rPr lang="en-US" altLang="zh-CN" sz="26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		B.1  		C.2  		D.3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0590" y="666151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根据简单随机抽样的特点逐个判断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因为简单随机抽样要求被抽取的样本总体的个数是有限的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一次性抽取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逐个抽取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不影响个体被抽到的可能性，但简单随机抽样要求的是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逐个抽取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名官兵是从中挑出来的，是最优秀的，每个个体被抽到的可能性不同，不符合简单随机抽样中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等可能抽样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的要求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2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981522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是简单随机抽样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因为总体中的个体数是有限的，并且是从总体中逐个进行抽取的，是不放回、等可能的抽样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不是简单随机抽样，因为它是有放回抽样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综上，只有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是简单随机抽样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487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13570"/>
            <a:ext cx="12190413" cy="4248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55758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简单随机抽样必须具备下列特点：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被抽取样本的总体中的个体数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是有限的；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抽取的样本是从总体中逐个抽取的；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简单随机抽样是一种不放回抽样；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简单随机抽样是一种等可能的抽样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如果四个特征有一个不满足，就不是简单随机抽样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333450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在简单随机抽样中，某一个体被抽到的可能性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与第几次抽样有关，第一次抽到的可能性大一些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与第几次抽样无关，每次抽到的可能性都相等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与第几次抽样有关，最后一次抽到的可能性要大些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与第几次抽样无关，每次都是等可能的抽取，但各次抽取的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可能性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不一定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432811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在简单随机抽样中，每一个个体被抽到的可能性都相等，与第几次抽样无关，故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10056" y="50604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16463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抽签法的应用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83750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为迎接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年里约热内卢奥运会，奥委会现从报名的某高校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名志愿者中选取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人组成奥运志愿小组，请用抽签法设计抽样方案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205658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名志愿者编号，号码分别是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01,02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将号码分别写在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张大小、形状都相同的纸条上，揉成团儿，制成号签；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将所得号签放在一个不透明的袋子中，并搅拌均匀；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从袋子中依次不放回地抽取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个号签，并记录下上面的编号；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所得号码对应的志愿者就是志愿小组的成员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66903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一个抽样试验能否用抽签法，关键看两点：一是制签是否方便；二是个体之间差异不明显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应用抽签法时应注意以下几点：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编号时，如果已有编号可不必重新编号；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号签要求大小、形状完全相同；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号签要均匀搅拌；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要逐一不放回的抽取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557586"/>
            <a:ext cx="1000408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理解并掌握简单随机抽样的概念、特点和步骤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掌握简单随机抽样的两种方法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345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架钢琴中抽取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架进行质量检查，请用抽签法确定这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架钢琴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70160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第一步，将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架钢琴编号，号码是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01,02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第二步，将号码分别写在一张纸条上，揉成团，制成号签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第三步，将得到的号签放入一个不透明的袋子中，并充分搅匀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第四步，从袋子中逐个不放回地抽取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个号签，并记录上面的编号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第五步，所得号码对应的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架钢琴就是要抽取的对象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3647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随机数法</a:t>
            </a:r>
          </a:p>
        </p:txBody>
      </p:sp>
      <p:sp>
        <p:nvSpPr>
          <p:cNvPr id="7" name="矩形 6"/>
          <p:cNvSpPr/>
          <p:nvPr/>
        </p:nvSpPr>
        <p:spPr>
          <a:xfrm>
            <a:off x="334219" y="71254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为了检验某种药品的副作用，从编号为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的服药者中用随机数法抽取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人作为样本，写出抽样过程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219" y="205161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步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,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名服药者重新进行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编号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,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001,002,003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第二步，在随机数表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教材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中任选一数作为初始数，如选第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列的数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第三步，从选定的数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开始向右读，每次读取三位，凡不在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中的数跳过去不读，前面已经读过的也跳过去不读，依次可得到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074,100,094,052,080,003,105,107,083,092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第四步，以上这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个号码所对应的服药者即是要抽取的对象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17626"/>
            <a:ext cx="12190413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209760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当总体容量较大，样本容量不大时，可用随机数法抽取样本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用随机数法抽取样本，为了方便，在编号时需统一编号的位数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将总体中的个体进行编号时，可以从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开始，也可以从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221914"/>
            <a:ext cx="11161240" cy="26390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总体由编号为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01,02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19,20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个个体组成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利用下面的随机数表选取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个个体，选取方法：从随机数表第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列数字开始由左到右一次选取两个数字，则选出来的第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个个体的编号为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471177"/>
              </p:ext>
            </p:extLst>
          </p:nvPr>
        </p:nvGraphicFramePr>
        <p:xfrm>
          <a:off x="1126652" y="2958218"/>
          <a:ext cx="10081122" cy="1512168"/>
        </p:xfrm>
        <a:graphic>
          <a:graphicData uri="http://schemas.openxmlformats.org/drawingml/2006/table">
            <a:tbl>
              <a:tblPr/>
              <a:tblGrid>
                <a:gridCol w="1353725"/>
                <a:gridCol w="1246771"/>
                <a:gridCol w="1246771"/>
                <a:gridCol w="1246771"/>
                <a:gridCol w="1246771"/>
                <a:gridCol w="1246771"/>
                <a:gridCol w="1246771"/>
                <a:gridCol w="1246771"/>
              </a:tblGrid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7816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6572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0802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6314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0702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4369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9728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0198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3204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9234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4935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8200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3623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4869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6938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7481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454239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A.08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B.07  		C.02  		D.01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189434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从随机数表第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列数字开始由左到右一次选取两个数字开始向右读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，不符合条件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，不符合条件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，符合条件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符合条件的数字依次为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02,14,07,01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2931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编号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不一致致错</a:t>
            </a: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808" y="947218"/>
            <a:ext cx="1083299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某工厂的质检人员对生产的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件产品，采用随机数法抽取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件进行检查，对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件产品采用下面的编号方法：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001,002,003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00,01,02,03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其中最恰当的序号是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3230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693490"/>
            <a:ext cx="11161240" cy="521294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因为是对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件产品进行编号，则编号为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最恰当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错解分析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用随机数法抽样时，如果所编号码的位数不相同，那么无法在随机数表中读数，因此，所编号码的位数要相同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正解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只有编号时数字位数相同，才能达到随机等可能抽样，所以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不恰当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的编号位数相同，都可以采用随机数法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中号码是三位数，读数费时，所以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最恰当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406574" y="621482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某学校为了解高一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名新入学同学的数学学习水平，从中随机抽取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名同学的中考数学成绩进行分析，在这个问题中，下列说法正确的是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名同学是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总体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名同学是样本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每名同学是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样本容量是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89780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据题意，总体是指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名新入学同学的中考数学成绩，样本是指抽取的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名同学的中考数学成绩，个体是指每名同学的中考数学成绩，样本容量是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7308" y="21049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69349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抽签法确保样本代表性的关键是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制签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搅拌均匀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逐一抽取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抽取不放回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81594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若样本具有很好的代表性，则每一个个体被抽取的机会相等，故需要对号签搅拌均匀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1732" y="83750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468854"/>
            <a:ext cx="11161240" cy="5481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对于简单随机抽样，下列说法正确的是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它要求总体中的个体数有限，以便对其中各个个体被抽取的概率进行分析；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它是从总体中逐个地进行抽取，以便在抽取实践中进行操作；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它是一种不放回抽样；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它是一种等可能抽样，不仅每次从总体中抽取一个个体时，各个个体被抽取的机会相等，而且在整个抽样过程中，各个个体被抽取的机会也相等，从而保证了这种抽样方法的公平性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B.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①②④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①②③④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58780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由简单随机抽样的概念，知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①②③④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1014" y="62148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72945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从某批零件中抽取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个，然后再从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个中抽出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个进行合格检查，发现合格品有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个，则该产品的合格率约为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A.36%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B.72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%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C.90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%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D.25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%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889101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    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90%.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615290"/>
              </p:ext>
            </p:extLst>
          </p:nvPr>
        </p:nvGraphicFramePr>
        <p:xfrm>
          <a:off x="1764556" y="2853730"/>
          <a:ext cx="730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9" imgW="730855" imgH="1133321" progId="Word.Document.12">
                  <p:embed/>
                </p:oleObj>
              </mc:Choice>
              <mc:Fallback>
                <p:oleObj name="文档" r:id="rId9" imgW="730855" imgH="1133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64556" y="2853730"/>
                        <a:ext cx="73025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535366" y="155758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334566" y="549474"/>
            <a:ext cx="1149943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某总体共有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个个体，并且编号为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00,01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59.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现需从中抽取一个容量为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的样本，请从随机数表的倒数第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下表为随机数表的最后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依次向下读数，到最后一行后向右，直到取足样本为止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及与前面重复的数字跳过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，则抽取样本的号码是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95 33 95 22 00 18 74 72 00 18 38 79 58 69 32 81 76 80 26  92  82 80 84 25 39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90 84 60 79 80 24 36 59 87 38 82 07 53 89 35 56 35 23 79 18  05 98 90 07 35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46 40 62 98 80 54 97 20 56 95 15 74 80 08 32 16 46 70 50 80  67 72 16 42 79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20 31 89 03 43 38 46 82 68 72 32 14 82 99 70 80 60 47 18 97  63 49 30 21 30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71 59 73 05 50 08 22 23 71 77 91 01 93 20 49 82 96 59 26 94  66 39 67 98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334566" y="1012976"/>
            <a:ext cx="11499437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由随机数法可得，抽取样本的号码是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18,24,54,38,08,22,23,01.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877072"/>
            <a:ext cx="11499437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18,24,54,38,08,22,23,01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6025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2642" y="765498"/>
            <a:ext cx="1173057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要判断所给的抽样方法是不是简单随机抽样，关键是看它们是否符合简单随机抽样的定义，即简单随机抽样的四个特点：总体有限、逐个抽取、无放回抽样、等可能抽取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一个抽样试验能否用抽签法，关键看两点：一是制作号签是否方便，二是号签是否容易被搅拌均匀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一般地，当总体容量和样本容量都较少时可用抽签法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利用随机数法抽取个体时，关键是先确定以表中的哪个数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哪行哪列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作为起点，以哪个方向作为读数的方向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需注意读数时结合编号特点进行读取，编号为两位，则两位、两位地读取；编号为三位，则三位、三位地读取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5" y="4181563"/>
            <a:ext cx="4791421" cy="268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765498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统计的相关概念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564495"/>
              </p:ext>
            </p:extLst>
          </p:nvPr>
        </p:nvGraphicFramePr>
        <p:xfrm>
          <a:off x="1126654" y="1629593"/>
          <a:ext cx="10081120" cy="4029330"/>
        </p:xfrm>
        <a:graphic>
          <a:graphicData uri="http://schemas.openxmlformats.org/drawingml/2006/table">
            <a:tbl>
              <a:tblPr/>
              <a:tblGrid>
                <a:gridCol w="1767361"/>
                <a:gridCol w="8313759"/>
              </a:tblGrid>
              <a:tr h="620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所要考察对象的全体叫做总体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样本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从总体中抽取出的若干个个体组成的集合叫做总体的一个样本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总体中的每一个考察对象叫做个体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9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样本容量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样本中个体的数目叫做样本容量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98152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样本与样本容量有什么区别？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77361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样本与样本容量是两个不同的概念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样本是从总体中抽取的个体组成的集合，是对象；样本容量是样本中个体的数目，是一个数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33450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简单随机抽样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109123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简单随机抽样的定义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设一个总体含有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个个体，从中逐个不放回地抽取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个个体作为样本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，如果每次抽取时总体内的各个个体被抽到的机会都相等，就把这种抽样方法叫做简单随机抽样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308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54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简单随机抽样的特点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831344"/>
              </p:ext>
            </p:extLst>
          </p:nvPr>
        </p:nvGraphicFramePr>
        <p:xfrm>
          <a:off x="694606" y="765498"/>
          <a:ext cx="11089232" cy="5758189"/>
        </p:xfrm>
        <a:graphic>
          <a:graphicData uri="http://schemas.openxmlformats.org/drawingml/2006/table">
            <a:tbl>
              <a:tblPr/>
              <a:tblGrid>
                <a:gridCol w="1872208"/>
                <a:gridCol w="9217024"/>
              </a:tblGrid>
              <a:tr h="31053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特点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说明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604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个体数有限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要求总体的个体数有限，这样便于通过随机抽取的样本对总体进行分析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604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逐个抽取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从总体中逐个进行抽取，这样便于在抽取过程中进行操作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672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不放回抽样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由于抽样试验中多采用不放回抽样，使其具有广泛的应用性，而且所抽取的样本中没有被重复抽取的个体，便于进行有关的分析和计算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2137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等可能抽样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在整个抽样过程中，各个个体被抽取的机会都相等，从而保证了这种抽样方法的公平性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9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765498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抓阄法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：抽签法就是把总体中的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个个体编号，把号码写在号签上，将号签放在一个容器中，搅拌均匀后，每次从中抽取一个号签，连续抽取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次，就得到一个容量为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抽签法的步骤：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编号：对总体中的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个个体进行编号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号码可以是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，也可以使用已知的号码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制签：将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个编号写在大小、形状都相同的号签上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号签可以是纸条、卡片或小球等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2" y="117426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最常用的简单随机抽样的方法</a:t>
            </a:r>
          </a:p>
        </p:txBody>
      </p:sp>
    </p:spTree>
    <p:extLst>
      <p:ext uri="{BB962C8B-B14F-4D97-AF65-F5344CB8AC3E}">
        <p14:creationId xmlns:p14="http://schemas.microsoft.com/office/powerpoint/2010/main" val="294908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7225" y="333450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均匀搅拌：将写好的号签放入一个不透明的容器中，搅拌均匀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抽签：从容器中每次不放回地抽取一个号签，连续抽取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次，并记录其编号；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确定样本：从总体中找出与号签上的号码所对应的个体，组成样本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随机数法：利用随机数表、随机数骰子或计算机产生的随机数进行抽样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随机数表法的一般步骤：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编号：将总体中的每个个体进行编号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8256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</TotalTime>
  <Words>1664</Words>
  <Application>Microsoft Office PowerPoint</Application>
  <PresentationFormat>自定义</PresentationFormat>
  <Paragraphs>247</Paragraphs>
  <Slides>34</Slides>
  <Notes>0</Notes>
  <HiddenSlides>8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792</cp:revision>
  <dcterms:created xsi:type="dcterms:W3CDTF">2014-10-15T07:25:01Z</dcterms:created>
  <dcterms:modified xsi:type="dcterms:W3CDTF">2016-04-22T09:16:03Z</dcterms:modified>
</cp:coreProperties>
</file>