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454" r:id="rId3"/>
    <p:sldId id="258" r:id="rId4"/>
    <p:sldId id="456" r:id="rId5"/>
    <p:sldId id="462" r:id="rId6"/>
    <p:sldId id="464" r:id="rId7"/>
    <p:sldId id="465" r:id="rId8"/>
    <p:sldId id="466" r:id="rId9"/>
    <p:sldId id="467" r:id="rId10"/>
    <p:sldId id="468" r:id="rId11"/>
    <p:sldId id="469" r:id="rId12"/>
    <p:sldId id="480" r:id="rId13"/>
    <p:sldId id="470" r:id="rId14"/>
    <p:sldId id="481" r:id="rId15"/>
    <p:sldId id="471" r:id="rId16"/>
    <p:sldId id="482" r:id="rId17"/>
    <p:sldId id="484" r:id="rId18"/>
    <p:sldId id="485" r:id="rId19"/>
    <p:sldId id="486" r:id="rId20"/>
    <p:sldId id="487" r:id="rId21"/>
    <p:sldId id="488" r:id="rId22"/>
    <p:sldId id="489" r:id="rId23"/>
    <p:sldId id="490" r:id="rId24"/>
    <p:sldId id="491" r:id="rId25"/>
    <p:sldId id="495" r:id="rId26"/>
    <p:sldId id="496" r:id="rId27"/>
    <p:sldId id="497" r:id="rId28"/>
    <p:sldId id="498" r:id="rId29"/>
    <p:sldId id="499" r:id="rId30"/>
    <p:sldId id="439" r:id="rId31"/>
    <p:sldId id="501" r:id="rId32"/>
    <p:sldId id="502" r:id="rId33"/>
    <p:sldId id="503" r:id="rId34"/>
    <p:sldId id="442" r:id="rId35"/>
    <p:sldId id="286" r:id="rId36"/>
  </p:sldIdLst>
  <p:sldSz cx="12195175"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624" y="-58"/>
      </p:cViewPr>
      <p:guideLst>
        <p:guide orient="horz" pos="2266"/>
        <p:guide pos="3810"/>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w="9525" cmpd="sng">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zh-CN" altLang="zh-CN"/>
          </a:p>
        </p:txBody>
      </p:sp>
      <p:sp>
        <p:nvSpPr>
          <p:cNvPr id="2051" name="日期占位符 2"/>
          <p:cNvSpPr>
            <a:spLocks noGrp="1" noChangeArrowheads="1"/>
          </p:cNvSpPr>
          <p:nvPr>
            <p:ph type="dt" idx="1"/>
          </p:nvPr>
        </p:nvSpPr>
        <p:spPr bwMode="auto">
          <a:xfrm>
            <a:off x="3884613" y="0"/>
            <a:ext cx="2971800" cy="457200"/>
          </a:xfrm>
          <a:prstGeom prst="rect">
            <a:avLst/>
          </a:prstGeom>
          <a:noFill/>
          <a:ln w="9525" cmpd="sng">
            <a:noFill/>
            <a:miter lim="800000"/>
            <a:headEnd/>
            <a:tailEnd/>
          </a:ln>
        </p:spPr>
        <p:txBody>
          <a:bodyPr vert="horz" wrap="square" lIns="91440" tIns="45720" rIns="91440" bIns="45720" numCol="1" anchor="t" anchorCtr="0" compatLnSpc="1">
            <a:prstTxWarp prst="textNoShape">
              <a:avLst/>
            </a:prstTxWarp>
          </a:bodyPr>
          <a:lstStyle>
            <a:lvl1pPr algn="r">
              <a:defRPr/>
            </a:lvl1pPr>
          </a:lstStyle>
          <a:p>
            <a:fld id="{CAA648B4-2D68-484D-970E-7A7B76A3520B}" type="datetime1">
              <a:rPr lang="zh-CN" altLang="en-US"/>
              <a:pPr/>
              <a:t>2014/11/27</a:t>
            </a:fld>
            <a:endParaRPr lang="zh-CN" altLang="en-US" sz="1200"/>
          </a:p>
        </p:txBody>
      </p:sp>
      <p:sp>
        <p:nvSpPr>
          <p:cNvPr id="2052" name="幻灯片图像占位符 3"/>
          <p:cNvSpPr>
            <a:spLocks noGrp="1" noRot="1" noChangeAspect="1" noChangeArrowheads="1"/>
          </p:cNvSpPr>
          <p:nvPr>
            <p:ph type="sldImg" idx="2"/>
          </p:nvPr>
        </p:nvSpPr>
        <p:spPr bwMode="auto">
          <a:xfrm>
            <a:off x="381000" y="685800"/>
            <a:ext cx="6096000" cy="3429000"/>
          </a:xfrm>
          <a:prstGeom prst="rect">
            <a:avLst/>
          </a:prstGeom>
          <a:noFill/>
          <a:ln w="12700" cmpd="sng">
            <a:noFill/>
            <a:miter lim="800000"/>
            <a:headEnd/>
            <a:tailEnd/>
          </a:ln>
        </p:spPr>
      </p:sp>
      <p:sp>
        <p:nvSpPr>
          <p:cNvPr id="2053" name="备注占位符 4"/>
          <p:cNvSpPr>
            <a:spLocks noGrp="1" noRot="1" noChangeAspect="1" noChangeArrowheads="1"/>
          </p:cNvSpPr>
          <p:nvPr/>
        </p:nvSpPr>
        <p:spPr bwMode="auto">
          <a:xfrm>
            <a:off x="685800" y="4343400"/>
            <a:ext cx="5486400" cy="4114800"/>
          </a:xfrm>
          <a:prstGeom prst="rect">
            <a:avLst/>
          </a:prstGeom>
          <a:noFill/>
          <a:ln w="12700" cmpd="sng">
            <a:noFill/>
            <a:miter lim="800000"/>
            <a:headEnd/>
            <a:tailEnd/>
          </a:ln>
        </p:spPr>
        <p:txBody>
          <a:bodyPr anchor="ctr"/>
          <a:lstStyle/>
          <a:p>
            <a:pPr>
              <a:spcBef>
                <a:spcPct val="30000"/>
              </a:spcBef>
            </a:pPr>
            <a:r>
              <a:rPr lang="zh-CN" altLang="en-US" sz="1200">
                <a:solidFill>
                  <a:srgbClr val="000000"/>
                </a:solidFill>
              </a:rPr>
              <a:t>单击此处编辑母版文本样式</a:t>
            </a:r>
          </a:p>
          <a:p>
            <a:pPr>
              <a:spcBef>
                <a:spcPct val="30000"/>
              </a:spcBef>
            </a:pPr>
            <a:r>
              <a:rPr lang="zh-CN" altLang="en-US" sz="1200">
                <a:solidFill>
                  <a:srgbClr val="000000"/>
                </a:solidFill>
              </a:rPr>
              <a:t>第二级</a:t>
            </a:r>
          </a:p>
          <a:p>
            <a:pPr>
              <a:spcBef>
                <a:spcPct val="30000"/>
              </a:spcBef>
            </a:pPr>
            <a:r>
              <a:rPr lang="zh-CN" altLang="en-US" sz="1200">
                <a:solidFill>
                  <a:srgbClr val="000000"/>
                </a:solidFill>
              </a:rPr>
              <a:t>第三级</a:t>
            </a:r>
          </a:p>
          <a:p>
            <a:pPr>
              <a:spcBef>
                <a:spcPct val="30000"/>
              </a:spcBef>
            </a:pPr>
            <a:r>
              <a:rPr lang="zh-CN" altLang="en-US" sz="1200">
                <a:solidFill>
                  <a:srgbClr val="000000"/>
                </a:solidFill>
              </a:rPr>
              <a:t>第四级</a:t>
            </a:r>
          </a:p>
          <a:p>
            <a:pPr>
              <a:spcBef>
                <a:spcPct val="30000"/>
              </a:spcBef>
            </a:pPr>
            <a:r>
              <a:rPr lang="zh-CN" altLang="en-US" sz="1200">
                <a:solidFill>
                  <a:srgbClr val="000000"/>
                </a:solidFill>
              </a:rPr>
              <a:t>第五级</a:t>
            </a:r>
            <a:endParaRPr lang="zh-CN" altLang="en-US">
              <a:solidFill>
                <a:srgbClr val="000000"/>
              </a:solidFill>
            </a:endParaRP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w="9525" cmpd="sng">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zh-CN" altLang="zh-CN"/>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w="9525" cmpd="sng">
            <a:noFill/>
            <a:miter lim="800000"/>
            <a:headEnd/>
            <a:tailEnd/>
          </a:ln>
        </p:spPr>
        <p:txBody>
          <a:bodyPr vert="horz" wrap="square" lIns="91440" tIns="45720" rIns="91440" bIns="45720" numCol="1" anchor="b" anchorCtr="0" compatLnSpc="1">
            <a:prstTxWarp prst="textNoShape">
              <a:avLst/>
            </a:prstTxWarp>
          </a:bodyPr>
          <a:lstStyle>
            <a:lvl1pPr algn="r">
              <a:defRPr/>
            </a:lvl1pPr>
          </a:lstStyle>
          <a:p>
            <a:fld id="{FA014FA8-193B-4AD6-92B8-F8FF76B9586F}" type="slidenum">
              <a:rPr lang="zh-CN" altLang="en-US"/>
              <a:pPr/>
              <a:t>‹#›</a:t>
            </a:fld>
            <a:endParaRPr lang="zh-CN" altLang="en-US" sz="1200"/>
          </a:p>
        </p:txBody>
      </p:sp>
    </p:spTree>
    <p:extLst>
      <p:ext uri="{BB962C8B-B14F-4D97-AF65-F5344CB8AC3E}">
        <p14:creationId xmlns:p14="http://schemas.microsoft.com/office/powerpoint/2010/main" val="1573721122"/>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6375"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7575"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2D078E8F-B32C-4577-8E58-FEB3E2416183}" type="datetime1">
              <a:rPr lang="zh-CN" altLang="en-US"/>
              <a:pPr/>
              <a:t>2014/11/27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4395E4C-78DA-41A5-BD18-609C4B42F3F4}" type="slidenum">
              <a:rPr lang="zh-CN" altLang="en-US"/>
              <a:pPr/>
              <a:t>‹#›</a:t>
            </a:fld>
            <a:endParaRPr lang="zh-CN" altLang="en-US" sz="180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D078E8F-B32C-4577-8E58-FEB3E2416183}" type="datetime1">
              <a:rPr lang="zh-CN" altLang="en-US"/>
              <a:pPr/>
              <a:t>2014/11/27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82D6B8B-A313-4C40-9CF2-935F0D03389D}" type="slidenum">
              <a:rPr lang="zh-CN" altLang="en-US"/>
              <a:pPr/>
              <a:t>‹#›</a:t>
            </a:fld>
            <a:endParaRPr lang="zh-CN" altLang="en-US" sz="18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375"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8037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D078E8F-B32C-4577-8E58-FEB3E2416183}" type="datetime1">
              <a:rPr lang="zh-CN" altLang="en-US"/>
              <a:pPr/>
              <a:t>2014/11/27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5F40B0AD-24FC-4FA1-9E00-C9CF3D551444}" type="slidenum">
              <a:rPr lang="zh-CN" altLang="en-US"/>
              <a:pPr/>
              <a:t>‹#›</a:t>
            </a:fld>
            <a:endParaRPr lang="zh-CN" altLang="en-US" sz="1800">
              <a:solidFill>
                <a:schemeClr val="tx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600" y="6356350"/>
            <a:ext cx="2844800" cy="365125"/>
          </a:xfrm>
        </p:spPr>
        <p:txBody>
          <a:bodyPr/>
          <a:lstStyle>
            <a:lvl1pPr>
              <a:defRPr/>
            </a:lvl1pPr>
          </a:lstStyle>
          <a:p>
            <a:fld id="{2D078E8F-B32C-4577-8E58-FEB3E2416183}" type="datetime1">
              <a:rPr lang="zh-CN" altLang="en-US"/>
              <a:pPr/>
              <a:t>2014/11/27</a:t>
            </a:fld>
            <a:endParaRPr lang="zh-CN" altLang="en-US" sz="1800">
              <a:solidFill>
                <a:schemeClr val="tx1"/>
              </a:solidFill>
            </a:endParaRPr>
          </a:p>
        </p:txBody>
      </p:sp>
      <p:sp>
        <p:nvSpPr>
          <p:cNvPr id="4" name="页脚占位符 3"/>
          <p:cNvSpPr>
            <a:spLocks noGrp="1"/>
          </p:cNvSpPr>
          <p:nvPr>
            <p:ph type="ftr" sz="quarter" idx="11"/>
          </p:nvPr>
        </p:nvSpPr>
        <p:spPr>
          <a:xfrm>
            <a:off x="4167188" y="6356350"/>
            <a:ext cx="3862387"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740775" y="6356350"/>
            <a:ext cx="2844800" cy="365125"/>
          </a:xfrm>
        </p:spPr>
        <p:txBody>
          <a:bodyPr/>
          <a:lstStyle>
            <a:lvl1pPr>
              <a:defRPr/>
            </a:lvl1pPr>
          </a:lstStyle>
          <a:p>
            <a:fld id="{F8DC4DEB-59C6-42DA-892A-B62F24D9755B}" type="slidenum">
              <a:rPr lang="zh-CN" altLang="en-US"/>
              <a:pPr/>
              <a:t>‹#›</a:t>
            </a:fld>
            <a:endParaRPr lang="zh-CN" altLang="en-US" sz="180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D078E8F-B32C-4577-8E58-FEB3E2416183}" type="datetime1">
              <a:rPr lang="zh-CN" altLang="en-US"/>
              <a:pPr/>
              <a:t>2014/11/27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C9699C8D-E4FF-4197-89B5-932532B3DD60}" type="slidenum">
              <a:rPr lang="zh-CN" altLang="en-US"/>
              <a:pPr/>
              <a:t>‹#›</a:t>
            </a:fld>
            <a:endParaRPr lang="zh-CN" altLang="en-US" sz="180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2D078E8F-B32C-4577-8E58-FEB3E2416183}" type="datetime1">
              <a:rPr lang="zh-CN" altLang="en-US"/>
              <a:pPr/>
              <a:t>2014/11/27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0ED128A9-0489-42B3-9FDF-6B7F612665A6}" type="slidenum">
              <a:rPr lang="zh-CN" altLang="en-US"/>
              <a:pPr/>
              <a:t>‹#›</a:t>
            </a:fld>
            <a:endParaRPr lang="zh-CN" altLang="en-US" sz="180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17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2D078E8F-B32C-4577-8E58-FEB3E2416183}" type="datetime1">
              <a:rPr lang="zh-CN" altLang="en-US"/>
              <a:pPr/>
              <a:t>2014/11/27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28E8716C-DEE7-4E0D-BAE3-86A6F2D41425}" type="slidenum">
              <a:rPr lang="zh-CN" altLang="en-US"/>
              <a:pPr/>
              <a:t>‹#›</a:t>
            </a:fld>
            <a:endParaRPr lang="zh-CN" altLang="en-US" sz="180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2D078E8F-B32C-4577-8E58-FEB3E2416183}" type="datetime1">
              <a:rPr lang="zh-CN" altLang="en-US"/>
              <a:pPr/>
              <a:t>2014/11/27</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1C100668-C418-4A08-B508-DF6F444EB6F1}" type="slidenum">
              <a:rPr lang="zh-CN" altLang="en-US"/>
              <a:pPr/>
              <a:t>‹#›</a:t>
            </a:fld>
            <a:endParaRPr lang="zh-CN" altLang="en-US" sz="18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2D078E8F-B32C-4577-8E58-FEB3E2416183}" type="datetime1">
              <a:rPr lang="zh-CN" altLang="en-US"/>
              <a:pPr/>
              <a:t>2014/11/27</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DDEF4705-6DB8-411D-90EE-7A45073FDAD9}" type="slidenum">
              <a:rPr lang="zh-CN" altLang="en-US"/>
              <a:pPr/>
              <a:t>‹#›</a:t>
            </a:fld>
            <a:endParaRPr lang="zh-CN" altLang="en-US" sz="180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D078E8F-B32C-4577-8E58-FEB3E2416183}" type="datetime1">
              <a:rPr lang="zh-CN" altLang="en-US"/>
              <a:pPr/>
              <a:t>2014/11/27</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E2829239-CAA6-4E07-8D40-139A7DF11E4E}" type="slidenum">
              <a:rPr lang="zh-CN" altLang="en-US"/>
              <a:pPr/>
              <a:t>‹#›</a:t>
            </a:fld>
            <a:endParaRPr lang="zh-CN" altLang="en-US" sz="1800">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D078E8F-B32C-4577-8E58-FEB3E2416183}" type="datetime1">
              <a:rPr lang="zh-CN" altLang="en-US"/>
              <a:pPr/>
              <a:t>2014/11/27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63D88194-36DF-4BF3-9676-D242ECA2FCFB}" type="slidenum">
              <a:rPr lang="zh-CN" altLang="en-US"/>
              <a:pPr/>
              <a:t>‹#›</a:t>
            </a:fld>
            <a:endParaRPr lang="zh-CN" altLang="en-US" sz="180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678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678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678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D078E8F-B32C-4577-8E58-FEB3E2416183}" type="datetime1">
              <a:rPr lang="zh-CN" altLang="en-US"/>
              <a:pPr/>
              <a:t>2014/11/27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5E501AD8-FC13-4FEE-99E8-9396403EA92C}" type="slidenum">
              <a:rPr lang="zh-CN" altLang="en-US"/>
              <a:pPr/>
              <a:t>‹#›</a:t>
            </a:fld>
            <a:endParaRPr lang="zh-CN" altLang="en-US" sz="180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5975" cy="1143000"/>
          </a:xfrm>
          <a:prstGeom prst="rect">
            <a:avLst/>
          </a:prstGeom>
          <a:noFill/>
          <a:ln w="9525" cmpd="sng">
            <a:noFill/>
            <a:miter lim="800000"/>
            <a:headEnd/>
            <a:tailEnd/>
          </a:ln>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609600" y="1600200"/>
            <a:ext cx="10975975" cy="4525963"/>
          </a:xfrm>
          <a:prstGeom prst="rect">
            <a:avLst/>
          </a:prstGeom>
          <a:noFill/>
          <a:ln w="9525" cmpd="sng">
            <a:noFill/>
            <a:miter lim="800000"/>
            <a:headEnd/>
            <a:tailEnd/>
          </a:ln>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609600" y="6356350"/>
            <a:ext cx="2844800" cy="365125"/>
          </a:xfrm>
          <a:prstGeom prst="rect">
            <a:avLst/>
          </a:prstGeom>
          <a:noFill/>
          <a:ln w="9525" cmpd="sng">
            <a:noFill/>
            <a:miter lim="800000"/>
            <a:headEnd/>
            <a:tailEnd/>
          </a:ln>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2D078E8F-B32C-4577-8E58-FEB3E2416183}" type="datetime1">
              <a:rPr lang="zh-CN" altLang="en-US"/>
              <a:pPr/>
              <a:t>2014/11/27</a:t>
            </a:fld>
            <a:endParaRPr lang="zh-CN" altLang="en-US"/>
          </a:p>
        </p:txBody>
      </p:sp>
      <p:sp>
        <p:nvSpPr>
          <p:cNvPr id="1029" name="页脚占位符 4"/>
          <p:cNvSpPr>
            <a:spLocks noGrp="1" noChangeArrowheads="1"/>
          </p:cNvSpPr>
          <p:nvPr>
            <p:ph type="ftr" sz="quarter" idx="3"/>
          </p:nvPr>
        </p:nvSpPr>
        <p:spPr bwMode="auto">
          <a:xfrm>
            <a:off x="4167188" y="6356350"/>
            <a:ext cx="3862387" cy="365125"/>
          </a:xfrm>
          <a:prstGeom prst="rect">
            <a:avLst/>
          </a:prstGeom>
          <a:noFill/>
          <a:ln w="9525" cmpd="sng">
            <a:noFill/>
            <a:miter lim="800000"/>
            <a:headEnd/>
            <a:tailEnd/>
          </a:ln>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8740775" y="6356350"/>
            <a:ext cx="2844800" cy="365125"/>
          </a:xfrm>
          <a:prstGeom prst="rect">
            <a:avLst/>
          </a:prstGeom>
          <a:noFill/>
          <a:ln w="9525" cmpd="sng">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88932F85-B4DE-4EDF-BF49-4D4637420862}"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ctr" defTabSz="0" rtl="0" fontAlgn="base">
        <a:spcBef>
          <a:spcPct val="0"/>
        </a:spcBef>
        <a:spcAft>
          <a:spcPct val="0"/>
        </a:spcAft>
        <a:defRPr sz="4400">
          <a:solidFill>
            <a:schemeClr val="tx1"/>
          </a:solidFill>
          <a:latin typeface="+mj-lt"/>
          <a:ea typeface="+mj-ea"/>
          <a:cs typeface="+mj-cs"/>
          <a:sym typeface="Calibri" pitchFamily="34" charset="0"/>
        </a:defRPr>
      </a:lvl1pPr>
      <a:lvl2pPr marL="914400" indent="-914400" algn="ctr" defTabSz="0" rtl="0" fontAlgn="base">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defTabSz="0" rtl="0" fontAlgn="base">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defTabSz="0" rtl="0" fontAlgn="base">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defTabSz="0" rtl="0" fontAlgn="base">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defTabSz="0"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defTabSz="0"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defTabSz="0"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defTabSz="0"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defTabSz="0" rtl="0" fontAlgn="base">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defTabSz="0" rtl="0" fontAlgn="base">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defTabSz="0" rtl="0" fontAlgn="base">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defTabSz="0"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defTabSz="0"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defTabSz="0"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defTabSz="0"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defTabSz="0"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defTabSz="0"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image" Target="../media/image1.w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12.gif"/><Relationship Id="rId5" Type="http://schemas.openxmlformats.org/officeDocument/2006/relationships/image" Target="../media/image4.emf"/><Relationship Id="rId4" Type="http://schemas.openxmlformats.org/officeDocument/2006/relationships/oleObject" Target="../embeddings/oleObject9.bin"/></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image" Target="../media/image14.gif"/><Relationship Id="rId5" Type="http://schemas.openxmlformats.org/officeDocument/2006/relationships/image" Target="../media/image4.emf"/><Relationship Id="rId4" Type="http://schemas.openxmlformats.org/officeDocument/2006/relationships/oleObject" Target="../embeddings/oleObject10.bin"/></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7.png"/><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image" Target="../media/image12.gif"/><Relationship Id="rId5" Type="http://schemas.openxmlformats.org/officeDocument/2006/relationships/image" Target="../media/image4.emf"/><Relationship Id="rId4" Type="http://schemas.openxmlformats.org/officeDocument/2006/relationships/oleObject" Target="../embeddings/oleObject11.bin"/></Relationships>
</file>

<file path=ppt/slides/_rels/slide1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12.vml"/><Relationship Id="rId5" Type="http://schemas.openxmlformats.org/officeDocument/2006/relationships/image" Target="../media/image4.emf"/><Relationship Id="rId4" Type="http://schemas.openxmlformats.org/officeDocument/2006/relationships/oleObject" Target="../embeddings/oleObject12.bin"/></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image" Target="../media/image18.png"/><Relationship Id="rId5" Type="http://schemas.openxmlformats.org/officeDocument/2006/relationships/image" Target="../media/image4.emf"/><Relationship Id="rId4" Type="http://schemas.openxmlformats.org/officeDocument/2006/relationships/oleObject" Target="../embeddings/oleObject13.bin"/></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image" Target="../media/image19.png"/><Relationship Id="rId5" Type="http://schemas.openxmlformats.org/officeDocument/2006/relationships/image" Target="../media/image4.emf"/><Relationship Id="rId4" Type="http://schemas.openxmlformats.org/officeDocument/2006/relationships/oleObject" Target="../embeddings/oleObject14.bin"/></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image" Target="../media/image20.png"/><Relationship Id="rId5" Type="http://schemas.openxmlformats.org/officeDocument/2006/relationships/image" Target="../media/image4.emf"/><Relationship Id="rId4" Type="http://schemas.openxmlformats.org/officeDocument/2006/relationships/oleObject" Target="../embeddings/oleObject15.bin"/></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2.png"/><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image" Target="../media/image21.png"/><Relationship Id="rId5" Type="http://schemas.openxmlformats.org/officeDocument/2006/relationships/image" Target="../media/image4.emf"/><Relationship Id="rId4" Type="http://schemas.openxmlformats.org/officeDocument/2006/relationships/oleObject" Target="../embeddings/oleObject16.bin"/></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4.png"/><Relationship Id="rId2" Type="http://schemas.openxmlformats.org/officeDocument/2006/relationships/slideLayout" Target="../slideLayouts/slideLayout1.xml"/><Relationship Id="rId1" Type="http://schemas.openxmlformats.org/officeDocument/2006/relationships/vmlDrawing" Target="../drawings/vmlDrawing17.vml"/><Relationship Id="rId6" Type="http://schemas.openxmlformats.org/officeDocument/2006/relationships/image" Target="../media/image23.png"/><Relationship Id="rId5" Type="http://schemas.openxmlformats.org/officeDocument/2006/relationships/image" Target="../media/image4.emf"/><Relationship Id="rId4" Type="http://schemas.openxmlformats.org/officeDocument/2006/relationships/oleObject" Target="../embeddings/oleObject17.bin"/></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6.png"/><Relationship Id="rId5" Type="http://schemas.openxmlformats.org/officeDocument/2006/relationships/image" Target="../media/image4.emf"/><Relationship Id="rId4" Type="http://schemas.openxmlformats.org/officeDocument/2006/relationships/oleObject" Target="../embeddings/oleObject2.bin"/></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18.vml"/><Relationship Id="rId5" Type="http://schemas.openxmlformats.org/officeDocument/2006/relationships/image" Target="../media/image4.emf"/><Relationship Id="rId4" Type="http://schemas.openxmlformats.org/officeDocument/2006/relationships/oleObject" Target="../embeddings/oleObject18.bin"/></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6.png"/><Relationship Id="rId2" Type="http://schemas.openxmlformats.org/officeDocument/2006/relationships/slideLayout" Target="../slideLayouts/slideLayout1.xml"/><Relationship Id="rId1" Type="http://schemas.openxmlformats.org/officeDocument/2006/relationships/vmlDrawing" Target="../drawings/vmlDrawing19.vml"/><Relationship Id="rId6" Type="http://schemas.openxmlformats.org/officeDocument/2006/relationships/image" Target="../media/image25.png"/><Relationship Id="rId5" Type="http://schemas.openxmlformats.org/officeDocument/2006/relationships/image" Target="../media/image4.emf"/><Relationship Id="rId4" Type="http://schemas.openxmlformats.org/officeDocument/2006/relationships/oleObject" Target="../embeddings/oleObject19.bin"/></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8.png"/><Relationship Id="rId2" Type="http://schemas.openxmlformats.org/officeDocument/2006/relationships/slideLayout" Target="../slideLayouts/slideLayout1.xml"/><Relationship Id="rId1" Type="http://schemas.openxmlformats.org/officeDocument/2006/relationships/vmlDrawing" Target="../drawings/vmlDrawing20.vml"/><Relationship Id="rId6" Type="http://schemas.openxmlformats.org/officeDocument/2006/relationships/image" Target="../media/image27.png"/><Relationship Id="rId5" Type="http://schemas.openxmlformats.org/officeDocument/2006/relationships/image" Target="../media/image4.emf"/><Relationship Id="rId4" Type="http://schemas.openxmlformats.org/officeDocument/2006/relationships/oleObject" Target="../embeddings/oleObject20.bin"/></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21.vml"/><Relationship Id="rId5" Type="http://schemas.openxmlformats.org/officeDocument/2006/relationships/image" Target="../media/image4.emf"/><Relationship Id="rId4" Type="http://schemas.openxmlformats.org/officeDocument/2006/relationships/oleObject" Target="../embeddings/oleObject21.bin"/></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22.vml"/><Relationship Id="rId6" Type="http://schemas.openxmlformats.org/officeDocument/2006/relationships/image" Target="../media/image29.png"/><Relationship Id="rId5" Type="http://schemas.openxmlformats.org/officeDocument/2006/relationships/image" Target="../media/image4.emf"/><Relationship Id="rId4" Type="http://schemas.openxmlformats.org/officeDocument/2006/relationships/oleObject" Target="../embeddings/oleObject22.bin"/></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23.vml"/><Relationship Id="rId6" Type="http://schemas.openxmlformats.org/officeDocument/2006/relationships/image" Target="../media/image30.png"/><Relationship Id="rId5" Type="http://schemas.openxmlformats.org/officeDocument/2006/relationships/image" Target="../media/image4.emf"/><Relationship Id="rId4" Type="http://schemas.openxmlformats.org/officeDocument/2006/relationships/oleObject" Target="../embeddings/oleObject23.bin"/></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3.png"/><Relationship Id="rId2" Type="http://schemas.openxmlformats.org/officeDocument/2006/relationships/slideLayout" Target="../slideLayouts/slideLayout1.xml"/><Relationship Id="rId1" Type="http://schemas.openxmlformats.org/officeDocument/2006/relationships/vmlDrawing" Target="../drawings/vmlDrawing24.vml"/><Relationship Id="rId6" Type="http://schemas.openxmlformats.org/officeDocument/2006/relationships/image" Target="../media/image32.png"/><Relationship Id="rId5" Type="http://schemas.openxmlformats.org/officeDocument/2006/relationships/image" Target="../media/image4.emf"/><Relationship Id="rId4" Type="http://schemas.openxmlformats.org/officeDocument/2006/relationships/oleObject" Target="../embeddings/oleObject24.bin"/></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25.vml"/><Relationship Id="rId6" Type="http://schemas.openxmlformats.org/officeDocument/2006/relationships/image" Target="../media/image34.png"/><Relationship Id="rId5" Type="http://schemas.openxmlformats.org/officeDocument/2006/relationships/image" Target="../media/image4.emf"/><Relationship Id="rId4" Type="http://schemas.openxmlformats.org/officeDocument/2006/relationships/oleObject" Target="../embeddings/oleObject25.bin"/></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26.vml"/><Relationship Id="rId6" Type="http://schemas.openxmlformats.org/officeDocument/2006/relationships/image" Target="../media/image35.png"/><Relationship Id="rId5" Type="http://schemas.openxmlformats.org/officeDocument/2006/relationships/image" Target="../media/image4.emf"/><Relationship Id="rId4" Type="http://schemas.openxmlformats.org/officeDocument/2006/relationships/oleObject" Target="../embeddings/oleObject26.bin"/></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image" Target="../media/image7.png"/><Relationship Id="rId5" Type="http://schemas.openxmlformats.org/officeDocument/2006/relationships/image" Target="../media/image4.emf"/><Relationship Id="rId4" Type="http://schemas.openxmlformats.org/officeDocument/2006/relationships/oleObject" Target="../embeddings/oleObject3.bin"/></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7.wmf"/><Relationship Id="rId2" Type="http://schemas.openxmlformats.org/officeDocument/2006/relationships/slideLayout" Target="../slideLayouts/slideLayout12.xml"/><Relationship Id="rId1" Type="http://schemas.openxmlformats.org/officeDocument/2006/relationships/vmlDrawing" Target="../drawings/vmlDrawing27.vml"/><Relationship Id="rId6" Type="http://schemas.openxmlformats.org/officeDocument/2006/relationships/oleObject" Target="../embeddings/oleObject28.bin"/><Relationship Id="rId5" Type="http://schemas.openxmlformats.org/officeDocument/2006/relationships/image" Target="../media/image36.wmf"/><Relationship Id="rId4" Type="http://schemas.openxmlformats.org/officeDocument/2006/relationships/oleObject" Target="../embeddings/oleObject27.bin"/></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hyperlink" Target="mailto:info@eyefulpresentations.co.uk" TargetMode="External"/><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0.gif"/><Relationship Id="rId5" Type="http://schemas.openxmlformats.org/officeDocument/2006/relationships/image" Target="../media/image4.emf"/><Relationship Id="rId4" Type="http://schemas.openxmlformats.org/officeDocument/2006/relationships/oleObject" Target="../embeddings/oleObject4.bin"/></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2.gif"/><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1.png"/><Relationship Id="rId5" Type="http://schemas.openxmlformats.org/officeDocument/2006/relationships/image" Target="../media/image4.emf"/><Relationship Id="rId4" Type="http://schemas.openxmlformats.org/officeDocument/2006/relationships/oleObject" Target="../embeddings/oleObject5.bin"/></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2.gif"/><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13.png"/><Relationship Id="rId5" Type="http://schemas.openxmlformats.org/officeDocument/2006/relationships/image" Target="../media/image4.emf"/><Relationship Id="rId4" Type="http://schemas.openxmlformats.org/officeDocument/2006/relationships/oleObject" Target="../embeddings/oleObject6.bin"/></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14.gif"/><Relationship Id="rId5" Type="http://schemas.openxmlformats.org/officeDocument/2006/relationships/image" Target="../media/image4.emf"/><Relationship Id="rId4" Type="http://schemas.openxmlformats.org/officeDocument/2006/relationships/oleObject" Target="../embeddings/oleObject7.bin"/></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5.png"/><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image" Target="../media/image14.gif"/><Relationship Id="rId5" Type="http://schemas.openxmlformats.org/officeDocument/2006/relationships/image" Target="../media/image4.emf"/><Relationship Id="rId4" Type="http://schemas.openxmlformats.org/officeDocument/2006/relationships/oleObject" Target="../embeddings/oleObject8.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组合 6"/>
          <p:cNvGrpSpPr>
            <a:grpSpLocks/>
          </p:cNvGrpSpPr>
          <p:nvPr/>
        </p:nvGrpSpPr>
        <p:grpSpPr bwMode="auto">
          <a:xfrm>
            <a:off x="0" y="1557338"/>
            <a:ext cx="12195175" cy="3962400"/>
            <a:chOff x="0" y="0"/>
            <a:chExt cx="12195175" cy="3962127"/>
          </a:xfrm>
        </p:grpSpPr>
        <p:sp>
          <p:nvSpPr>
            <p:cNvPr id="3075" name="直角三角形 7"/>
            <p:cNvSpPr>
              <a:spLocks noChangeArrowheads="1"/>
            </p:cNvSpPr>
            <p:nvPr/>
          </p:nvSpPr>
          <p:spPr bwMode="auto">
            <a:xfrm flipH="1">
              <a:off x="10634068" y="216024"/>
              <a:ext cx="255710" cy="216024"/>
            </a:xfrm>
            <a:prstGeom prst="rtTriangle">
              <a:avLst/>
            </a:prstGeom>
            <a:solidFill>
              <a:srgbClr val="FF5050">
                <a:alpha val="56000"/>
              </a:srgbClr>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076" name="矩形 8"/>
            <p:cNvSpPr>
              <a:spLocks noChangeArrowheads="1"/>
            </p:cNvSpPr>
            <p:nvPr/>
          </p:nvSpPr>
          <p:spPr bwMode="auto">
            <a:xfrm>
              <a:off x="0" y="432048"/>
              <a:ext cx="12195175" cy="2816696"/>
            </a:xfrm>
            <a:prstGeom prst="rect">
              <a:avLst/>
            </a:prstGeom>
            <a:solidFill>
              <a:srgbClr val="988328">
                <a:alpha val="25000"/>
              </a:srgbClr>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077" name="矩形 9"/>
            <p:cNvSpPr>
              <a:spLocks noChangeArrowheads="1"/>
            </p:cNvSpPr>
            <p:nvPr/>
          </p:nvSpPr>
          <p:spPr bwMode="auto">
            <a:xfrm>
              <a:off x="10889778" y="216024"/>
              <a:ext cx="896441" cy="3240360"/>
            </a:xfrm>
            <a:prstGeom prst="rect">
              <a:avLst/>
            </a:prstGeom>
            <a:solidFill>
              <a:srgbClr val="CC0000">
                <a:alpha val="56000"/>
              </a:srgbClr>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078" name="直角三角形 10"/>
            <p:cNvSpPr>
              <a:spLocks noChangeArrowheads="1"/>
            </p:cNvSpPr>
            <p:nvPr/>
          </p:nvSpPr>
          <p:spPr bwMode="auto">
            <a:xfrm flipH="1" flipV="1">
              <a:off x="10634067" y="3248744"/>
              <a:ext cx="255709" cy="207640"/>
            </a:xfrm>
            <a:prstGeom prst="rtTriangle">
              <a:avLst/>
            </a:prstGeom>
            <a:solidFill>
              <a:srgbClr val="FF5050">
                <a:alpha val="56000"/>
              </a:srgbClr>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pic>
          <p:nvPicPr>
            <p:cNvPr id="3079" name="Picture 2" descr="C:\Users\user\Desktop\未标题-1 拷贝.png"/>
            <p:cNvPicPr>
              <a:picLocks noChangeAspect="1" noChangeArrowheads="1"/>
            </p:cNvPicPr>
            <p:nvPr/>
          </p:nvPicPr>
          <p:blipFill>
            <a:blip r:embed="rId3" cstate="print"/>
            <a:srcRect/>
            <a:stretch>
              <a:fillRect/>
            </a:stretch>
          </p:blipFill>
          <p:spPr bwMode="auto">
            <a:xfrm>
              <a:off x="166860" y="0"/>
              <a:ext cx="2402335" cy="3962127"/>
            </a:xfrm>
            <a:prstGeom prst="rect">
              <a:avLst/>
            </a:prstGeom>
            <a:noFill/>
            <a:ln w="9525" cmpd="sng">
              <a:noFill/>
              <a:miter lim="800000"/>
              <a:headEnd/>
              <a:tailEnd/>
            </a:ln>
          </p:spPr>
        </p:pic>
      </p:grpSp>
      <p:sp>
        <p:nvSpPr>
          <p:cNvPr id="3080" name="副标题 2"/>
          <p:cNvSpPr>
            <a:spLocks noGrp="1" noChangeArrowheads="1"/>
          </p:cNvSpPr>
          <p:nvPr>
            <p:ph type="subTitle" idx="4294967295"/>
          </p:nvPr>
        </p:nvSpPr>
        <p:spPr>
          <a:xfrm>
            <a:off x="1920875" y="1989138"/>
            <a:ext cx="8537575" cy="792162"/>
          </a:xfrm>
          <a:ln/>
        </p:spPr>
        <p:txBody>
          <a:bodyPr/>
          <a:lstStyle/>
          <a:p>
            <a:pPr marL="0" indent="0" algn="ctr">
              <a:lnSpc>
                <a:spcPct val="80000"/>
              </a:lnSpc>
              <a:buFont typeface="Arial" pitchFamily="34" charset="0"/>
              <a:buNone/>
            </a:pPr>
            <a:r>
              <a:rPr lang="en-US" sz="2800" b="1" dirty="0">
                <a:solidFill>
                  <a:srgbClr val="CC3300"/>
                </a:solidFill>
                <a:latin typeface="黑体" panose="02010609060101010101" pitchFamily="49" charset="-122"/>
                <a:ea typeface="黑体" panose="02010609060101010101" pitchFamily="49" charset="-122"/>
                <a:sym typeface="微软雅黑" pitchFamily="34" charset="-122"/>
              </a:rPr>
              <a:t> §</a:t>
            </a:r>
            <a:r>
              <a:rPr lang="zh-CN" altLang="en-US" sz="2800" b="1" dirty="0">
                <a:solidFill>
                  <a:srgbClr val="CC3300"/>
                </a:solidFill>
                <a:latin typeface="黑体" panose="02010609060101010101" pitchFamily="49" charset="-122"/>
                <a:ea typeface="黑体" panose="02010609060101010101" pitchFamily="49" charset="-122"/>
                <a:sym typeface="微软雅黑" pitchFamily="34" charset="-122"/>
              </a:rPr>
              <a:t>2</a:t>
            </a:r>
            <a:r>
              <a:rPr lang="en-US" sz="2800" b="1" dirty="0">
                <a:solidFill>
                  <a:srgbClr val="CC3300"/>
                </a:solidFill>
                <a:latin typeface="黑体" panose="02010609060101010101" pitchFamily="49" charset="-122"/>
                <a:ea typeface="黑体" panose="02010609060101010101" pitchFamily="49" charset="-122"/>
                <a:sym typeface="微软雅黑" pitchFamily="34" charset="-122"/>
              </a:rPr>
              <a:t>.</a:t>
            </a:r>
            <a:r>
              <a:rPr lang="zh-CN" altLang="en-US" sz="2800" b="1" dirty="0">
                <a:solidFill>
                  <a:srgbClr val="CC3300"/>
                </a:solidFill>
                <a:latin typeface="黑体" panose="02010609060101010101" pitchFamily="49" charset="-122"/>
                <a:ea typeface="黑体" panose="02010609060101010101" pitchFamily="49" charset="-122"/>
                <a:sym typeface="微软雅黑" pitchFamily="34" charset="-122"/>
              </a:rPr>
              <a:t>2</a:t>
            </a:r>
            <a:r>
              <a:rPr lang="en-US" sz="2800" b="1" dirty="0">
                <a:solidFill>
                  <a:srgbClr val="CC3300"/>
                </a:solidFill>
                <a:latin typeface="黑体" panose="02010609060101010101" pitchFamily="49" charset="-122"/>
                <a:ea typeface="黑体" panose="02010609060101010101" pitchFamily="49" charset="-122"/>
                <a:sym typeface="微软雅黑" pitchFamily="34" charset="-122"/>
              </a:rPr>
              <a:t>.</a:t>
            </a:r>
            <a:r>
              <a:rPr lang="zh-CN" altLang="en-US" sz="2800" b="1" dirty="0">
                <a:solidFill>
                  <a:srgbClr val="CC3300"/>
                </a:solidFill>
                <a:latin typeface="黑体" panose="02010609060101010101" pitchFamily="49" charset="-122"/>
                <a:ea typeface="黑体" panose="02010609060101010101" pitchFamily="49" charset="-122"/>
                <a:sym typeface="微软雅黑" pitchFamily="34" charset="-122"/>
              </a:rPr>
              <a:t>1 用样本的频率分布估计总体分布</a:t>
            </a:r>
            <a:endParaRPr lang="zh-CN" altLang="en-US" dirty="0">
              <a:latin typeface="黑体" panose="02010609060101010101" pitchFamily="49" charset="-122"/>
              <a:ea typeface="黑体" panose="02010609060101010101" pitchFamily="49" charset="-122"/>
            </a:endParaRPr>
          </a:p>
        </p:txBody>
      </p:sp>
      <p:sp>
        <p:nvSpPr>
          <p:cNvPr id="3081" name="TextBox 3"/>
          <p:cNvSpPr>
            <a:spLocks noChangeArrowheads="1"/>
          </p:cNvSpPr>
          <p:nvPr/>
        </p:nvSpPr>
        <p:spPr bwMode="auto">
          <a:xfrm>
            <a:off x="11064154" y="2128650"/>
            <a:ext cx="547688" cy="2677656"/>
          </a:xfrm>
          <a:prstGeom prst="rect">
            <a:avLst/>
          </a:prstGeom>
          <a:noFill/>
          <a:ln w="9525" cmpd="sng">
            <a:noFill/>
            <a:miter lim="800000"/>
            <a:headEnd/>
            <a:tailEnd/>
          </a:ln>
        </p:spPr>
        <p:txBody>
          <a:bodyPr>
            <a:spAutoFit/>
          </a:bodyPr>
          <a:lstStyle/>
          <a:p>
            <a:r>
              <a:rPr lang="zh-CN" altLang="en-US" sz="2800" b="1" dirty="0">
                <a:solidFill>
                  <a:schemeClr val="bg1"/>
                </a:solidFill>
                <a:latin typeface="宋体" panose="02010600030101010101" pitchFamily="2" charset="-122"/>
                <a:sym typeface="微软雅黑" pitchFamily="34" charset="-122"/>
              </a:rPr>
              <a:t>第二章：统计</a:t>
            </a:r>
            <a:endParaRPr lang="zh-CN" altLang="en-US" sz="2800" dirty="0">
              <a:solidFill>
                <a:schemeClr val="bg1"/>
              </a:solidFill>
              <a:latin typeface="宋体" panose="02010600030101010101" pitchFamily="2" charset="-122"/>
              <a:sym typeface="Calibri" pitchFamily="34" charset="0"/>
            </a:endParaRPr>
          </a:p>
        </p:txBody>
      </p:sp>
      <p:graphicFrame>
        <p:nvGraphicFramePr>
          <p:cNvPr id="3082" name="对象 5"/>
          <p:cNvGraphicFramePr>
            <a:graphicFrameLocks noChangeAspect="1"/>
          </p:cNvGraphicFramePr>
          <p:nvPr/>
        </p:nvGraphicFramePr>
        <p:xfrm>
          <a:off x="4064000" y="2801938"/>
          <a:ext cx="4067175" cy="1995487"/>
        </p:xfrm>
        <a:graphic>
          <a:graphicData uri="http://schemas.openxmlformats.org/presentationml/2006/ole">
            <mc:AlternateContent xmlns:mc="http://schemas.openxmlformats.org/markup-compatibility/2006">
              <mc:Choice xmlns:v="urn:schemas-microsoft-com:vml" Requires="v">
                <p:oleObj spid="_x0000_s3099" r:id="rId4" imgW="34566542" imgH="22917467" progId="MS_ClipArt_Gallery.2">
                  <p:embed/>
                </p:oleObj>
              </mc:Choice>
              <mc:Fallback>
                <p:oleObj r:id="rId4" imgW="34566542" imgH="22917467" progId="MS_ClipArt_Gallery.2">
                  <p:embed/>
                  <p:pic>
                    <p:nvPicPr>
                      <p:cNvPr id="0" name="对象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0" y="2801938"/>
                        <a:ext cx="4067175" cy="19954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084" name="Picture 2"/>
          <p:cNvPicPr>
            <a:picLocks noChangeAspect="1" noChangeArrowheads="1"/>
          </p:cNvPicPr>
          <p:nvPr/>
        </p:nvPicPr>
        <p:blipFill>
          <a:blip r:embed="rId6" cstate="print"/>
          <a:srcRect/>
          <a:stretch>
            <a:fillRect/>
          </a:stretch>
        </p:blipFill>
        <p:spPr bwMode="auto">
          <a:xfrm>
            <a:off x="8864600" y="5640388"/>
            <a:ext cx="2927350" cy="1157287"/>
          </a:xfrm>
          <a:prstGeom prst="rect">
            <a:avLst/>
          </a:prstGeom>
          <a:noFill/>
          <a:ln w="9525" cap="flat" cmpd="sng">
            <a:noFill/>
            <a:miter lim="800000"/>
            <a:headEnd/>
            <a:tailEnd/>
          </a:ln>
        </p:spPr>
      </p:pic>
    </p:spTree>
  </p:cSld>
  <p:clrMapOvr>
    <a:masterClrMapping/>
  </p:clrMapOvr>
  <p:transition spd="slow">
    <p:cover dir="l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921922" y="5721350"/>
            <a:ext cx="1008063" cy="609600"/>
          </a:xfrm>
          <a:prstGeom prst="rect">
            <a:avLst/>
          </a:prstGeom>
          <a:noFill/>
          <a:ln w="9525" cmpd="sng">
            <a:noFill/>
            <a:bevel/>
            <a:headEnd/>
            <a:tailEnd/>
          </a:ln>
        </p:spPr>
      </p:pic>
      <p:sp>
        <p:nvSpPr>
          <p:cNvPr id="12291" name="矩形 7"/>
          <p:cNvSpPr>
            <a:spLocks noChangeArrowheads="1"/>
          </p:cNvSpPr>
          <p:nvPr/>
        </p:nvSpPr>
        <p:spPr bwMode="auto">
          <a:xfrm>
            <a:off x="0" y="-17463"/>
            <a:ext cx="12195175" cy="1042988"/>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12292" name="矩形 8"/>
          <p:cNvSpPr>
            <a:spLocks noChangeArrowheads="1"/>
          </p:cNvSpPr>
          <p:nvPr/>
        </p:nvSpPr>
        <p:spPr bwMode="auto">
          <a:xfrm>
            <a:off x="0" y="6330950"/>
            <a:ext cx="12195175" cy="527050"/>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12293"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12311"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2294" name="Group 3"/>
          <p:cNvGrpSpPr>
            <a:grpSpLocks/>
          </p:cNvGrpSpPr>
          <p:nvPr/>
        </p:nvGrpSpPr>
        <p:grpSpPr bwMode="auto">
          <a:xfrm>
            <a:off x="755650" y="117475"/>
            <a:ext cx="2376488" cy="728663"/>
            <a:chOff x="0" y="0"/>
            <a:chExt cx="1271" cy="454"/>
          </a:xfrm>
        </p:grpSpPr>
        <p:sp>
          <p:nvSpPr>
            <p:cNvPr id="12295"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2296" name="Text Box 5"/>
            <p:cNvSpPr>
              <a:spLocks noChangeArrowheads="1"/>
            </p:cNvSpPr>
            <p:nvPr/>
          </p:nvSpPr>
          <p:spPr bwMode="auto">
            <a:xfrm>
              <a:off x="92" y="46"/>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主题导学</a:t>
              </a:r>
              <a:endParaRPr lang="zh-CN" altLang="en-US" sz="2800" b="1" dirty="0">
                <a:solidFill>
                  <a:srgbClr val="000000"/>
                </a:solidFill>
                <a:latin typeface="+mn-ea"/>
                <a:ea typeface="+mn-ea"/>
                <a:sym typeface="Times New Roman" pitchFamily="18" charset="0"/>
              </a:endParaRPr>
            </a:p>
          </p:txBody>
        </p:sp>
      </p:grpSp>
      <p:pic>
        <p:nvPicPr>
          <p:cNvPr id="12298" name="Picture 10" descr="自主学习"/>
          <p:cNvPicPr>
            <a:picLocks noChangeAspect="1" noChangeArrowheads="1"/>
          </p:cNvPicPr>
          <p:nvPr/>
        </p:nvPicPr>
        <p:blipFill>
          <a:blip r:embed="rId6" cstate="print"/>
          <a:srcRect/>
          <a:stretch>
            <a:fillRect/>
          </a:stretch>
        </p:blipFill>
        <p:spPr bwMode="auto">
          <a:xfrm>
            <a:off x="684213" y="1127125"/>
            <a:ext cx="2108200" cy="519113"/>
          </a:xfrm>
          <a:prstGeom prst="rect">
            <a:avLst/>
          </a:prstGeom>
          <a:noFill/>
          <a:ln w="9525" cap="flat" cmpd="sng">
            <a:noFill/>
            <a:bevel/>
            <a:headEnd/>
            <a:tailEnd/>
          </a:ln>
          <a:effectLst/>
        </p:spPr>
      </p:pic>
      <p:pic>
        <p:nvPicPr>
          <p:cNvPr id="12299" name="Picture 11"/>
          <p:cNvPicPr>
            <a:picLocks noChangeAspect="1" noChangeArrowheads="1"/>
          </p:cNvPicPr>
          <p:nvPr/>
        </p:nvPicPr>
        <p:blipFill>
          <a:blip r:embed="rId7" cstate="print"/>
          <a:srcRect/>
          <a:stretch>
            <a:fillRect/>
          </a:stretch>
        </p:blipFill>
        <p:spPr bwMode="auto">
          <a:xfrm>
            <a:off x="553202" y="1787770"/>
            <a:ext cx="10239375" cy="4089400"/>
          </a:xfrm>
          <a:prstGeom prst="rect">
            <a:avLst/>
          </a:prstGeom>
          <a:noFill/>
          <a:ln w="9525" cap="flat" cmpd="sng">
            <a:noFill/>
            <a:bevel/>
            <a:headEnd/>
            <a:tailEnd/>
          </a:ln>
          <a:effectLst/>
        </p:spPr>
      </p:pic>
      <p:sp>
        <p:nvSpPr>
          <p:cNvPr id="2" name="TextBox 1"/>
          <p:cNvSpPr txBox="1"/>
          <p:nvPr/>
        </p:nvSpPr>
        <p:spPr>
          <a:xfrm>
            <a:off x="3361397" y="191304"/>
            <a:ext cx="7560525" cy="523220"/>
          </a:xfrm>
          <a:prstGeom prst="rect">
            <a:avLst/>
          </a:prstGeom>
          <a:noFill/>
        </p:spPr>
        <p:txBody>
          <a:bodyPr wrap="square" rtlCol="0">
            <a:spAutoFit/>
          </a:bodyPr>
          <a:lstStyle/>
          <a:p>
            <a:r>
              <a:rPr lang="zh-CN" altLang="en-US" sz="2800" b="1" dirty="0" smtClean="0">
                <a:solidFill>
                  <a:srgbClr val="FF0000"/>
                </a:solidFill>
                <a:latin typeface="+mn-ea"/>
                <a:ea typeface="+mn-ea"/>
              </a:rPr>
              <a:t>主题</a:t>
            </a:r>
            <a:r>
              <a:rPr lang="en-US" altLang="zh-CN" sz="2800" b="1" dirty="0" smtClean="0">
                <a:solidFill>
                  <a:srgbClr val="FF0000"/>
                </a:solidFill>
                <a:latin typeface="+mn-ea"/>
                <a:ea typeface="+mn-ea"/>
              </a:rPr>
              <a:t>3</a:t>
            </a:r>
            <a:r>
              <a:rPr lang="zh-CN" altLang="en-US" sz="2800" b="1" dirty="0" smtClean="0">
                <a:solidFill>
                  <a:srgbClr val="FF0000"/>
                </a:solidFill>
                <a:latin typeface="+mn-ea"/>
                <a:ea typeface="+mn-ea"/>
              </a:rPr>
              <a:t>：频率分布折线图和总体密度曲线的概念</a:t>
            </a:r>
            <a:endParaRPr lang="zh-CN" altLang="en-US" sz="2800" b="1" dirty="0">
              <a:solidFill>
                <a:srgbClr val="FF0000"/>
              </a:solidFill>
              <a:latin typeface="+mn-ea"/>
              <a:ea typeface="+mn-ea"/>
            </a:endParaRPr>
          </a:p>
        </p:txBody>
      </p:sp>
    </p:spTree>
  </p:cSld>
  <p:clrMapOvr>
    <a:masterClrMapping/>
  </p:clrMapOvr>
  <p:transition spd="slow">
    <p:pull dir="l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77912" y="5726864"/>
            <a:ext cx="1008063" cy="609600"/>
          </a:xfrm>
          <a:prstGeom prst="rect">
            <a:avLst/>
          </a:prstGeom>
          <a:noFill/>
          <a:ln w="9525" cmpd="sng">
            <a:noFill/>
            <a:miter lim="800000"/>
            <a:headEnd/>
            <a:tailEnd/>
          </a:ln>
        </p:spPr>
      </p:pic>
      <p:sp>
        <p:nvSpPr>
          <p:cNvPr id="13315"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dirty="0">
              <a:solidFill>
                <a:srgbClr val="FFFFFF"/>
              </a:solidFill>
              <a:latin typeface="Calibri" pitchFamily="34" charset="0"/>
              <a:sym typeface="Calibri" pitchFamily="34" charset="0"/>
            </a:endParaRPr>
          </a:p>
        </p:txBody>
      </p:sp>
      <p:sp>
        <p:nvSpPr>
          <p:cNvPr id="13316"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13317"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13336"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3318" name="Group 3"/>
          <p:cNvGrpSpPr>
            <a:grpSpLocks/>
          </p:cNvGrpSpPr>
          <p:nvPr/>
        </p:nvGrpSpPr>
        <p:grpSpPr bwMode="auto">
          <a:xfrm>
            <a:off x="755650" y="117475"/>
            <a:ext cx="2376488" cy="728663"/>
            <a:chOff x="0" y="0"/>
            <a:chExt cx="1271" cy="454"/>
          </a:xfrm>
        </p:grpSpPr>
        <p:sp>
          <p:nvSpPr>
            <p:cNvPr id="13319"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3320" name="Text Box 5"/>
            <p:cNvSpPr>
              <a:spLocks noChangeArrowheads="1"/>
            </p:cNvSpPr>
            <p:nvPr/>
          </p:nvSpPr>
          <p:spPr bwMode="auto">
            <a:xfrm>
              <a:off x="92" y="46"/>
              <a:ext cx="1088" cy="326"/>
            </a:xfrm>
            <a:prstGeom prst="rect">
              <a:avLst/>
            </a:prstGeom>
            <a:noFill/>
            <a:ln w="9525" cap="flat" cmpd="sng">
              <a:noFill/>
              <a:bevel/>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主题导学</a:t>
              </a:r>
              <a:endParaRPr lang="zh-CN" altLang="en-US" sz="2800" b="1" dirty="0">
                <a:solidFill>
                  <a:srgbClr val="000000"/>
                </a:solidFill>
                <a:latin typeface="+mn-ea"/>
                <a:ea typeface="+mn-ea"/>
                <a:sym typeface="Times New Roman" pitchFamily="18" charset="0"/>
              </a:endParaRPr>
            </a:p>
          </p:txBody>
        </p:sp>
      </p:grpSp>
      <p:pic>
        <p:nvPicPr>
          <p:cNvPr id="13322" name="Picture 10" descr="思考探究"/>
          <p:cNvPicPr>
            <a:picLocks noChangeAspect="1" noChangeArrowheads="1"/>
          </p:cNvPicPr>
          <p:nvPr/>
        </p:nvPicPr>
        <p:blipFill>
          <a:blip r:embed="rId6" cstate="print"/>
          <a:srcRect/>
          <a:stretch>
            <a:fillRect/>
          </a:stretch>
        </p:blipFill>
        <p:spPr bwMode="auto">
          <a:xfrm>
            <a:off x="661213" y="908825"/>
            <a:ext cx="2106612" cy="514350"/>
          </a:xfrm>
          <a:prstGeom prst="rect">
            <a:avLst/>
          </a:prstGeom>
          <a:noFill/>
          <a:ln w="9525" cap="flat" cmpd="sng">
            <a:noFill/>
            <a:bevel/>
            <a:headEnd/>
            <a:tailEnd/>
          </a:ln>
          <a:effectLst/>
        </p:spPr>
      </p:pic>
      <p:sp>
        <p:nvSpPr>
          <p:cNvPr id="13323" name="Text Box 11"/>
          <p:cNvSpPr txBox="1">
            <a:spLocks noChangeArrowheads="1"/>
          </p:cNvSpPr>
          <p:nvPr/>
        </p:nvSpPr>
        <p:spPr bwMode="auto">
          <a:xfrm>
            <a:off x="329598" y="1246488"/>
            <a:ext cx="11425238" cy="5211763"/>
          </a:xfrm>
          <a:prstGeom prst="rect">
            <a:avLst/>
          </a:prstGeom>
          <a:noFill/>
          <a:ln w="9525" cap="flat" cmpd="sng">
            <a:noFill/>
            <a:bevel/>
            <a:headEnd/>
            <a:tailEnd/>
          </a:ln>
          <a:effectLst/>
        </p:spPr>
        <p:txBody>
          <a:bodyPr>
            <a:spAutoFit/>
          </a:bodyPr>
          <a:lstStyle/>
          <a:p>
            <a:pPr>
              <a:lnSpc>
                <a:spcPct val="150000"/>
              </a:lnSpc>
            </a:pPr>
            <a:r>
              <a:rPr lang="zh-CN" altLang="zh-CN" sz="2800" b="1" dirty="0">
                <a:solidFill>
                  <a:srgbClr val="000000"/>
                </a:solidFill>
                <a:latin typeface="+mn-ea"/>
                <a:ea typeface="+mn-ea"/>
              </a:rPr>
              <a:t>1.</a:t>
            </a:r>
            <a:r>
              <a:rPr lang="zh-CN" sz="2800" b="1" dirty="0">
                <a:solidFill>
                  <a:srgbClr val="000000"/>
                </a:solidFill>
                <a:latin typeface="+mn-ea"/>
                <a:ea typeface="+mn-ea"/>
              </a:rPr>
              <a:t>频率分布折线图的形状与什么有关</a:t>
            </a:r>
            <a:r>
              <a:rPr lang="zh-CN" altLang="zh-CN" sz="2800" b="1" dirty="0">
                <a:solidFill>
                  <a:srgbClr val="000000"/>
                </a:solidFill>
                <a:latin typeface="+mn-ea"/>
                <a:ea typeface="+mn-ea"/>
              </a:rPr>
              <a:t>?</a:t>
            </a:r>
            <a:r>
              <a:rPr lang="zh-CN" sz="2800" b="1" dirty="0">
                <a:solidFill>
                  <a:srgbClr val="000000"/>
                </a:solidFill>
                <a:latin typeface="+mn-ea"/>
                <a:ea typeface="+mn-ea"/>
              </a:rPr>
              <a:t>它会随着谁的改变而改变</a:t>
            </a:r>
            <a:r>
              <a:rPr lang="zh-CN" altLang="zh-CN" sz="2800" b="1" dirty="0">
                <a:solidFill>
                  <a:srgbClr val="000000"/>
                </a:solidFill>
                <a:latin typeface="+mn-ea"/>
                <a:ea typeface="+mn-ea"/>
              </a:rPr>
              <a:t>?</a:t>
            </a:r>
          </a:p>
          <a:p>
            <a:pPr>
              <a:lnSpc>
                <a:spcPct val="150000"/>
              </a:lnSpc>
            </a:pPr>
            <a:r>
              <a:rPr lang="zh-CN" sz="2800" b="1" dirty="0" smtClean="0">
                <a:solidFill>
                  <a:srgbClr val="000000"/>
                </a:solidFill>
                <a:latin typeface="+mn-ea"/>
                <a:ea typeface="+mn-ea"/>
              </a:rPr>
              <a:t>提示：与分组数</a:t>
            </a:r>
            <a:r>
              <a:rPr lang="zh-CN" altLang="zh-CN" sz="2800" b="1" dirty="0" smtClean="0">
                <a:solidFill>
                  <a:srgbClr val="000000"/>
                </a:solidFill>
                <a:latin typeface="+mn-ea"/>
                <a:ea typeface="+mn-ea"/>
              </a:rPr>
              <a:t>(</a:t>
            </a:r>
            <a:r>
              <a:rPr lang="zh-CN" sz="2800" b="1" dirty="0" smtClean="0">
                <a:solidFill>
                  <a:srgbClr val="000000"/>
                </a:solidFill>
                <a:latin typeface="+mn-ea"/>
                <a:ea typeface="+mn-ea"/>
              </a:rPr>
              <a:t>组距</a:t>
            </a:r>
            <a:r>
              <a:rPr lang="zh-CN" altLang="zh-CN" sz="2800" b="1" dirty="0" smtClean="0">
                <a:solidFill>
                  <a:srgbClr val="000000"/>
                </a:solidFill>
                <a:latin typeface="+mn-ea"/>
                <a:ea typeface="+mn-ea"/>
              </a:rPr>
              <a:t>)</a:t>
            </a:r>
            <a:r>
              <a:rPr lang="zh-CN" sz="2800" b="1" dirty="0" smtClean="0">
                <a:solidFill>
                  <a:srgbClr val="000000"/>
                </a:solidFill>
                <a:latin typeface="+mn-ea"/>
                <a:ea typeface="+mn-ea"/>
              </a:rPr>
              <a:t>有关</a:t>
            </a:r>
            <a:r>
              <a:rPr lang="zh-CN" altLang="zh-CN" sz="2800" b="1" dirty="0" smtClean="0">
                <a:solidFill>
                  <a:srgbClr val="000000"/>
                </a:solidFill>
                <a:latin typeface="+mn-ea"/>
                <a:ea typeface="+mn-ea"/>
              </a:rPr>
              <a:t>,</a:t>
            </a:r>
            <a:r>
              <a:rPr lang="zh-CN" sz="2800" b="1" dirty="0" smtClean="0">
                <a:solidFill>
                  <a:srgbClr val="000000"/>
                </a:solidFill>
                <a:latin typeface="+mn-ea"/>
                <a:ea typeface="+mn-ea"/>
              </a:rPr>
              <a:t>随着样本的改变而改变</a:t>
            </a:r>
            <a:r>
              <a:rPr lang="zh-CN" altLang="zh-CN" sz="2800" b="1" dirty="0" smtClean="0">
                <a:solidFill>
                  <a:srgbClr val="000000"/>
                </a:solidFill>
                <a:latin typeface="+mn-ea"/>
                <a:ea typeface="+mn-ea"/>
              </a:rPr>
              <a:t>.</a:t>
            </a:r>
          </a:p>
          <a:p>
            <a:pPr>
              <a:lnSpc>
                <a:spcPct val="150000"/>
              </a:lnSpc>
            </a:pPr>
            <a:r>
              <a:rPr lang="zh-CN" altLang="zh-CN" sz="2800" b="1" dirty="0" smtClean="0">
                <a:solidFill>
                  <a:srgbClr val="000000"/>
                </a:solidFill>
                <a:latin typeface="+mn-ea"/>
                <a:ea typeface="+mn-ea"/>
              </a:rPr>
              <a:t>2</a:t>
            </a:r>
            <a:r>
              <a:rPr lang="zh-CN" altLang="zh-CN" sz="2800" b="1" dirty="0">
                <a:solidFill>
                  <a:srgbClr val="000000"/>
                </a:solidFill>
                <a:latin typeface="+mn-ea"/>
                <a:ea typeface="+mn-ea"/>
              </a:rPr>
              <a:t>.</a:t>
            </a:r>
            <a:r>
              <a:rPr lang="zh-CN" sz="2800" b="1" dirty="0">
                <a:solidFill>
                  <a:srgbClr val="000000"/>
                </a:solidFill>
                <a:latin typeface="+mn-ea"/>
                <a:ea typeface="+mn-ea"/>
              </a:rPr>
              <a:t>是否所有的总体都存在密度曲线</a:t>
            </a:r>
            <a:r>
              <a:rPr lang="zh-CN" altLang="zh-CN" sz="2800" b="1" dirty="0">
                <a:solidFill>
                  <a:srgbClr val="000000"/>
                </a:solidFill>
                <a:latin typeface="+mn-ea"/>
                <a:ea typeface="+mn-ea"/>
              </a:rPr>
              <a:t>?</a:t>
            </a:r>
            <a:r>
              <a:rPr lang="zh-CN" sz="2800" b="1" dirty="0">
                <a:solidFill>
                  <a:srgbClr val="000000"/>
                </a:solidFill>
                <a:latin typeface="+mn-ea"/>
                <a:ea typeface="+mn-ea"/>
              </a:rPr>
              <a:t>若总体存在密度曲线</a:t>
            </a:r>
            <a:r>
              <a:rPr lang="zh-CN" altLang="zh-CN" sz="2800" b="1" dirty="0">
                <a:solidFill>
                  <a:srgbClr val="000000"/>
                </a:solidFill>
                <a:latin typeface="+mn-ea"/>
                <a:ea typeface="+mn-ea"/>
              </a:rPr>
              <a:t>,</a:t>
            </a:r>
            <a:r>
              <a:rPr lang="zh-CN" sz="2800" b="1" dirty="0">
                <a:solidFill>
                  <a:srgbClr val="000000"/>
                </a:solidFill>
                <a:latin typeface="+mn-ea"/>
                <a:ea typeface="+mn-ea"/>
              </a:rPr>
              <a:t>那么是否都能准确画出其密度曲线</a:t>
            </a:r>
            <a:r>
              <a:rPr lang="zh-CN" altLang="zh-CN" sz="2800" b="1" dirty="0">
                <a:solidFill>
                  <a:srgbClr val="000000"/>
                </a:solidFill>
                <a:latin typeface="+mn-ea"/>
                <a:ea typeface="+mn-ea"/>
              </a:rPr>
              <a:t>?</a:t>
            </a:r>
          </a:p>
          <a:p>
            <a:pPr>
              <a:lnSpc>
                <a:spcPct val="150000"/>
              </a:lnSpc>
            </a:pPr>
            <a:r>
              <a:rPr lang="zh-CN" sz="2800" b="1" dirty="0">
                <a:solidFill>
                  <a:srgbClr val="000000"/>
                </a:solidFill>
                <a:latin typeface="+mn-ea"/>
                <a:ea typeface="+mn-ea"/>
              </a:rPr>
              <a:t>提示：①并非所有的总体都存在密度曲线</a:t>
            </a:r>
            <a:r>
              <a:rPr lang="zh-CN" altLang="zh-CN" sz="2800" b="1" dirty="0">
                <a:solidFill>
                  <a:srgbClr val="000000"/>
                </a:solidFill>
                <a:latin typeface="+mn-ea"/>
                <a:ea typeface="+mn-ea"/>
              </a:rPr>
              <a:t>.</a:t>
            </a:r>
          </a:p>
          <a:p>
            <a:pPr>
              <a:lnSpc>
                <a:spcPct val="150000"/>
              </a:lnSpc>
            </a:pPr>
            <a:r>
              <a:rPr lang="zh-CN" altLang="zh-CN" sz="2800" b="1" dirty="0">
                <a:solidFill>
                  <a:srgbClr val="000000"/>
                </a:solidFill>
                <a:latin typeface="+mn-ea"/>
                <a:ea typeface="+mn-ea"/>
              </a:rPr>
              <a:t>②</a:t>
            </a:r>
            <a:r>
              <a:rPr lang="zh-CN" sz="2800" b="1" dirty="0">
                <a:solidFill>
                  <a:srgbClr val="000000"/>
                </a:solidFill>
                <a:latin typeface="+mn-ea"/>
                <a:ea typeface="+mn-ea"/>
              </a:rPr>
              <a:t>尽管有些总体密度曲线是客观存在的</a:t>
            </a:r>
            <a:r>
              <a:rPr lang="zh-CN" altLang="zh-CN" sz="2800" b="1" dirty="0">
                <a:solidFill>
                  <a:srgbClr val="000000"/>
                </a:solidFill>
                <a:latin typeface="+mn-ea"/>
                <a:ea typeface="+mn-ea"/>
              </a:rPr>
              <a:t>,</a:t>
            </a:r>
            <a:r>
              <a:rPr lang="zh-CN" sz="2800" b="1" dirty="0">
                <a:solidFill>
                  <a:srgbClr val="000000"/>
                </a:solidFill>
                <a:latin typeface="+mn-ea"/>
                <a:ea typeface="+mn-ea"/>
              </a:rPr>
              <a:t>但一般很难像函数图象那样被准确地画出来</a:t>
            </a:r>
            <a:r>
              <a:rPr lang="zh-CN" altLang="zh-CN" sz="2800" b="1" dirty="0">
                <a:solidFill>
                  <a:srgbClr val="000000"/>
                </a:solidFill>
                <a:latin typeface="+mn-ea"/>
                <a:ea typeface="+mn-ea"/>
              </a:rPr>
              <a:t>,</a:t>
            </a:r>
            <a:r>
              <a:rPr lang="zh-CN" sz="2800" b="1" dirty="0">
                <a:solidFill>
                  <a:srgbClr val="000000"/>
                </a:solidFill>
                <a:latin typeface="+mn-ea"/>
                <a:ea typeface="+mn-ea"/>
              </a:rPr>
              <a:t>只能用样本的频率分布对它进行估计</a:t>
            </a:r>
            <a:r>
              <a:rPr lang="zh-CN" altLang="zh-CN" sz="2800" b="1" dirty="0">
                <a:solidFill>
                  <a:srgbClr val="000000"/>
                </a:solidFill>
                <a:latin typeface="+mn-ea"/>
                <a:ea typeface="+mn-ea"/>
              </a:rPr>
              <a:t>.</a:t>
            </a:r>
            <a:r>
              <a:rPr lang="zh-CN" sz="2800" b="1" dirty="0">
                <a:solidFill>
                  <a:srgbClr val="000000"/>
                </a:solidFill>
                <a:latin typeface="+mn-ea"/>
                <a:ea typeface="+mn-ea"/>
              </a:rPr>
              <a:t>一般说来</a:t>
            </a:r>
            <a:r>
              <a:rPr lang="zh-CN" altLang="zh-CN" sz="2800" b="1" dirty="0">
                <a:solidFill>
                  <a:srgbClr val="000000"/>
                </a:solidFill>
                <a:latin typeface="+mn-ea"/>
                <a:ea typeface="+mn-ea"/>
              </a:rPr>
              <a:t>,</a:t>
            </a:r>
            <a:r>
              <a:rPr lang="zh-CN" sz="2800" b="1" dirty="0">
                <a:solidFill>
                  <a:srgbClr val="000000"/>
                </a:solidFill>
                <a:latin typeface="+mn-ea"/>
                <a:ea typeface="+mn-ea"/>
              </a:rPr>
              <a:t>样本容量越大</a:t>
            </a:r>
            <a:r>
              <a:rPr lang="zh-CN" altLang="zh-CN" sz="2800" b="1" dirty="0">
                <a:solidFill>
                  <a:srgbClr val="000000"/>
                </a:solidFill>
                <a:latin typeface="+mn-ea"/>
                <a:ea typeface="+mn-ea"/>
              </a:rPr>
              <a:t>,</a:t>
            </a:r>
            <a:r>
              <a:rPr lang="zh-CN" sz="2800" b="1" dirty="0">
                <a:solidFill>
                  <a:srgbClr val="000000"/>
                </a:solidFill>
                <a:latin typeface="+mn-ea"/>
                <a:ea typeface="+mn-ea"/>
              </a:rPr>
              <a:t>这种估计就越精确</a:t>
            </a:r>
            <a:r>
              <a:rPr lang="zh-CN" altLang="zh-CN" sz="2800" b="1" dirty="0">
                <a:solidFill>
                  <a:srgbClr val="000000"/>
                </a:solidFill>
                <a:latin typeface="+mn-ea"/>
                <a:ea typeface="+mn-ea"/>
              </a:rPr>
              <a:t>.</a:t>
            </a:r>
          </a:p>
        </p:txBody>
      </p:sp>
      <p:sp>
        <p:nvSpPr>
          <p:cNvPr id="2" name="矩形 1"/>
          <p:cNvSpPr/>
          <p:nvPr/>
        </p:nvSpPr>
        <p:spPr>
          <a:xfrm>
            <a:off x="3619092" y="191304"/>
            <a:ext cx="7579319" cy="523220"/>
          </a:xfrm>
          <a:prstGeom prst="rect">
            <a:avLst/>
          </a:prstGeom>
        </p:spPr>
        <p:txBody>
          <a:bodyPr wrap="none">
            <a:spAutoFit/>
          </a:bodyPr>
          <a:lstStyle/>
          <a:p>
            <a:r>
              <a:rPr lang="zh-CN" altLang="en-US" sz="2800" b="1" dirty="0">
                <a:solidFill>
                  <a:srgbClr val="FF0000"/>
                </a:solidFill>
                <a:latin typeface="+mn-ea"/>
                <a:ea typeface="+mn-ea"/>
              </a:rPr>
              <a:t>主题</a:t>
            </a:r>
            <a:r>
              <a:rPr lang="en-US" altLang="zh-CN" sz="2800" b="1" dirty="0">
                <a:solidFill>
                  <a:srgbClr val="FF0000"/>
                </a:solidFill>
                <a:latin typeface="+mn-ea"/>
                <a:ea typeface="+mn-ea"/>
              </a:rPr>
              <a:t>3</a:t>
            </a:r>
            <a:r>
              <a:rPr lang="zh-CN" altLang="en-US" sz="2800" b="1" dirty="0">
                <a:solidFill>
                  <a:srgbClr val="FF0000"/>
                </a:solidFill>
                <a:latin typeface="+mn-ea"/>
                <a:ea typeface="+mn-ea"/>
              </a:rPr>
              <a:t>：频率分布折线图和总体密度曲线的概念</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2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32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32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3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694958" y="5734886"/>
            <a:ext cx="1008063" cy="609600"/>
          </a:xfrm>
          <a:prstGeom prst="rect">
            <a:avLst/>
          </a:prstGeom>
          <a:noFill/>
          <a:ln w="9525" cmpd="sng">
            <a:noFill/>
            <a:bevel/>
            <a:headEnd/>
            <a:tailEnd/>
          </a:ln>
        </p:spPr>
      </p:pic>
      <p:sp>
        <p:nvSpPr>
          <p:cNvPr id="14339" name="矩形 7"/>
          <p:cNvSpPr>
            <a:spLocks noChangeArrowheads="1"/>
          </p:cNvSpPr>
          <p:nvPr/>
        </p:nvSpPr>
        <p:spPr bwMode="auto">
          <a:xfrm>
            <a:off x="0" y="-17463"/>
            <a:ext cx="12195175" cy="1042988"/>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14340" name="矩形 8"/>
          <p:cNvSpPr>
            <a:spLocks noChangeArrowheads="1"/>
          </p:cNvSpPr>
          <p:nvPr/>
        </p:nvSpPr>
        <p:spPr bwMode="auto">
          <a:xfrm>
            <a:off x="0" y="6330950"/>
            <a:ext cx="12195175" cy="527050"/>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14341"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14361"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4342" name="Group 3"/>
          <p:cNvGrpSpPr>
            <a:grpSpLocks/>
          </p:cNvGrpSpPr>
          <p:nvPr/>
        </p:nvGrpSpPr>
        <p:grpSpPr bwMode="auto">
          <a:xfrm>
            <a:off x="755650" y="117475"/>
            <a:ext cx="2376488" cy="728663"/>
            <a:chOff x="0" y="0"/>
            <a:chExt cx="1271" cy="454"/>
          </a:xfrm>
        </p:grpSpPr>
        <p:sp>
          <p:nvSpPr>
            <p:cNvPr id="14343"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4344" name="Text Box 5"/>
            <p:cNvSpPr>
              <a:spLocks noChangeArrowheads="1"/>
            </p:cNvSpPr>
            <p:nvPr/>
          </p:nvSpPr>
          <p:spPr bwMode="auto">
            <a:xfrm>
              <a:off x="92" y="46"/>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主题导学</a:t>
              </a:r>
              <a:endParaRPr lang="zh-CN" altLang="en-US" sz="2800" b="1" dirty="0">
                <a:solidFill>
                  <a:srgbClr val="000000"/>
                </a:solidFill>
                <a:latin typeface="+mn-ea"/>
                <a:ea typeface="+mn-ea"/>
                <a:sym typeface="Times New Roman" pitchFamily="18" charset="0"/>
              </a:endParaRPr>
            </a:p>
          </p:txBody>
        </p:sp>
      </p:grpSp>
      <p:pic>
        <p:nvPicPr>
          <p:cNvPr id="14346" name="Picture 10" descr="自主学习"/>
          <p:cNvPicPr>
            <a:picLocks noChangeAspect="1" noChangeArrowheads="1"/>
          </p:cNvPicPr>
          <p:nvPr/>
        </p:nvPicPr>
        <p:blipFill>
          <a:blip r:embed="rId6" cstate="print"/>
          <a:srcRect/>
          <a:stretch>
            <a:fillRect/>
          </a:stretch>
        </p:blipFill>
        <p:spPr bwMode="auto">
          <a:xfrm>
            <a:off x="719138" y="1093788"/>
            <a:ext cx="2108200" cy="519112"/>
          </a:xfrm>
          <a:prstGeom prst="rect">
            <a:avLst/>
          </a:prstGeom>
          <a:noFill/>
          <a:ln w="9525" cap="flat" cmpd="sng">
            <a:noFill/>
            <a:bevel/>
            <a:headEnd/>
            <a:tailEnd/>
          </a:ln>
          <a:effectLst/>
        </p:spPr>
      </p:pic>
      <p:pic>
        <p:nvPicPr>
          <p:cNvPr id="14347" name="Picture 11"/>
          <p:cNvPicPr>
            <a:picLocks noChangeAspect="1" noChangeArrowheads="1"/>
          </p:cNvPicPr>
          <p:nvPr/>
        </p:nvPicPr>
        <p:blipFill>
          <a:blip r:embed="rId7" cstate="print"/>
          <a:srcRect/>
          <a:stretch>
            <a:fillRect/>
          </a:stretch>
        </p:blipFill>
        <p:spPr bwMode="auto">
          <a:xfrm>
            <a:off x="685800" y="2279650"/>
            <a:ext cx="11068050" cy="2084388"/>
          </a:xfrm>
          <a:prstGeom prst="rect">
            <a:avLst/>
          </a:prstGeom>
          <a:noFill/>
          <a:ln w="9525" cap="flat" cmpd="sng">
            <a:noFill/>
            <a:bevel/>
            <a:headEnd/>
            <a:tailEnd/>
          </a:ln>
          <a:effectLst/>
        </p:spPr>
      </p:pic>
      <p:sp>
        <p:nvSpPr>
          <p:cNvPr id="2" name="TextBox 1"/>
          <p:cNvSpPr txBox="1"/>
          <p:nvPr/>
        </p:nvSpPr>
        <p:spPr>
          <a:xfrm>
            <a:off x="3361397" y="191309"/>
            <a:ext cx="7272505" cy="523220"/>
          </a:xfrm>
          <a:prstGeom prst="rect">
            <a:avLst/>
          </a:prstGeom>
          <a:noFill/>
        </p:spPr>
        <p:txBody>
          <a:bodyPr wrap="square" rtlCol="0">
            <a:spAutoFit/>
          </a:bodyPr>
          <a:lstStyle/>
          <a:p>
            <a:r>
              <a:rPr lang="zh-CN" altLang="en-US" sz="2800" b="1" dirty="0" smtClean="0">
                <a:solidFill>
                  <a:srgbClr val="FF0000"/>
                </a:solidFill>
                <a:latin typeface="+mn-ea"/>
                <a:ea typeface="+mn-ea"/>
              </a:rPr>
              <a:t>主题</a:t>
            </a:r>
            <a:r>
              <a:rPr lang="en-US" altLang="zh-CN" sz="2800" b="1" dirty="0" smtClean="0">
                <a:solidFill>
                  <a:srgbClr val="FF0000"/>
                </a:solidFill>
                <a:latin typeface="+mn-ea"/>
                <a:ea typeface="+mn-ea"/>
              </a:rPr>
              <a:t>4</a:t>
            </a:r>
            <a:r>
              <a:rPr lang="zh-CN" altLang="en-US" sz="2800" b="1" dirty="0" smtClean="0">
                <a:solidFill>
                  <a:srgbClr val="FF0000"/>
                </a:solidFill>
                <a:latin typeface="+mn-ea"/>
                <a:ea typeface="+mn-ea"/>
              </a:rPr>
              <a:t>：茎叶图的制作步骤</a:t>
            </a:r>
            <a:endParaRPr lang="zh-CN" altLang="en-US" sz="2800" b="1" dirty="0">
              <a:solidFill>
                <a:srgbClr val="FF0000"/>
              </a:solidFill>
              <a:latin typeface="+mn-ea"/>
              <a:ea typeface="+mn-ea"/>
            </a:endParaRPr>
          </a:p>
        </p:txBody>
      </p:sp>
    </p:spTree>
  </p:cSld>
  <p:clrMapOvr>
    <a:masterClrMapping/>
  </p:clrMapOvr>
  <p:transition spd="slow">
    <p:pull dir="l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8" descr="91淘课logo"/>
          <p:cNvPicPr>
            <a:picLocks noChangeAspect="1" noChangeArrowheads="1"/>
          </p:cNvPicPr>
          <p:nvPr/>
        </p:nvPicPr>
        <p:blipFill>
          <a:blip r:embed="rId2" cstate="print">
            <a:clrChange>
              <a:clrFrom>
                <a:srgbClr val="555555"/>
              </a:clrFrom>
              <a:clrTo>
                <a:srgbClr val="555555">
                  <a:alpha val="0"/>
                </a:srgbClr>
              </a:clrTo>
            </a:clrChange>
            <a:lum contrast="40000"/>
          </a:blip>
          <a:srcRect/>
          <a:stretch>
            <a:fillRect/>
          </a:stretch>
        </p:blipFill>
        <p:spPr bwMode="auto">
          <a:xfrm>
            <a:off x="10706100" y="5718843"/>
            <a:ext cx="1008063" cy="609600"/>
          </a:xfrm>
          <a:prstGeom prst="rect">
            <a:avLst/>
          </a:prstGeom>
          <a:noFill/>
          <a:ln w="9525" cmpd="sng">
            <a:noFill/>
            <a:miter lim="800000"/>
            <a:headEnd/>
            <a:tailEnd/>
          </a:ln>
        </p:spPr>
      </p:pic>
      <p:sp>
        <p:nvSpPr>
          <p:cNvPr id="15363"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15364"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pSp>
        <p:nvGrpSpPr>
          <p:cNvPr id="15365" name="Group 3"/>
          <p:cNvGrpSpPr>
            <a:grpSpLocks/>
          </p:cNvGrpSpPr>
          <p:nvPr/>
        </p:nvGrpSpPr>
        <p:grpSpPr bwMode="auto">
          <a:xfrm>
            <a:off x="755650" y="117475"/>
            <a:ext cx="2376488" cy="728663"/>
            <a:chOff x="0" y="0"/>
            <a:chExt cx="1271" cy="454"/>
          </a:xfrm>
        </p:grpSpPr>
        <p:sp>
          <p:nvSpPr>
            <p:cNvPr id="15366"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miter lim="800000"/>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5367" name="Text Box 5"/>
            <p:cNvSpPr>
              <a:spLocks noChangeArrowheads="1"/>
            </p:cNvSpPr>
            <p:nvPr/>
          </p:nvSpPr>
          <p:spPr bwMode="auto">
            <a:xfrm>
              <a:off x="92" y="46"/>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主题导学</a:t>
              </a:r>
              <a:endParaRPr lang="zh-CN" altLang="en-US" sz="2800" b="1" dirty="0">
                <a:solidFill>
                  <a:srgbClr val="000000"/>
                </a:solidFill>
                <a:latin typeface="+mn-ea"/>
                <a:ea typeface="+mn-ea"/>
                <a:sym typeface="Times New Roman" pitchFamily="18" charset="0"/>
              </a:endParaRPr>
            </a:p>
          </p:txBody>
        </p:sp>
      </p:grpSp>
      <p:pic>
        <p:nvPicPr>
          <p:cNvPr id="15369" name="Picture 9" descr="思考探究"/>
          <p:cNvPicPr>
            <a:picLocks noChangeAspect="1" noChangeArrowheads="1"/>
          </p:cNvPicPr>
          <p:nvPr/>
        </p:nvPicPr>
        <p:blipFill>
          <a:blip r:embed="rId3" cstate="print"/>
          <a:srcRect/>
          <a:stretch>
            <a:fillRect/>
          </a:stretch>
        </p:blipFill>
        <p:spPr bwMode="auto">
          <a:xfrm>
            <a:off x="684213" y="1127125"/>
            <a:ext cx="2106612" cy="514350"/>
          </a:xfrm>
          <a:prstGeom prst="rect">
            <a:avLst/>
          </a:prstGeom>
          <a:noFill/>
          <a:ln w="9525" cap="flat" cmpd="sng">
            <a:noFill/>
            <a:bevel/>
            <a:headEnd/>
            <a:tailEnd/>
          </a:ln>
          <a:effectLst/>
        </p:spPr>
      </p:pic>
      <p:sp>
        <p:nvSpPr>
          <p:cNvPr id="15370" name="Text Box 10"/>
          <p:cNvSpPr txBox="1">
            <a:spLocks noChangeArrowheads="1"/>
          </p:cNvSpPr>
          <p:nvPr/>
        </p:nvSpPr>
        <p:spPr bwMode="auto">
          <a:xfrm>
            <a:off x="1057275" y="2062163"/>
            <a:ext cx="9936163" cy="2652712"/>
          </a:xfrm>
          <a:prstGeom prst="rect">
            <a:avLst/>
          </a:prstGeom>
          <a:noFill/>
          <a:ln w="9525" cap="flat" cmpd="sng">
            <a:noFill/>
            <a:bevel/>
            <a:headEnd/>
            <a:tailEnd/>
          </a:ln>
          <a:effectLst/>
        </p:spPr>
        <p:txBody>
          <a:bodyPr>
            <a:spAutoFit/>
          </a:bodyPr>
          <a:lstStyle/>
          <a:p>
            <a:pPr>
              <a:lnSpc>
                <a:spcPct val="150000"/>
              </a:lnSpc>
            </a:pPr>
            <a:r>
              <a:rPr lang="zh-CN" altLang="zh-CN" sz="2800" b="1" dirty="0">
                <a:solidFill>
                  <a:srgbClr val="000000"/>
                </a:solidFill>
                <a:latin typeface="+mn-ea"/>
                <a:ea typeface="+mn-ea"/>
              </a:rPr>
              <a:t>1.</a:t>
            </a:r>
            <a:r>
              <a:rPr lang="zh-CN" sz="2800" b="1" dirty="0">
                <a:solidFill>
                  <a:srgbClr val="000000"/>
                </a:solidFill>
                <a:latin typeface="+mn-ea"/>
                <a:ea typeface="+mn-ea"/>
              </a:rPr>
              <a:t>茎叶图对重复的数据如何处理？</a:t>
            </a:r>
          </a:p>
          <a:p>
            <a:pPr>
              <a:lnSpc>
                <a:spcPct val="150000"/>
              </a:lnSpc>
            </a:pPr>
            <a:r>
              <a:rPr lang="zh-CN" sz="2800" b="1" dirty="0">
                <a:solidFill>
                  <a:srgbClr val="000000"/>
                </a:solidFill>
                <a:latin typeface="+mn-ea"/>
                <a:ea typeface="+mn-ea"/>
              </a:rPr>
              <a:t>提示：重复记录，不能遗漏</a:t>
            </a:r>
            <a:r>
              <a:rPr lang="zh-CN" altLang="zh-CN" sz="2800" b="1" dirty="0">
                <a:solidFill>
                  <a:srgbClr val="000000"/>
                </a:solidFill>
                <a:latin typeface="+mn-ea"/>
                <a:ea typeface="+mn-ea"/>
              </a:rPr>
              <a:t>.</a:t>
            </a:r>
          </a:p>
          <a:p>
            <a:pPr>
              <a:lnSpc>
                <a:spcPct val="150000"/>
              </a:lnSpc>
            </a:pPr>
            <a:r>
              <a:rPr lang="zh-CN" altLang="zh-CN" sz="2800" b="1" dirty="0">
                <a:solidFill>
                  <a:srgbClr val="000000"/>
                </a:solidFill>
                <a:latin typeface="+mn-ea"/>
                <a:ea typeface="+mn-ea"/>
              </a:rPr>
              <a:t>2.</a:t>
            </a:r>
            <a:r>
              <a:rPr lang="zh-CN" sz="2800" b="1" dirty="0">
                <a:solidFill>
                  <a:srgbClr val="000000"/>
                </a:solidFill>
                <a:latin typeface="+mn-ea"/>
                <a:ea typeface="+mn-ea"/>
              </a:rPr>
              <a:t>茎叶图可以表示三位数数据吗</a:t>
            </a:r>
            <a:r>
              <a:rPr lang="zh-CN" altLang="zh-CN" sz="2800" b="1" dirty="0">
                <a:solidFill>
                  <a:srgbClr val="000000"/>
                </a:solidFill>
                <a:latin typeface="+mn-ea"/>
                <a:ea typeface="+mn-ea"/>
              </a:rPr>
              <a:t>?</a:t>
            </a:r>
            <a:r>
              <a:rPr lang="zh-CN" sz="2800" b="1" dirty="0">
                <a:solidFill>
                  <a:srgbClr val="000000"/>
                </a:solidFill>
                <a:latin typeface="+mn-ea"/>
                <a:ea typeface="+mn-ea"/>
              </a:rPr>
              <a:t>如何表示</a:t>
            </a:r>
            <a:r>
              <a:rPr lang="zh-CN" altLang="zh-CN" sz="2800" b="1" dirty="0">
                <a:solidFill>
                  <a:srgbClr val="000000"/>
                </a:solidFill>
                <a:latin typeface="+mn-ea"/>
                <a:ea typeface="+mn-ea"/>
              </a:rPr>
              <a:t>?</a:t>
            </a:r>
          </a:p>
          <a:p>
            <a:pPr>
              <a:lnSpc>
                <a:spcPct val="150000"/>
              </a:lnSpc>
            </a:pPr>
            <a:r>
              <a:rPr lang="zh-CN" sz="2800" b="1" dirty="0">
                <a:solidFill>
                  <a:srgbClr val="000000"/>
                </a:solidFill>
                <a:latin typeface="+mn-ea"/>
                <a:ea typeface="+mn-ea"/>
              </a:rPr>
              <a:t>提示：可以</a:t>
            </a:r>
            <a:r>
              <a:rPr lang="zh-CN" altLang="zh-CN" sz="2800" b="1" dirty="0">
                <a:solidFill>
                  <a:srgbClr val="000000"/>
                </a:solidFill>
                <a:latin typeface="+mn-ea"/>
                <a:ea typeface="+mn-ea"/>
              </a:rPr>
              <a:t>,</a:t>
            </a:r>
            <a:r>
              <a:rPr lang="zh-CN" sz="2800" b="1" dirty="0">
                <a:solidFill>
                  <a:srgbClr val="000000"/>
                </a:solidFill>
                <a:latin typeface="+mn-ea"/>
                <a:ea typeface="+mn-ea"/>
              </a:rPr>
              <a:t>这时茎表示前两位数</a:t>
            </a:r>
            <a:r>
              <a:rPr lang="zh-CN" altLang="zh-CN" sz="2800" b="1" dirty="0">
                <a:solidFill>
                  <a:srgbClr val="000000"/>
                </a:solidFill>
                <a:latin typeface="+mn-ea"/>
                <a:ea typeface="+mn-ea"/>
              </a:rPr>
              <a:t>,</a:t>
            </a:r>
            <a:r>
              <a:rPr lang="zh-CN" sz="2800" b="1" dirty="0">
                <a:solidFill>
                  <a:srgbClr val="000000"/>
                </a:solidFill>
                <a:latin typeface="+mn-ea"/>
                <a:ea typeface="+mn-ea"/>
              </a:rPr>
              <a:t>叶表示最后一位数</a:t>
            </a:r>
            <a:r>
              <a:rPr lang="zh-CN" altLang="zh-CN" sz="2800" b="1" dirty="0">
                <a:solidFill>
                  <a:srgbClr val="000000"/>
                </a:solidFill>
                <a:latin typeface="+mn-ea"/>
                <a:ea typeface="+mn-ea"/>
              </a:rPr>
              <a:t>.</a:t>
            </a:r>
          </a:p>
        </p:txBody>
      </p:sp>
      <p:sp>
        <p:nvSpPr>
          <p:cNvPr id="2" name="矩形 1"/>
          <p:cNvSpPr/>
          <p:nvPr/>
        </p:nvSpPr>
        <p:spPr>
          <a:xfrm>
            <a:off x="3721422" y="210906"/>
            <a:ext cx="4333238" cy="523220"/>
          </a:xfrm>
          <a:prstGeom prst="rect">
            <a:avLst/>
          </a:prstGeom>
        </p:spPr>
        <p:txBody>
          <a:bodyPr wrap="none">
            <a:spAutoFit/>
          </a:bodyPr>
          <a:lstStyle/>
          <a:p>
            <a:r>
              <a:rPr lang="zh-CN" altLang="en-US" sz="2800" b="1" dirty="0">
                <a:solidFill>
                  <a:srgbClr val="FF0000"/>
                </a:solidFill>
                <a:latin typeface="+mn-ea"/>
                <a:ea typeface="+mn-ea"/>
              </a:rPr>
              <a:t>主题</a:t>
            </a:r>
            <a:r>
              <a:rPr lang="en-US" altLang="zh-CN" sz="2800" b="1" dirty="0">
                <a:solidFill>
                  <a:srgbClr val="FF0000"/>
                </a:solidFill>
                <a:latin typeface="+mn-ea"/>
                <a:ea typeface="+mn-ea"/>
              </a:rPr>
              <a:t>4</a:t>
            </a:r>
            <a:r>
              <a:rPr lang="zh-CN" altLang="en-US" sz="2800" b="1" dirty="0">
                <a:solidFill>
                  <a:srgbClr val="FF0000"/>
                </a:solidFill>
                <a:latin typeface="+mn-ea"/>
                <a:ea typeface="+mn-ea"/>
              </a:rPr>
              <a:t>：茎叶图的制作步骤</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7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7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7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6099" y="5721350"/>
            <a:ext cx="1008063" cy="609600"/>
          </a:xfrm>
          <a:prstGeom prst="rect">
            <a:avLst/>
          </a:prstGeom>
          <a:noFill/>
          <a:ln w="9525" cmpd="sng">
            <a:noFill/>
            <a:bevel/>
            <a:headEnd/>
            <a:tailEnd/>
          </a:ln>
        </p:spPr>
      </p:pic>
      <p:sp>
        <p:nvSpPr>
          <p:cNvPr id="16387" name="矩形 7"/>
          <p:cNvSpPr>
            <a:spLocks noChangeArrowheads="1"/>
          </p:cNvSpPr>
          <p:nvPr/>
        </p:nvSpPr>
        <p:spPr bwMode="auto">
          <a:xfrm>
            <a:off x="-1" y="0"/>
            <a:ext cx="12195175" cy="1042988"/>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16388" name="矩形 8"/>
          <p:cNvSpPr>
            <a:spLocks noChangeArrowheads="1"/>
          </p:cNvSpPr>
          <p:nvPr/>
        </p:nvSpPr>
        <p:spPr bwMode="auto">
          <a:xfrm>
            <a:off x="0" y="6330950"/>
            <a:ext cx="12195175" cy="527050"/>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16389"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16408"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6390" name="Group 3"/>
          <p:cNvGrpSpPr>
            <a:grpSpLocks/>
          </p:cNvGrpSpPr>
          <p:nvPr/>
        </p:nvGrpSpPr>
        <p:grpSpPr bwMode="auto">
          <a:xfrm>
            <a:off x="265769" y="117475"/>
            <a:ext cx="2376488" cy="728663"/>
            <a:chOff x="-262" y="0"/>
            <a:chExt cx="1271" cy="454"/>
          </a:xfrm>
        </p:grpSpPr>
        <p:sp>
          <p:nvSpPr>
            <p:cNvPr id="16391" name="AutoShape 4"/>
            <p:cNvSpPr>
              <a:spLocks noChangeArrowheads="1"/>
            </p:cNvSpPr>
            <p:nvPr/>
          </p:nvSpPr>
          <p:spPr bwMode="auto">
            <a:xfrm>
              <a:off x="-262"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6392" name="Text Box 5"/>
            <p:cNvSpPr>
              <a:spLocks noChangeArrowheads="1"/>
            </p:cNvSpPr>
            <p:nvPr/>
          </p:nvSpPr>
          <p:spPr bwMode="auto">
            <a:xfrm>
              <a:off x="-108" y="67"/>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典例精析</a:t>
              </a:r>
              <a:endParaRPr lang="zh-CN" altLang="en-US" sz="2800" b="1" dirty="0">
                <a:solidFill>
                  <a:srgbClr val="000000"/>
                </a:solidFill>
                <a:latin typeface="+mn-ea"/>
                <a:ea typeface="+mn-ea"/>
                <a:sym typeface="Times New Roman" pitchFamily="18" charset="0"/>
              </a:endParaRPr>
            </a:p>
          </p:txBody>
        </p:sp>
      </p:grpSp>
      <p:sp>
        <p:nvSpPr>
          <p:cNvPr id="16394" name="Text Box 10"/>
          <p:cNvSpPr txBox="1">
            <a:spLocks noChangeArrowheads="1"/>
          </p:cNvSpPr>
          <p:nvPr/>
        </p:nvSpPr>
        <p:spPr bwMode="auto">
          <a:xfrm>
            <a:off x="611188" y="1450975"/>
            <a:ext cx="10815637" cy="4572000"/>
          </a:xfrm>
          <a:prstGeom prst="rect">
            <a:avLst/>
          </a:prstGeom>
          <a:noFill/>
          <a:ln w="9525" cap="flat" cmpd="sng">
            <a:noFill/>
            <a:bevel/>
            <a:headEnd/>
            <a:tailEnd/>
          </a:ln>
          <a:effectLst/>
        </p:spPr>
        <p:txBody>
          <a:bodyPr>
            <a:spAutoFit/>
          </a:bodyPr>
          <a:lstStyle/>
          <a:p>
            <a:pPr>
              <a:lnSpc>
                <a:spcPct val="150000"/>
              </a:lnSpc>
            </a:pPr>
            <a:r>
              <a:rPr lang="zh-CN" altLang="zh-CN" sz="2800" b="1" dirty="0">
                <a:solidFill>
                  <a:srgbClr val="000000"/>
                </a:solidFill>
                <a:latin typeface="宋体" pitchFamily="2" charset="-122"/>
              </a:rPr>
              <a:t>【</a:t>
            </a:r>
            <a:r>
              <a:rPr lang="zh-CN" sz="2800" b="1" dirty="0">
                <a:solidFill>
                  <a:srgbClr val="000000"/>
                </a:solidFill>
                <a:latin typeface="宋体" pitchFamily="2" charset="-122"/>
              </a:rPr>
              <a:t>例</a:t>
            </a:r>
            <a:r>
              <a:rPr lang="zh-CN" altLang="zh-CN" sz="2800" b="1" dirty="0">
                <a:solidFill>
                  <a:srgbClr val="000000"/>
                </a:solidFill>
                <a:latin typeface="宋体" pitchFamily="2" charset="-122"/>
              </a:rPr>
              <a:t>1】</a:t>
            </a:r>
            <a:r>
              <a:rPr lang="zh-CN" sz="2800" b="1" dirty="0">
                <a:solidFill>
                  <a:srgbClr val="000000"/>
                </a:solidFill>
                <a:latin typeface="宋体" pitchFamily="2" charset="-122"/>
              </a:rPr>
              <a:t>美国历届总统中，就任时年纪最小的是罗斯福，他于</a:t>
            </a:r>
            <a:r>
              <a:rPr lang="zh-CN" altLang="zh-CN" sz="2800" b="1" dirty="0">
                <a:solidFill>
                  <a:srgbClr val="000000"/>
                </a:solidFill>
                <a:latin typeface="宋体" pitchFamily="2" charset="-122"/>
              </a:rPr>
              <a:t>1901</a:t>
            </a:r>
            <a:r>
              <a:rPr lang="zh-CN" sz="2800" b="1" dirty="0">
                <a:solidFill>
                  <a:srgbClr val="000000"/>
                </a:solidFill>
                <a:latin typeface="宋体" pitchFamily="2" charset="-122"/>
              </a:rPr>
              <a:t>年就任，当时年仅</a:t>
            </a:r>
            <a:r>
              <a:rPr lang="zh-CN" altLang="zh-CN" sz="2800" b="1" dirty="0">
                <a:solidFill>
                  <a:srgbClr val="000000"/>
                </a:solidFill>
                <a:latin typeface="宋体" pitchFamily="2" charset="-122"/>
              </a:rPr>
              <a:t>42</a:t>
            </a:r>
            <a:r>
              <a:rPr lang="zh-CN" sz="2800" b="1" dirty="0">
                <a:solidFill>
                  <a:srgbClr val="000000"/>
                </a:solidFill>
                <a:latin typeface="宋体" pitchFamily="2" charset="-122"/>
              </a:rPr>
              <a:t>岁；就任时年纪最大的是里根，他于</a:t>
            </a:r>
            <a:r>
              <a:rPr lang="zh-CN" altLang="zh-CN" sz="2800" b="1" dirty="0">
                <a:solidFill>
                  <a:srgbClr val="000000"/>
                </a:solidFill>
                <a:latin typeface="宋体" pitchFamily="2" charset="-122"/>
              </a:rPr>
              <a:t>1981</a:t>
            </a:r>
            <a:r>
              <a:rPr lang="zh-CN" sz="2800" b="1" dirty="0">
                <a:solidFill>
                  <a:srgbClr val="000000"/>
                </a:solidFill>
                <a:latin typeface="宋体" pitchFamily="2" charset="-122"/>
              </a:rPr>
              <a:t>年就任，当时</a:t>
            </a:r>
            <a:r>
              <a:rPr lang="zh-CN" altLang="zh-CN" sz="2800" b="1" dirty="0">
                <a:solidFill>
                  <a:srgbClr val="000000"/>
                </a:solidFill>
                <a:latin typeface="宋体" pitchFamily="2" charset="-122"/>
              </a:rPr>
              <a:t>69</a:t>
            </a:r>
            <a:r>
              <a:rPr lang="zh-CN" sz="2800" b="1" dirty="0">
                <a:solidFill>
                  <a:srgbClr val="000000"/>
                </a:solidFill>
                <a:latin typeface="宋体" pitchFamily="2" charset="-122"/>
              </a:rPr>
              <a:t>岁</a:t>
            </a:r>
            <a:r>
              <a:rPr lang="zh-CN" altLang="zh-CN" sz="2800" b="1" dirty="0">
                <a:solidFill>
                  <a:srgbClr val="000000"/>
                </a:solidFill>
                <a:latin typeface="宋体" pitchFamily="2" charset="-122"/>
              </a:rPr>
              <a:t>.</a:t>
            </a:r>
            <a:r>
              <a:rPr lang="zh-CN" sz="2800" b="1" dirty="0">
                <a:solidFill>
                  <a:srgbClr val="000000"/>
                </a:solidFill>
                <a:latin typeface="宋体" pitchFamily="2" charset="-122"/>
              </a:rPr>
              <a:t>下面按时间顺序</a:t>
            </a:r>
            <a:r>
              <a:rPr lang="zh-CN" altLang="zh-CN" sz="2800" b="1" dirty="0">
                <a:solidFill>
                  <a:srgbClr val="000000"/>
                </a:solidFill>
                <a:latin typeface="宋体" pitchFamily="2" charset="-122"/>
              </a:rPr>
              <a:t>(</a:t>
            </a:r>
            <a:r>
              <a:rPr lang="zh-CN" sz="2800" b="1" dirty="0">
                <a:solidFill>
                  <a:srgbClr val="000000"/>
                </a:solidFill>
                <a:latin typeface="宋体" pitchFamily="2" charset="-122"/>
              </a:rPr>
              <a:t>从</a:t>
            </a:r>
            <a:r>
              <a:rPr lang="zh-CN" altLang="zh-CN" sz="2800" b="1" dirty="0">
                <a:solidFill>
                  <a:srgbClr val="000000"/>
                </a:solidFill>
                <a:latin typeface="宋体" pitchFamily="2" charset="-122"/>
              </a:rPr>
              <a:t>1789</a:t>
            </a:r>
            <a:r>
              <a:rPr lang="zh-CN" sz="2800" b="1" dirty="0">
                <a:solidFill>
                  <a:srgbClr val="000000"/>
                </a:solidFill>
                <a:latin typeface="宋体" pitchFamily="2" charset="-122"/>
              </a:rPr>
              <a:t>年的华盛顿到</a:t>
            </a:r>
            <a:r>
              <a:rPr lang="zh-CN" altLang="zh-CN" sz="2800" b="1" dirty="0">
                <a:solidFill>
                  <a:srgbClr val="000000"/>
                </a:solidFill>
                <a:latin typeface="宋体" pitchFamily="2" charset="-122"/>
              </a:rPr>
              <a:t>2009</a:t>
            </a:r>
            <a:r>
              <a:rPr lang="zh-CN" sz="2800" b="1" dirty="0">
                <a:solidFill>
                  <a:srgbClr val="000000"/>
                </a:solidFill>
                <a:latin typeface="宋体" pitchFamily="2" charset="-122"/>
              </a:rPr>
              <a:t>年的奥巴马，共</a:t>
            </a:r>
            <a:r>
              <a:rPr lang="zh-CN" altLang="zh-CN" sz="2800" b="1" dirty="0">
                <a:solidFill>
                  <a:srgbClr val="000000"/>
                </a:solidFill>
                <a:latin typeface="宋体" pitchFamily="2" charset="-122"/>
              </a:rPr>
              <a:t>44</a:t>
            </a:r>
            <a:r>
              <a:rPr lang="zh-CN" sz="2800" b="1" dirty="0">
                <a:solidFill>
                  <a:srgbClr val="000000"/>
                </a:solidFill>
                <a:latin typeface="宋体" pitchFamily="2" charset="-122"/>
              </a:rPr>
              <a:t>任</a:t>
            </a:r>
            <a:r>
              <a:rPr lang="zh-CN" altLang="zh-CN" sz="2800" b="1" dirty="0">
                <a:solidFill>
                  <a:srgbClr val="000000"/>
                </a:solidFill>
                <a:latin typeface="宋体" pitchFamily="2" charset="-122"/>
              </a:rPr>
              <a:t>)</a:t>
            </a:r>
            <a:r>
              <a:rPr lang="zh-CN" sz="2800" b="1" dirty="0">
                <a:solidFill>
                  <a:srgbClr val="000000"/>
                </a:solidFill>
                <a:latin typeface="宋体" pitchFamily="2" charset="-122"/>
              </a:rPr>
              <a:t>给出了历届美国总统就任时的年龄</a:t>
            </a:r>
            <a:r>
              <a:rPr lang="zh-CN" altLang="zh-CN" sz="2800" b="1" dirty="0">
                <a:solidFill>
                  <a:srgbClr val="000000"/>
                </a:solidFill>
                <a:latin typeface="宋体" pitchFamily="2" charset="-122"/>
              </a:rPr>
              <a:t>:</a:t>
            </a:r>
          </a:p>
          <a:p>
            <a:pPr>
              <a:lnSpc>
                <a:spcPct val="150000"/>
              </a:lnSpc>
            </a:pPr>
            <a:r>
              <a:rPr lang="zh-CN" altLang="zh-CN" sz="2800" b="1" dirty="0">
                <a:solidFill>
                  <a:srgbClr val="000000"/>
                </a:solidFill>
                <a:latin typeface="宋体" pitchFamily="2" charset="-122"/>
              </a:rPr>
              <a:t>57,61,57,57,58,57,61,54,68,51,49,64,50,48,65,52,56,46,54,49,51,47,55,55,54,42,51,56,55,51,54,51,60,62,43,55,56,61,52,69,64,46,54</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48</a:t>
            </a:r>
          </a:p>
        </p:txBody>
      </p:sp>
      <p:sp>
        <p:nvSpPr>
          <p:cNvPr id="2" name="TextBox 1"/>
          <p:cNvSpPr txBox="1"/>
          <p:nvPr/>
        </p:nvSpPr>
        <p:spPr>
          <a:xfrm>
            <a:off x="2785357" y="255865"/>
            <a:ext cx="9004273" cy="461665"/>
          </a:xfrm>
          <a:prstGeom prst="rect">
            <a:avLst/>
          </a:prstGeom>
          <a:noFill/>
        </p:spPr>
        <p:txBody>
          <a:bodyPr wrap="square" rtlCol="0">
            <a:spAutoFit/>
          </a:bodyPr>
          <a:lstStyle/>
          <a:p>
            <a:r>
              <a:rPr lang="zh-CN" altLang="en-US" sz="2400" b="1" dirty="0" smtClean="0">
                <a:solidFill>
                  <a:srgbClr val="FF0000"/>
                </a:solidFill>
                <a:latin typeface="+mn-ea"/>
                <a:ea typeface="+mn-ea"/>
              </a:rPr>
              <a:t>类型之一：列频率分布表、画频率分布直方图、频率分布折线图</a:t>
            </a:r>
            <a:endParaRPr lang="zh-CN" altLang="en-US" sz="2400" b="1" dirty="0">
              <a:solidFill>
                <a:srgbClr val="FF0000"/>
              </a:solidFill>
              <a:latin typeface="+mn-ea"/>
              <a:ea typeface="+mn-ea"/>
            </a:endParaRPr>
          </a:p>
        </p:txBody>
      </p:sp>
    </p:spTree>
  </p:cSld>
  <p:clrMapOvr>
    <a:masterClrMapping/>
  </p:clrMapOvr>
  <p:transition spd="slow">
    <p:pull dir="l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7687" y="5721350"/>
            <a:ext cx="1008063" cy="609600"/>
          </a:xfrm>
          <a:prstGeom prst="rect">
            <a:avLst/>
          </a:prstGeom>
          <a:noFill/>
          <a:ln w="9525" cmpd="sng">
            <a:noFill/>
            <a:miter lim="800000"/>
            <a:headEnd/>
            <a:tailEnd/>
          </a:ln>
        </p:spPr>
      </p:pic>
      <p:sp>
        <p:nvSpPr>
          <p:cNvPr id="17411"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17412"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17413"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17432"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7414" name="Group 3"/>
          <p:cNvGrpSpPr>
            <a:grpSpLocks/>
          </p:cNvGrpSpPr>
          <p:nvPr/>
        </p:nvGrpSpPr>
        <p:grpSpPr bwMode="auto">
          <a:xfrm>
            <a:off x="265768" y="117475"/>
            <a:ext cx="2376488" cy="728663"/>
            <a:chOff x="-262" y="0"/>
            <a:chExt cx="1271" cy="454"/>
          </a:xfrm>
        </p:grpSpPr>
        <p:sp>
          <p:nvSpPr>
            <p:cNvPr id="17415" name="AutoShape 4"/>
            <p:cNvSpPr>
              <a:spLocks noChangeArrowheads="1"/>
            </p:cNvSpPr>
            <p:nvPr/>
          </p:nvSpPr>
          <p:spPr bwMode="auto">
            <a:xfrm>
              <a:off x="-262"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miter lim="800000"/>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7416" name="Text Box 5"/>
            <p:cNvSpPr>
              <a:spLocks noChangeArrowheads="1"/>
            </p:cNvSpPr>
            <p:nvPr/>
          </p:nvSpPr>
          <p:spPr bwMode="auto">
            <a:xfrm>
              <a:off x="-147" y="58"/>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典例精析</a:t>
              </a:r>
              <a:endParaRPr lang="zh-CN" altLang="en-US" sz="2800" b="1" dirty="0">
                <a:solidFill>
                  <a:srgbClr val="000000"/>
                </a:solidFill>
                <a:latin typeface="+mn-ea"/>
                <a:ea typeface="+mn-ea"/>
                <a:sym typeface="Times New Roman" pitchFamily="18" charset="0"/>
              </a:endParaRPr>
            </a:p>
          </p:txBody>
        </p:sp>
      </p:grpSp>
      <p:sp>
        <p:nvSpPr>
          <p:cNvPr id="17418" name="Text Box 10"/>
          <p:cNvSpPr txBox="1">
            <a:spLocks noChangeArrowheads="1"/>
          </p:cNvSpPr>
          <p:nvPr/>
        </p:nvSpPr>
        <p:spPr bwMode="auto">
          <a:xfrm>
            <a:off x="935038" y="800100"/>
            <a:ext cx="10780712" cy="2011363"/>
          </a:xfrm>
          <a:prstGeom prst="rect">
            <a:avLst/>
          </a:prstGeom>
          <a:noFill/>
          <a:ln w="9525" cap="flat" cmpd="sng">
            <a:noFill/>
            <a:bevel/>
            <a:headEnd/>
            <a:tailEnd/>
          </a:ln>
          <a:effectLst/>
        </p:spPr>
        <p:txBody>
          <a:bodyPr>
            <a:spAutoFit/>
          </a:bodyPr>
          <a:lstStyle/>
          <a:p>
            <a:pPr>
              <a:lnSpc>
                <a:spcPct val="150000"/>
              </a:lnSpc>
            </a:pPr>
            <a:r>
              <a:rPr lang="zh-CN" altLang="zh-CN" sz="2800" b="1" dirty="0">
                <a:solidFill>
                  <a:srgbClr val="000000"/>
                </a:solidFill>
                <a:latin typeface="宋体" pitchFamily="2" charset="-122"/>
              </a:rPr>
              <a:t>(1)</a:t>
            </a:r>
            <a:r>
              <a:rPr lang="zh-CN" sz="2800" b="1" dirty="0">
                <a:solidFill>
                  <a:srgbClr val="000000"/>
                </a:solidFill>
                <a:latin typeface="宋体" pitchFamily="2" charset="-122"/>
              </a:rPr>
              <a:t>将数据进行适当的分组，并画出相应的频率分布直方图和频率分布折线图</a:t>
            </a:r>
            <a:r>
              <a:rPr lang="zh-CN" altLang="zh-CN" sz="2800" b="1" dirty="0">
                <a:solidFill>
                  <a:srgbClr val="000000"/>
                </a:solidFill>
                <a:latin typeface="宋体" pitchFamily="2" charset="-122"/>
              </a:rPr>
              <a:t>.</a:t>
            </a:r>
          </a:p>
          <a:p>
            <a:pPr>
              <a:lnSpc>
                <a:spcPct val="150000"/>
              </a:lnSpc>
            </a:pPr>
            <a:r>
              <a:rPr lang="zh-CN" altLang="zh-CN" sz="2800" b="1" dirty="0">
                <a:solidFill>
                  <a:srgbClr val="000000"/>
                </a:solidFill>
                <a:latin typeface="宋体" pitchFamily="2" charset="-122"/>
              </a:rPr>
              <a:t>(2)</a:t>
            </a:r>
            <a:r>
              <a:rPr lang="zh-CN" sz="2800" b="1" dirty="0">
                <a:solidFill>
                  <a:srgbClr val="000000"/>
                </a:solidFill>
                <a:latin typeface="宋体" pitchFamily="2" charset="-122"/>
              </a:rPr>
              <a:t>用自己的语言描述一下历届美国总统就任时年龄的分布情况</a:t>
            </a:r>
            <a:r>
              <a:rPr lang="zh-CN" altLang="zh-CN" sz="2800" b="1" dirty="0">
                <a:solidFill>
                  <a:srgbClr val="000000"/>
                </a:solidFill>
                <a:latin typeface="宋体" pitchFamily="2" charset="-122"/>
              </a:rPr>
              <a:t>.</a:t>
            </a:r>
          </a:p>
        </p:txBody>
      </p:sp>
      <p:pic>
        <p:nvPicPr>
          <p:cNvPr id="17419" name="Picture 11"/>
          <p:cNvPicPr>
            <a:picLocks noChangeAspect="1" noChangeArrowheads="1"/>
          </p:cNvPicPr>
          <p:nvPr/>
        </p:nvPicPr>
        <p:blipFill>
          <a:blip r:embed="rId6" cstate="print"/>
          <a:srcRect/>
          <a:stretch>
            <a:fillRect/>
          </a:stretch>
        </p:blipFill>
        <p:spPr bwMode="auto">
          <a:xfrm>
            <a:off x="3428969" y="2811463"/>
            <a:ext cx="2637541" cy="3354387"/>
          </a:xfrm>
          <a:prstGeom prst="rect">
            <a:avLst/>
          </a:prstGeom>
          <a:noFill/>
          <a:ln w="9525" cap="flat" cmpd="sng">
            <a:noFill/>
            <a:bevel/>
            <a:headEnd/>
            <a:tailEnd/>
          </a:ln>
          <a:effectLst/>
        </p:spPr>
      </p:pic>
      <p:sp>
        <p:nvSpPr>
          <p:cNvPr id="13" name="TextBox 12"/>
          <p:cNvSpPr txBox="1"/>
          <p:nvPr/>
        </p:nvSpPr>
        <p:spPr>
          <a:xfrm>
            <a:off x="2984432" y="222083"/>
            <a:ext cx="9004273" cy="461665"/>
          </a:xfrm>
          <a:prstGeom prst="rect">
            <a:avLst/>
          </a:prstGeom>
          <a:noFill/>
        </p:spPr>
        <p:txBody>
          <a:bodyPr wrap="square" rtlCol="0">
            <a:spAutoFit/>
          </a:bodyPr>
          <a:lstStyle/>
          <a:p>
            <a:r>
              <a:rPr lang="zh-CN" altLang="en-US" sz="2400" b="1" dirty="0" smtClean="0">
                <a:solidFill>
                  <a:srgbClr val="FF0000"/>
                </a:solidFill>
                <a:latin typeface="+mn-ea"/>
                <a:ea typeface="+mn-ea"/>
              </a:rPr>
              <a:t>类型之一：列频率分布表、画频率分布直方图、频率分布折线图</a:t>
            </a:r>
            <a:endParaRPr lang="zh-CN" altLang="en-US" sz="2400" b="1" dirty="0">
              <a:solidFill>
                <a:srgbClr val="FF0000"/>
              </a:solidFill>
              <a:latin typeface="+mn-ea"/>
              <a:ea typeface="+mn-ea"/>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6099" y="5726864"/>
            <a:ext cx="1008063" cy="609600"/>
          </a:xfrm>
          <a:prstGeom prst="rect">
            <a:avLst/>
          </a:prstGeom>
          <a:noFill/>
          <a:ln w="9525" cmpd="sng">
            <a:noFill/>
            <a:bevel/>
            <a:headEnd/>
            <a:tailEnd/>
          </a:ln>
        </p:spPr>
      </p:pic>
      <p:sp>
        <p:nvSpPr>
          <p:cNvPr id="18435" name="矩形 7"/>
          <p:cNvSpPr>
            <a:spLocks noChangeArrowheads="1"/>
          </p:cNvSpPr>
          <p:nvPr/>
        </p:nvSpPr>
        <p:spPr bwMode="auto">
          <a:xfrm>
            <a:off x="0" y="-17463"/>
            <a:ext cx="12195175" cy="1042988"/>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18436" name="矩形 8"/>
          <p:cNvSpPr>
            <a:spLocks noChangeArrowheads="1"/>
          </p:cNvSpPr>
          <p:nvPr/>
        </p:nvSpPr>
        <p:spPr bwMode="auto">
          <a:xfrm>
            <a:off x="0" y="6330950"/>
            <a:ext cx="12195175" cy="527050"/>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18437"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18456"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8438" name="Group 3"/>
          <p:cNvGrpSpPr>
            <a:grpSpLocks/>
          </p:cNvGrpSpPr>
          <p:nvPr/>
        </p:nvGrpSpPr>
        <p:grpSpPr bwMode="auto">
          <a:xfrm>
            <a:off x="121172" y="117475"/>
            <a:ext cx="2376488" cy="728663"/>
            <a:chOff x="0" y="0"/>
            <a:chExt cx="1271" cy="454"/>
          </a:xfrm>
        </p:grpSpPr>
        <p:sp>
          <p:nvSpPr>
            <p:cNvPr id="18439"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8440" name="Text Box 5"/>
            <p:cNvSpPr>
              <a:spLocks noChangeArrowheads="1"/>
            </p:cNvSpPr>
            <p:nvPr/>
          </p:nvSpPr>
          <p:spPr bwMode="auto">
            <a:xfrm>
              <a:off x="92" y="46"/>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典例精析</a:t>
              </a:r>
              <a:endParaRPr lang="zh-CN" altLang="en-US" sz="2800" b="1" dirty="0">
                <a:solidFill>
                  <a:srgbClr val="000000"/>
                </a:solidFill>
                <a:latin typeface="+mn-ea"/>
                <a:ea typeface="+mn-ea"/>
                <a:sym typeface="Times New Roman" pitchFamily="18" charset="0"/>
              </a:endParaRPr>
            </a:p>
          </p:txBody>
        </p:sp>
      </p:grpSp>
      <p:pic>
        <p:nvPicPr>
          <p:cNvPr id="18442" name="Picture 10"/>
          <p:cNvPicPr>
            <a:picLocks noChangeAspect="1" noChangeArrowheads="1"/>
          </p:cNvPicPr>
          <p:nvPr/>
        </p:nvPicPr>
        <p:blipFill>
          <a:blip r:embed="rId6" cstate="print"/>
          <a:srcRect/>
          <a:stretch>
            <a:fillRect/>
          </a:stretch>
        </p:blipFill>
        <p:spPr bwMode="auto">
          <a:xfrm>
            <a:off x="1546630" y="1025525"/>
            <a:ext cx="8367614" cy="5238053"/>
          </a:xfrm>
          <a:prstGeom prst="rect">
            <a:avLst/>
          </a:prstGeom>
          <a:noFill/>
          <a:ln w="9525" cap="flat" cmpd="sng">
            <a:noFill/>
            <a:bevel/>
            <a:headEnd/>
            <a:tailEnd/>
          </a:ln>
          <a:effectLst/>
        </p:spPr>
      </p:pic>
      <p:sp>
        <p:nvSpPr>
          <p:cNvPr id="11" name="TextBox 10"/>
          <p:cNvSpPr txBox="1"/>
          <p:nvPr/>
        </p:nvSpPr>
        <p:spPr>
          <a:xfrm>
            <a:off x="2785357" y="255865"/>
            <a:ext cx="9004273" cy="461665"/>
          </a:xfrm>
          <a:prstGeom prst="rect">
            <a:avLst/>
          </a:prstGeom>
          <a:noFill/>
        </p:spPr>
        <p:txBody>
          <a:bodyPr wrap="square" rtlCol="0">
            <a:spAutoFit/>
          </a:bodyPr>
          <a:lstStyle/>
          <a:p>
            <a:r>
              <a:rPr lang="zh-CN" altLang="en-US" sz="2400" b="1" dirty="0" smtClean="0">
                <a:solidFill>
                  <a:srgbClr val="FF0000"/>
                </a:solidFill>
                <a:latin typeface="+mn-ea"/>
                <a:ea typeface="+mn-ea"/>
              </a:rPr>
              <a:t>类型之一：列频率分布表、画频率分布直方图、频率分布折线图</a:t>
            </a:r>
            <a:endParaRPr lang="zh-CN" altLang="en-US" sz="2400" b="1" dirty="0">
              <a:solidFill>
                <a:srgbClr val="FF0000"/>
              </a:solidFill>
              <a:latin typeface="+mn-ea"/>
              <a:ea typeface="+mn-ea"/>
            </a:endParaRPr>
          </a:p>
        </p:txBody>
      </p:sp>
    </p:spTree>
  </p:cSld>
  <p:clrMapOvr>
    <a:masterClrMapping/>
  </p:clrMapOvr>
  <p:transition spd="slow">
    <p:pull dir="l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6100" y="5750928"/>
            <a:ext cx="1008063" cy="609600"/>
          </a:xfrm>
          <a:prstGeom prst="rect">
            <a:avLst/>
          </a:prstGeom>
          <a:noFill/>
          <a:ln w="9525" cmpd="sng">
            <a:noFill/>
            <a:miter lim="800000"/>
            <a:headEnd/>
            <a:tailEnd/>
          </a:ln>
        </p:spPr>
      </p:pic>
      <p:sp>
        <p:nvSpPr>
          <p:cNvPr id="19459" name="矩形 7"/>
          <p:cNvSpPr>
            <a:spLocks noChangeArrowheads="1"/>
          </p:cNvSpPr>
          <p:nvPr/>
        </p:nvSpPr>
        <p:spPr bwMode="auto">
          <a:xfrm>
            <a:off x="0" y="0"/>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19460"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19461"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19480"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9462" name="Group 3"/>
          <p:cNvGrpSpPr>
            <a:grpSpLocks/>
          </p:cNvGrpSpPr>
          <p:nvPr/>
        </p:nvGrpSpPr>
        <p:grpSpPr bwMode="auto">
          <a:xfrm>
            <a:off x="193177" y="88583"/>
            <a:ext cx="2376488" cy="728663"/>
            <a:chOff x="0" y="0"/>
            <a:chExt cx="1271" cy="454"/>
          </a:xfrm>
        </p:grpSpPr>
        <p:sp>
          <p:nvSpPr>
            <p:cNvPr id="19463"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9464" name="Text Box 5"/>
            <p:cNvSpPr>
              <a:spLocks noChangeArrowheads="1"/>
            </p:cNvSpPr>
            <p:nvPr/>
          </p:nvSpPr>
          <p:spPr bwMode="auto">
            <a:xfrm>
              <a:off x="92" y="46"/>
              <a:ext cx="1088" cy="326"/>
            </a:xfrm>
            <a:prstGeom prst="rect">
              <a:avLst/>
            </a:prstGeom>
            <a:noFill/>
            <a:ln w="9525" cap="flat" cmpd="sng">
              <a:noFill/>
              <a:bevel/>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典例精析</a:t>
              </a:r>
              <a:endParaRPr lang="zh-CN" altLang="en-US" sz="2800" b="1" dirty="0">
                <a:solidFill>
                  <a:srgbClr val="000000"/>
                </a:solidFill>
                <a:latin typeface="+mn-ea"/>
                <a:ea typeface="+mn-ea"/>
                <a:sym typeface="Times New Roman" pitchFamily="18" charset="0"/>
              </a:endParaRPr>
            </a:p>
          </p:txBody>
        </p:sp>
      </p:grpSp>
      <p:pic>
        <p:nvPicPr>
          <p:cNvPr id="19466" name="Picture 10"/>
          <p:cNvPicPr>
            <a:picLocks noChangeAspect="1" noChangeArrowheads="1"/>
          </p:cNvPicPr>
          <p:nvPr/>
        </p:nvPicPr>
        <p:blipFill>
          <a:blip r:embed="rId6" cstate="print"/>
          <a:srcRect/>
          <a:stretch>
            <a:fillRect/>
          </a:stretch>
        </p:blipFill>
        <p:spPr bwMode="auto">
          <a:xfrm>
            <a:off x="1770134" y="1042988"/>
            <a:ext cx="8202971" cy="4725857"/>
          </a:xfrm>
          <a:prstGeom prst="rect">
            <a:avLst/>
          </a:prstGeom>
          <a:noFill/>
          <a:ln w="9525" cap="flat" cmpd="sng">
            <a:noFill/>
            <a:bevel/>
            <a:headEnd/>
            <a:tailEnd/>
          </a:ln>
          <a:effectLst/>
        </p:spPr>
      </p:pic>
      <p:sp>
        <p:nvSpPr>
          <p:cNvPr id="11" name="TextBox 10"/>
          <p:cNvSpPr txBox="1"/>
          <p:nvPr/>
        </p:nvSpPr>
        <p:spPr>
          <a:xfrm>
            <a:off x="2743288" y="222081"/>
            <a:ext cx="9004273" cy="461665"/>
          </a:xfrm>
          <a:prstGeom prst="rect">
            <a:avLst/>
          </a:prstGeom>
          <a:noFill/>
        </p:spPr>
        <p:txBody>
          <a:bodyPr wrap="square" rtlCol="0">
            <a:spAutoFit/>
          </a:bodyPr>
          <a:lstStyle/>
          <a:p>
            <a:r>
              <a:rPr lang="zh-CN" altLang="en-US" sz="2400" b="1" dirty="0" smtClean="0">
                <a:solidFill>
                  <a:srgbClr val="FF0000"/>
                </a:solidFill>
                <a:latin typeface="+mn-ea"/>
                <a:ea typeface="+mn-ea"/>
              </a:rPr>
              <a:t>类型之一：列频率分布表、画频率分布直方图、频率分布折线图</a:t>
            </a:r>
            <a:endParaRPr lang="zh-CN" altLang="en-US" sz="2400" b="1" dirty="0">
              <a:solidFill>
                <a:srgbClr val="FF0000"/>
              </a:solidFill>
              <a:latin typeface="+mn-ea"/>
              <a:ea typeface="+mn-ea"/>
            </a:endParaRPr>
          </a:p>
        </p:txBody>
      </p:sp>
    </p:spTree>
  </p:cSld>
  <p:clrMapOvr>
    <a:masterClrMapping/>
  </p:clrMapOvr>
  <p:transition spd="slow">
    <p:pull dir="l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6100" y="5726864"/>
            <a:ext cx="1008063" cy="609600"/>
          </a:xfrm>
          <a:prstGeom prst="rect">
            <a:avLst/>
          </a:prstGeom>
          <a:noFill/>
          <a:ln w="9525" cmpd="sng">
            <a:noFill/>
            <a:miter lim="800000"/>
            <a:headEnd/>
            <a:tailEnd/>
          </a:ln>
        </p:spPr>
      </p:pic>
      <p:sp>
        <p:nvSpPr>
          <p:cNvPr id="20483" name="矩形 7"/>
          <p:cNvSpPr>
            <a:spLocks noChangeArrowheads="1"/>
          </p:cNvSpPr>
          <p:nvPr/>
        </p:nvSpPr>
        <p:spPr bwMode="auto">
          <a:xfrm>
            <a:off x="0" y="0"/>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20484"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20485"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20505"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0486" name="Group 3"/>
          <p:cNvGrpSpPr>
            <a:grpSpLocks/>
          </p:cNvGrpSpPr>
          <p:nvPr/>
        </p:nvGrpSpPr>
        <p:grpSpPr bwMode="auto">
          <a:xfrm>
            <a:off x="265182" y="122365"/>
            <a:ext cx="2376488" cy="728663"/>
            <a:chOff x="0" y="0"/>
            <a:chExt cx="1271" cy="454"/>
          </a:xfrm>
        </p:grpSpPr>
        <p:sp>
          <p:nvSpPr>
            <p:cNvPr id="20487"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0488" name="Text Box 5"/>
            <p:cNvSpPr>
              <a:spLocks noChangeArrowheads="1"/>
            </p:cNvSpPr>
            <p:nvPr/>
          </p:nvSpPr>
          <p:spPr bwMode="auto">
            <a:xfrm>
              <a:off x="92" y="46"/>
              <a:ext cx="1088" cy="326"/>
            </a:xfrm>
            <a:prstGeom prst="rect">
              <a:avLst/>
            </a:prstGeom>
            <a:noFill/>
            <a:ln w="9525" cap="flat" cmpd="sng">
              <a:noFill/>
              <a:bevel/>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典例精析</a:t>
              </a:r>
              <a:endParaRPr lang="zh-CN" altLang="en-US" sz="2800" b="1" dirty="0">
                <a:solidFill>
                  <a:srgbClr val="000000"/>
                </a:solidFill>
                <a:latin typeface="+mn-ea"/>
                <a:ea typeface="+mn-ea"/>
                <a:sym typeface="Times New Roman" pitchFamily="18" charset="0"/>
              </a:endParaRPr>
            </a:p>
          </p:txBody>
        </p:sp>
      </p:grpSp>
      <p:pic>
        <p:nvPicPr>
          <p:cNvPr id="20490" name="Picture 10"/>
          <p:cNvPicPr>
            <a:picLocks noChangeAspect="1" noChangeArrowheads="1"/>
          </p:cNvPicPr>
          <p:nvPr/>
        </p:nvPicPr>
        <p:blipFill>
          <a:blip r:embed="rId6" cstate="print"/>
          <a:srcRect/>
          <a:stretch>
            <a:fillRect/>
          </a:stretch>
        </p:blipFill>
        <p:spPr bwMode="auto">
          <a:xfrm>
            <a:off x="1083028" y="1376363"/>
            <a:ext cx="9510713" cy="3363912"/>
          </a:xfrm>
          <a:prstGeom prst="rect">
            <a:avLst/>
          </a:prstGeom>
          <a:noFill/>
          <a:ln w="9525" cap="flat" cmpd="sng">
            <a:noFill/>
            <a:bevel/>
            <a:headEnd/>
            <a:tailEnd/>
          </a:ln>
          <a:effectLst/>
        </p:spPr>
      </p:pic>
      <p:pic>
        <p:nvPicPr>
          <p:cNvPr id="20491" name="Picture 11"/>
          <p:cNvPicPr>
            <a:picLocks noChangeAspect="1" noChangeArrowheads="1"/>
          </p:cNvPicPr>
          <p:nvPr/>
        </p:nvPicPr>
        <p:blipFill>
          <a:blip r:embed="rId7" cstate="print"/>
          <a:srcRect/>
          <a:stretch>
            <a:fillRect/>
          </a:stretch>
        </p:blipFill>
        <p:spPr bwMode="auto">
          <a:xfrm>
            <a:off x="1015533" y="4149725"/>
            <a:ext cx="9501188" cy="1439863"/>
          </a:xfrm>
          <a:prstGeom prst="rect">
            <a:avLst/>
          </a:prstGeom>
          <a:noFill/>
          <a:ln w="9525" cap="flat" cmpd="sng">
            <a:noFill/>
            <a:bevel/>
            <a:headEnd/>
            <a:tailEnd/>
          </a:ln>
          <a:effectLst/>
        </p:spPr>
      </p:pic>
      <p:sp>
        <p:nvSpPr>
          <p:cNvPr id="12" name="TextBox 11"/>
          <p:cNvSpPr txBox="1"/>
          <p:nvPr/>
        </p:nvSpPr>
        <p:spPr>
          <a:xfrm>
            <a:off x="2785356" y="255863"/>
            <a:ext cx="9004273" cy="461665"/>
          </a:xfrm>
          <a:prstGeom prst="rect">
            <a:avLst/>
          </a:prstGeom>
          <a:noFill/>
        </p:spPr>
        <p:txBody>
          <a:bodyPr wrap="square" rtlCol="0">
            <a:spAutoFit/>
          </a:bodyPr>
          <a:lstStyle/>
          <a:p>
            <a:r>
              <a:rPr lang="zh-CN" altLang="en-US" sz="2400" b="1" dirty="0" smtClean="0">
                <a:solidFill>
                  <a:srgbClr val="FF0000"/>
                </a:solidFill>
                <a:latin typeface="+mn-ea"/>
                <a:ea typeface="+mn-ea"/>
              </a:rPr>
              <a:t>类型之一：列频率分布表、画频率分布直方图、频率分布折线图</a:t>
            </a:r>
            <a:endParaRPr lang="zh-CN" altLang="en-US" sz="2400" b="1" dirty="0">
              <a:solidFill>
                <a:srgbClr val="FF0000"/>
              </a:solidFill>
              <a:latin typeface="+mn-ea"/>
              <a:ea typeface="+mn-ea"/>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6099" y="5721350"/>
            <a:ext cx="1008063" cy="609600"/>
          </a:xfrm>
          <a:prstGeom prst="rect">
            <a:avLst/>
          </a:prstGeom>
          <a:noFill/>
          <a:ln w="9525" cmpd="sng">
            <a:noFill/>
            <a:miter lim="800000"/>
            <a:headEnd/>
            <a:tailEnd/>
          </a:ln>
        </p:spPr>
      </p:pic>
      <p:sp>
        <p:nvSpPr>
          <p:cNvPr id="21507"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21508"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21509"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21528"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1510" name="Group 3"/>
          <p:cNvGrpSpPr>
            <a:grpSpLocks/>
          </p:cNvGrpSpPr>
          <p:nvPr/>
        </p:nvGrpSpPr>
        <p:grpSpPr bwMode="auto">
          <a:xfrm>
            <a:off x="265182" y="122365"/>
            <a:ext cx="2376488" cy="728663"/>
            <a:chOff x="0" y="0"/>
            <a:chExt cx="1271" cy="454"/>
          </a:xfrm>
        </p:grpSpPr>
        <p:sp>
          <p:nvSpPr>
            <p:cNvPr id="21511"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1512" name="Text Box 5"/>
            <p:cNvSpPr>
              <a:spLocks noChangeArrowheads="1"/>
            </p:cNvSpPr>
            <p:nvPr/>
          </p:nvSpPr>
          <p:spPr bwMode="auto">
            <a:xfrm>
              <a:off x="92" y="46"/>
              <a:ext cx="1088" cy="326"/>
            </a:xfrm>
            <a:prstGeom prst="rect">
              <a:avLst/>
            </a:prstGeom>
            <a:noFill/>
            <a:ln w="9525" cap="flat" cmpd="sng">
              <a:noFill/>
              <a:bevel/>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典例精析</a:t>
              </a:r>
              <a:endParaRPr lang="zh-CN" altLang="en-US" sz="2800" b="1" dirty="0">
                <a:solidFill>
                  <a:srgbClr val="000000"/>
                </a:solidFill>
                <a:latin typeface="+mn-ea"/>
                <a:ea typeface="+mn-ea"/>
                <a:sym typeface="Times New Roman" pitchFamily="18" charset="0"/>
              </a:endParaRPr>
            </a:p>
          </p:txBody>
        </p:sp>
      </p:grpSp>
      <p:pic>
        <p:nvPicPr>
          <p:cNvPr id="21514" name="Picture 10"/>
          <p:cNvPicPr>
            <a:picLocks noChangeAspect="1" noChangeArrowheads="1"/>
          </p:cNvPicPr>
          <p:nvPr/>
        </p:nvPicPr>
        <p:blipFill>
          <a:blip r:embed="rId6" cstate="print"/>
          <a:srcRect/>
          <a:stretch>
            <a:fillRect/>
          </a:stretch>
        </p:blipFill>
        <p:spPr bwMode="auto">
          <a:xfrm>
            <a:off x="1797050" y="1054100"/>
            <a:ext cx="7897813" cy="4181475"/>
          </a:xfrm>
          <a:prstGeom prst="rect">
            <a:avLst/>
          </a:prstGeom>
          <a:noFill/>
          <a:ln w="9525" cap="flat" cmpd="sng">
            <a:noFill/>
            <a:bevel/>
            <a:headEnd/>
            <a:tailEnd/>
          </a:ln>
          <a:effectLst/>
        </p:spPr>
      </p:pic>
      <p:pic>
        <p:nvPicPr>
          <p:cNvPr id="21515" name="Picture 11"/>
          <p:cNvPicPr>
            <a:picLocks noChangeAspect="1" noChangeArrowheads="1"/>
          </p:cNvPicPr>
          <p:nvPr/>
        </p:nvPicPr>
        <p:blipFill>
          <a:blip r:embed="rId7" cstate="print"/>
          <a:srcRect/>
          <a:stretch>
            <a:fillRect/>
          </a:stretch>
        </p:blipFill>
        <p:spPr bwMode="auto">
          <a:xfrm>
            <a:off x="1689100" y="4940300"/>
            <a:ext cx="7429500" cy="1352550"/>
          </a:xfrm>
          <a:prstGeom prst="rect">
            <a:avLst/>
          </a:prstGeom>
          <a:noFill/>
          <a:ln w="9525" cap="flat" cmpd="sng">
            <a:noFill/>
            <a:bevel/>
            <a:headEnd/>
            <a:tailEnd/>
          </a:ln>
          <a:effectLst/>
        </p:spPr>
      </p:pic>
      <p:sp>
        <p:nvSpPr>
          <p:cNvPr id="12" name="TextBox 11"/>
          <p:cNvSpPr txBox="1"/>
          <p:nvPr/>
        </p:nvSpPr>
        <p:spPr>
          <a:xfrm>
            <a:off x="2734528" y="255863"/>
            <a:ext cx="9004273" cy="461665"/>
          </a:xfrm>
          <a:prstGeom prst="rect">
            <a:avLst/>
          </a:prstGeom>
          <a:noFill/>
        </p:spPr>
        <p:txBody>
          <a:bodyPr wrap="square" rtlCol="0">
            <a:spAutoFit/>
          </a:bodyPr>
          <a:lstStyle/>
          <a:p>
            <a:r>
              <a:rPr lang="zh-CN" altLang="en-US" sz="2400" b="1" dirty="0" smtClean="0">
                <a:solidFill>
                  <a:srgbClr val="FF0000"/>
                </a:solidFill>
                <a:latin typeface="+mn-ea"/>
                <a:ea typeface="+mn-ea"/>
              </a:rPr>
              <a:t>类型之一：列频率分布表、画频率分布直方图、频率分布折线图</a:t>
            </a:r>
            <a:endParaRPr lang="zh-CN" altLang="en-US" sz="2400" b="1" dirty="0">
              <a:solidFill>
                <a:srgbClr val="FF0000"/>
              </a:solidFill>
              <a:latin typeface="+mn-ea"/>
              <a:ea typeface="+mn-ea"/>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6100" y="5734886"/>
            <a:ext cx="1008063" cy="609600"/>
          </a:xfrm>
          <a:prstGeom prst="rect">
            <a:avLst/>
          </a:prstGeom>
          <a:noFill/>
          <a:ln w="9525" cmpd="sng">
            <a:noFill/>
            <a:bevel/>
            <a:headEnd/>
            <a:tailEnd/>
          </a:ln>
        </p:spPr>
      </p:pic>
      <p:sp>
        <p:nvSpPr>
          <p:cNvPr id="4099" name="矩形 7"/>
          <p:cNvSpPr>
            <a:spLocks noChangeArrowheads="1"/>
          </p:cNvSpPr>
          <p:nvPr/>
        </p:nvSpPr>
        <p:spPr bwMode="auto">
          <a:xfrm>
            <a:off x="0" y="-17463"/>
            <a:ext cx="12195175" cy="1042988"/>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4100" name="矩形 8"/>
          <p:cNvSpPr>
            <a:spLocks noChangeArrowheads="1"/>
          </p:cNvSpPr>
          <p:nvPr/>
        </p:nvSpPr>
        <p:spPr bwMode="auto">
          <a:xfrm>
            <a:off x="0" y="6330950"/>
            <a:ext cx="12195175" cy="527050"/>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4101"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4118"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102" name="Group 3"/>
          <p:cNvGrpSpPr>
            <a:grpSpLocks/>
          </p:cNvGrpSpPr>
          <p:nvPr/>
        </p:nvGrpSpPr>
        <p:grpSpPr bwMode="auto">
          <a:xfrm>
            <a:off x="755650" y="117475"/>
            <a:ext cx="2376488" cy="728663"/>
            <a:chOff x="0" y="0"/>
            <a:chExt cx="1271" cy="454"/>
          </a:xfrm>
        </p:grpSpPr>
        <p:sp>
          <p:nvSpPr>
            <p:cNvPr id="4103"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4104" name="Text Box 5"/>
            <p:cNvSpPr>
              <a:spLocks noChangeArrowheads="1"/>
            </p:cNvSpPr>
            <p:nvPr/>
          </p:nvSpPr>
          <p:spPr bwMode="auto">
            <a:xfrm>
              <a:off x="92" y="46"/>
              <a:ext cx="1088" cy="361"/>
            </a:xfrm>
            <a:prstGeom prst="rect">
              <a:avLst/>
            </a:prstGeom>
            <a:noFill/>
            <a:ln w="9525" cap="flat" cmpd="sng">
              <a:noFill/>
              <a:miter lim="800000"/>
              <a:headEnd/>
              <a:tailEnd/>
            </a:ln>
          </p:spPr>
          <p:txBody>
            <a:bodyPr>
              <a:spAutoFit/>
            </a:bodyPr>
            <a:lstStyle/>
            <a:p>
              <a:pPr>
                <a:spcBef>
                  <a:spcPct val="50000"/>
                </a:spcBef>
              </a:pPr>
              <a:r>
                <a:rPr lang="zh-CN" altLang="en-US" sz="3200" dirty="0">
                  <a:solidFill>
                    <a:srgbClr val="FF0000"/>
                  </a:solidFill>
                  <a:ea typeface="隶书" pitchFamily="49" charset="-122"/>
                  <a:sym typeface="Times New Roman" pitchFamily="18" charset="0"/>
                </a:rPr>
                <a:t> </a:t>
              </a:r>
              <a:r>
                <a:rPr lang="zh-CN" altLang="en-US" sz="2800" b="1" dirty="0">
                  <a:solidFill>
                    <a:srgbClr val="FF0000"/>
                  </a:solidFill>
                  <a:latin typeface="+mn-ea"/>
                  <a:ea typeface="+mn-ea"/>
                  <a:sym typeface="Times New Roman" pitchFamily="18" charset="0"/>
                </a:rPr>
                <a:t>教学目标</a:t>
              </a:r>
            </a:p>
          </p:txBody>
        </p:sp>
      </p:grpSp>
      <p:pic>
        <p:nvPicPr>
          <p:cNvPr id="4105" name="Picture 9"/>
          <p:cNvPicPr>
            <a:picLocks noChangeAspect="1" noChangeArrowheads="1"/>
          </p:cNvPicPr>
          <p:nvPr/>
        </p:nvPicPr>
        <p:blipFill>
          <a:blip r:embed="rId6" cstate="print"/>
          <a:srcRect/>
          <a:stretch>
            <a:fillRect/>
          </a:stretch>
        </p:blipFill>
        <p:spPr bwMode="auto">
          <a:xfrm>
            <a:off x="841222" y="1556870"/>
            <a:ext cx="10007600" cy="2790825"/>
          </a:xfrm>
          <a:prstGeom prst="rect">
            <a:avLst/>
          </a:prstGeom>
          <a:noFill/>
          <a:ln w="9525" cap="flat" cmpd="sng">
            <a:noFill/>
            <a:bevel/>
            <a:headEnd/>
            <a:tailEnd/>
          </a:ln>
          <a:effectLst/>
        </p:spPr>
      </p:pic>
    </p:spTree>
  </p:cSld>
  <p:clrMapOvr>
    <a:masterClrMapping/>
  </p:clrMapOvr>
  <p:transition spd="slow">
    <p:pull dir="l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77912" y="5742907"/>
            <a:ext cx="1008063" cy="609600"/>
          </a:xfrm>
          <a:prstGeom prst="rect">
            <a:avLst/>
          </a:prstGeom>
          <a:noFill/>
          <a:ln w="9525" cmpd="sng">
            <a:noFill/>
            <a:miter lim="800000"/>
            <a:headEnd/>
            <a:tailEnd/>
          </a:ln>
        </p:spPr>
      </p:pic>
      <p:sp>
        <p:nvSpPr>
          <p:cNvPr id="22531"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22532"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22533"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22552"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2534" name="Group 3"/>
          <p:cNvGrpSpPr>
            <a:grpSpLocks/>
          </p:cNvGrpSpPr>
          <p:nvPr/>
        </p:nvGrpSpPr>
        <p:grpSpPr bwMode="auto">
          <a:xfrm>
            <a:off x="409192" y="117475"/>
            <a:ext cx="2376488" cy="728663"/>
            <a:chOff x="0" y="0"/>
            <a:chExt cx="1271" cy="454"/>
          </a:xfrm>
        </p:grpSpPr>
        <p:sp>
          <p:nvSpPr>
            <p:cNvPr id="22535"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2536" name="Text Box 5"/>
            <p:cNvSpPr>
              <a:spLocks noChangeArrowheads="1"/>
            </p:cNvSpPr>
            <p:nvPr/>
          </p:nvSpPr>
          <p:spPr bwMode="auto">
            <a:xfrm>
              <a:off x="92" y="46"/>
              <a:ext cx="1088" cy="326"/>
            </a:xfrm>
            <a:prstGeom prst="rect">
              <a:avLst/>
            </a:prstGeom>
            <a:noFill/>
            <a:ln w="9525" cap="flat" cmpd="sng">
              <a:noFill/>
              <a:bevel/>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典例精析</a:t>
              </a:r>
              <a:endParaRPr lang="zh-CN" altLang="en-US" sz="2800" b="1" dirty="0">
                <a:solidFill>
                  <a:srgbClr val="000000"/>
                </a:solidFill>
                <a:latin typeface="+mn-ea"/>
                <a:ea typeface="+mn-ea"/>
                <a:sym typeface="Times New Roman" pitchFamily="18" charset="0"/>
              </a:endParaRPr>
            </a:p>
          </p:txBody>
        </p:sp>
      </p:grpSp>
      <p:sp>
        <p:nvSpPr>
          <p:cNvPr id="22538" name="Text Box 10"/>
          <p:cNvSpPr txBox="1">
            <a:spLocks noChangeArrowheads="1"/>
          </p:cNvSpPr>
          <p:nvPr/>
        </p:nvSpPr>
        <p:spPr bwMode="auto">
          <a:xfrm>
            <a:off x="123825" y="1198563"/>
            <a:ext cx="12096750" cy="3932237"/>
          </a:xfrm>
          <a:prstGeom prst="rect">
            <a:avLst/>
          </a:prstGeom>
          <a:noFill/>
          <a:ln w="9525" cap="flat" cmpd="sng">
            <a:noFill/>
            <a:bevel/>
            <a:headEnd/>
            <a:tailEnd/>
          </a:ln>
          <a:effectLst/>
        </p:spPr>
        <p:txBody>
          <a:bodyPr>
            <a:spAutoFit/>
          </a:bodyPr>
          <a:lstStyle/>
          <a:p>
            <a:pPr>
              <a:lnSpc>
                <a:spcPct val="150000"/>
              </a:lnSpc>
            </a:pPr>
            <a:r>
              <a:rPr lang="zh-CN" altLang="zh-CN" sz="2800" b="1" dirty="0">
                <a:solidFill>
                  <a:srgbClr val="000000"/>
                </a:solidFill>
                <a:latin typeface="宋体" pitchFamily="2" charset="-122"/>
              </a:rPr>
              <a:t>【</a:t>
            </a:r>
            <a:r>
              <a:rPr lang="zh-CN" sz="2800" b="1" dirty="0">
                <a:solidFill>
                  <a:srgbClr val="000000"/>
                </a:solidFill>
                <a:latin typeface="宋体" pitchFamily="2" charset="-122"/>
              </a:rPr>
              <a:t>例</a:t>
            </a:r>
            <a:r>
              <a:rPr lang="zh-CN" altLang="zh-CN" sz="2800" b="1" dirty="0">
                <a:solidFill>
                  <a:srgbClr val="000000"/>
                </a:solidFill>
                <a:latin typeface="宋体" pitchFamily="2" charset="-122"/>
              </a:rPr>
              <a:t>2】</a:t>
            </a:r>
            <a:r>
              <a:rPr lang="zh-CN" sz="2800" b="1" dirty="0">
                <a:solidFill>
                  <a:srgbClr val="000000"/>
                </a:solidFill>
                <a:latin typeface="宋体" pitchFamily="2" charset="-122"/>
              </a:rPr>
              <a:t>有关部门从甲、乙两个城市所有的自动售货机中分别随机抽取</a:t>
            </a:r>
            <a:r>
              <a:rPr lang="zh-CN" altLang="zh-CN" sz="2800" b="1" dirty="0">
                <a:solidFill>
                  <a:srgbClr val="000000"/>
                </a:solidFill>
                <a:latin typeface="宋体" pitchFamily="2" charset="-122"/>
              </a:rPr>
              <a:t>16</a:t>
            </a:r>
            <a:r>
              <a:rPr lang="zh-CN" sz="2800" b="1" dirty="0">
                <a:solidFill>
                  <a:srgbClr val="000000"/>
                </a:solidFill>
                <a:latin typeface="宋体" pitchFamily="2" charset="-122"/>
              </a:rPr>
              <a:t>台，记录某天上午各自的销售情况（单位：元）：</a:t>
            </a:r>
          </a:p>
          <a:p>
            <a:pPr>
              <a:lnSpc>
                <a:spcPct val="150000"/>
              </a:lnSpc>
            </a:pPr>
            <a:r>
              <a:rPr lang="zh-CN" sz="2800" b="1" dirty="0">
                <a:solidFill>
                  <a:srgbClr val="000000"/>
                </a:solidFill>
                <a:latin typeface="宋体" pitchFamily="2" charset="-122"/>
              </a:rPr>
              <a:t>甲：</a:t>
            </a:r>
            <a:r>
              <a:rPr lang="zh-CN" altLang="zh-CN" sz="2800" b="1" dirty="0">
                <a:solidFill>
                  <a:srgbClr val="000000"/>
                </a:solidFill>
                <a:latin typeface="宋体" pitchFamily="2" charset="-122"/>
              </a:rPr>
              <a:t>18</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8</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10</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43</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5</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30</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10</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22</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6</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27</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25</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58</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14</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18</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30</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41</a:t>
            </a:r>
            <a:r>
              <a:rPr lang="zh-CN" sz="2800" b="1" dirty="0">
                <a:solidFill>
                  <a:srgbClr val="000000"/>
                </a:solidFill>
                <a:latin typeface="宋体" pitchFamily="2" charset="-122"/>
              </a:rPr>
              <a:t>；</a:t>
            </a:r>
          </a:p>
          <a:p>
            <a:pPr>
              <a:lnSpc>
                <a:spcPct val="150000"/>
              </a:lnSpc>
            </a:pPr>
            <a:r>
              <a:rPr lang="zh-CN" sz="2800" b="1" dirty="0">
                <a:solidFill>
                  <a:srgbClr val="000000"/>
                </a:solidFill>
                <a:latin typeface="宋体" pitchFamily="2" charset="-122"/>
              </a:rPr>
              <a:t>乙：</a:t>
            </a:r>
            <a:r>
              <a:rPr lang="zh-CN" altLang="zh-CN" sz="2800" b="1" dirty="0">
                <a:solidFill>
                  <a:srgbClr val="000000"/>
                </a:solidFill>
                <a:latin typeface="宋体" pitchFamily="2" charset="-122"/>
              </a:rPr>
              <a:t>22</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31</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32</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42</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20</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27</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48</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23</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38</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43</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12</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34</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18</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10</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34</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23.</a:t>
            </a:r>
          </a:p>
          <a:p>
            <a:pPr>
              <a:lnSpc>
                <a:spcPct val="150000"/>
              </a:lnSpc>
            </a:pPr>
            <a:r>
              <a:rPr lang="zh-CN" sz="2800" b="1" dirty="0">
                <a:solidFill>
                  <a:srgbClr val="000000"/>
                </a:solidFill>
                <a:latin typeface="宋体" pitchFamily="2" charset="-122"/>
              </a:rPr>
              <a:t>（</a:t>
            </a:r>
            <a:r>
              <a:rPr lang="zh-CN" altLang="zh-CN" sz="2800" b="1" dirty="0">
                <a:solidFill>
                  <a:srgbClr val="000000"/>
                </a:solidFill>
                <a:latin typeface="宋体" pitchFamily="2" charset="-122"/>
              </a:rPr>
              <a:t>1</a:t>
            </a:r>
            <a:r>
              <a:rPr lang="zh-CN" sz="2800" b="1" dirty="0">
                <a:solidFill>
                  <a:srgbClr val="000000"/>
                </a:solidFill>
                <a:latin typeface="宋体" pitchFamily="2" charset="-122"/>
              </a:rPr>
              <a:t>）请作出这两组数据的茎叶图；</a:t>
            </a:r>
          </a:p>
          <a:p>
            <a:pPr>
              <a:lnSpc>
                <a:spcPct val="150000"/>
              </a:lnSpc>
            </a:pPr>
            <a:r>
              <a:rPr lang="zh-CN" sz="2800" b="1" dirty="0">
                <a:solidFill>
                  <a:srgbClr val="000000"/>
                </a:solidFill>
                <a:latin typeface="宋体" pitchFamily="2" charset="-122"/>
              </a:rPr>
              <a:t>（</a:t>
            </a:r>
            <a:r>
              <a:rPr lang="zh-CN" altLang="zh-CN" sz="2800" b="1" dirty="0">
                <a:solidFill>
                  <a:srgbClr val="000000"/>
                </a:solidFill>
                <a:latin typeface="宋体" pitchFamily="2" charset="-122"/>
              </a:rPr>
              <a:t>2</a:t>
            </a:r>
            <a:r>
              <a:rPr lang="zh-CN" sz="2800" b="1" dirty="0">
                <a:solidFill>
                  <a:srgbClr val="000000"/>
                </a:solidFill>
                <a:latin typeface="宋体" pitchFamily="2" charset="-122"/>
              </a:rPr>
              <a:t>）将这两组数据进行比较分析，你能得到什么结论？</a:t>
            </a:r>
          </a:p>
        </p:txBody>
      </p:sp>
      <p:sp>
        <p:nvSpPr>
          <p:cNvPr id="2" name="TextBox 1"/>
          <p:cNvSpPr txBox="1"/>
          <p:nvPr/>
        </p:nvSpPr>
        <p:spPr>
          <a:xfrm>
            <a:off x="3361396" y="191304"/>
            <a:ext cx="6696465" cy="523220"/>
          </a:xfrm>
          <a:prstGeom prst="rect">
            <a:avLst/>
          </a:prstGeom>
          <a:noFill/>
        </p:spPr>
        <p:txBody>
          <a:bodyPr wrap="square" rtlCol="0">
            <a:spAutoFit/>
          </a:bodyPr>
          <a:lstStyle/>
          <a:p>
            <a:r>
              <a:rPr lang="zh-CN" altLang="en-US" sz="2800" b="1" dirty="0" smtClean="0">
                <a:solidFill>
                  <a:srgbClr val="FF0000"/>
                </a:solidFill>
                <a:latin typeface="+mn-ea"/>
                <a:ea typeface="+mn-ea"/>
              </a:rPr>
              <a:t>类型之二：茎叶图的制作及应用</a:t>
            </a:r>
            <a:endParaRPr lang="zh-CN" altLang="en-US" sz="2800" b="1" dirty="0">
              <a:solidFill>
                <a:srgbClr val="FF0000"/>
              </a:solidFill>
              <a:latin typeface="+mn-ea"/>
              <a:ea typeface="+mn-ea"/>
            </a:endParaRPr>
          </a:p>
        </p:txBody>
      </p:sp>
    </p:spTree>
  </p:cSld>
  <p:clrMapOvr>
    <a:masterClrMapping/>
  </p:clrMapOvr>
  <p:transition spd="slow">
    <p:pull dir="l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17212" y="5732463"/>
            <a:ext cx="1008063" cy="609600"/>
          </a:xfrm>
          <a:prstGeom prst="rect">
            <a:avLst/>
          </a:prstGeom>
          <a:noFill/>
          <a:ln w="9525" cmpd="sng">
            <a:noFill/>
            <a:miter lim="800000"/>
            <a:headEnd/>
            <a:tailEnd/>
          </a:ln>
        </p:spPr>
      </p:pic>
      <p:sp>
        <p:nvSpPr>
          <p:cNvPr id="23555"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23556"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23557"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23576"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3558" name="Group 3"/>
          <p:cNvGrpSpPr>
            <a:grpSpLocks/>
          </p:cNvGrpSpPr>
          <p:nvPr/>
        </p:nvGrpSpPr>
        <p:grpSpPr bwMode="auto">
          <a:xfrm>
            <a:off x="755650" y="117475"/>
            <a:ext cx="2376488" cy="728663"/>
            <a:chOff x="0" y="0"/>
            <a:chExt cx="1271" cy="454"/>
          </a:xfrm>
        </p:grpSpPr>
        <p:sp>
          <p:nvSpPr>
            <p:cNvPr id="23559"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3560" name="Text Box 5"/>
            <p:cNvSpPr>
              <a:spLocks noChangeArrowheads="1"/>
            </p:cNvSpPr>
            <p:nvPr/>
          </p:nvSpPr>
          <p:spPr bwMode="auto">
            <a:xfrm>
              <a:off x="92" y="46"/>
              <a:ext cx="1088" cy="326"/>
            </a:xfrm>
            <a:prstGeom prst="rect">
              <a:avLst/>
            </a:prstGeom>
            <a:noFill/>
            <a:ln w="9525" cap="flat" cmpd="sng">
              <a:noFill/>
              <a:bevel/>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典例精析</a:t>
              </a:r>
              <a:endParaRPr lang="zh-CN" altLang="en-US" sz="2800" b="1" dirty="0">
                <a:solidFill>
                  <a:srgbClr val="000000"/>
                </a:solidFill>
                <a:latin typeface="+mn-ea"/>
                <a:ea typeface="+mn-ea"/>
                <a:sym typeface="Times New Roman" pitchFamily="18" charset="0"/>
              </a:endParaRPr>
            </a:p>
          </p:txBody>
        </p:sp>
      </p:grpSp>
      <p:pic>
        <p:nvPicPr>
          <p:cNvPr id="23562" name="Picture 10"/>
          <p:cNvPicPr>
            <a:picLocks noChangeAspect="1" noChangeArrowheads="1"/>
          </p:cNvPicPr>
          <p:nvPr/>
        </p:nvPicPr>
        <p:blipFill>
          <a:blip r:embed="rId6" cstate="print"/>
          <a:srcRect/>
          <a:stretch>
            <a:fillRect/>
          </a:stretch>
        </p:blipFill>
        <p:spPr bwMode="auto">
          <a:xfrm>
            <a:off x="287338" y="1166813"/>
            <a:ext cx="3303587" cy="4870450"/>
          </a:xfrm>
          <a:prstGeom prst="rect">
            <a:avLst/>
          </a:prstGeom>
          <a:noFill/>
          <a:ln w="9525" cap="flat" cmpd="sng">
            <a:noFill/>
            <a:bevel/>
            <a:headEnd/>
            <a:tailEnd/>
          </a:ln>
          <a:effectLst/>
        </p:spPr>
      </p:pic>
      <p:pic>
        <p:nvPicPr>
          <p:cNvPr id="23563" name="Picture 11"/>
          <p:cNvPicPr>
            <a:picLocks noChangeAspect="1" noChangeArrowheads="1"/>
          </p:cNvPicPr>
          <p:nvPr/>
        </p:nvPicPr>
        <p:blipFill>
          <a:blip r:embed="rId7" cstate="print"/>
          <a:srcRect/>
          <a:stretch>
            <a:fillRect/>
          </a:stretch>
        </p:blipFill>
        <p:spPr bwMode="auto">
          <a:xfrm>
            <a:off x="4183783" y="1362075"/>
            <a:ext cx="7559675" cy="4133850"/>
          </a:xfrm>
          <a:prstGeom prst="rect">
            <a:avLst/>
          </a:prstGeom>
          <a:noFill/>
          <a:ln w="9525" cap="flat" cmpd="sng">
            <a:noFill/>
            <a:bevel/>
            <a:headEnd/>
            <a:tailEnd/>
          </a:ln>
          <a:effectLst/>
        </p:spPr>
      </p:pic>
      <p:sp>
        <p:nvSpPr>
          <p:cNvPr id="2" name="矩形 1"/>
          <p:cNvSpPr/>
          <p:nvPr/>
        </p:nvSpPr>
        <p:spPr>
          <a:xfrm>
            <a:off x="3613719" y="191309"/>
            <a:ext cx="5234125" cy="523220"/>
          </a:xfrm>
          <a:prstGeom prst="rect">
            <a:avLst/>
          </a:prstGeom>
        </p:spPr>
        <p:txBody>
          <a:bodyPr wrap="none">
            <a:spAutoFit/>
          </a:bodyPr>
          <a:lstStyle/>
          <a:p>
            <a:r>
              <a:rPr lang="zh-CN" altLang="en-US" sz="2800" b="1" dirty="0">
                <a:solidFill>
                  <a:srgbClr val="FF0000"/>
                </a:solidFill>
                <a:latin typeface="+mn-ea"/>
              </a:rPr>
              <a:t>类型之二：茎叶图的制作及应用</a:t>
            </a:r>
          </a:p>
        </p:txBody>
      </p:sp>
    </p:spTree>
  </p:cSld>
  <p:clrMapOvr>
    <a:masterClrMapping/>
  </p:clrMapOvr>
  <p:transition spd="slow">
    <p:pull dir="l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6100" y="5726864"/>
            <a:ext cx="1008063" cy="609600"/>
          </a:xfrm>
          <a:prstGeom prst="rect">
            <a:avLst/>
          </a:prstGeom>
          <a:noFill/>
          <a:ln w="9525" cmpd="sng">
            <a:noFill/>
            <a:miter lim="800000"/>
            <a:headEnd/>
            <a:tailEnd/>
          </a:ln>
        </p:spPr>
      </p:pic>
      <p:sp>
        <p:nvSpPr>
          <p:cNvPr id="24579"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24580"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24581"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24600"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4582" name="Group 3"/>
          <p:cNvGrpSpPr>
            <a:grpSpLocks/>
          </p:cNvGrpSpPr>
          <p:nvPr/>
        </p:nvGrpSpPr>
        <p:grpSpPr bwMode="auto">
          <a:xfrm>
            <a:off x="755650" y="117475"/>
            <a:ext cx="2376488" cy="728663"/>
            <a:chOff x="0" y="0"/>
            <a:chExt cx="1271" cy="454"/>
          </a:xfrm>
        </p:grpSpPr>
        <p:sp>
          <p:nvSpPr>
            <p:cNvPr id="24583"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4584" name="Text Box 5"/>
            <p:cNvSpPr>
              <a:spLocks noChangeArrowheads="1"/>
            </p:cNvSpPr>
            <p:nvPr/>
          </p:nvSpPr>
          <p:spPr bwMode="auto">
            <a:xfrm>
              <a:off x="92" y="46"/>
              <a:ext cx="1088" cy="326"/>
            </a:xfrm>
            <a:prstGeom prst="rect">
              <a:avLst/>
            </a:prstGeom>
            <a:noFill/>
            <a:ln w="9525" cap="flat" cmpd="sng">
              <a:noFill/>
              <a:bevel/>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典例精析</a:t>
              </a:r>
              <a:endParaRPr lang="zh-CN" altLang="en-US" sz="2800" b="1" dirty="0">
                <a:solidFill>
                  <a:srgbClr val="000000"/>
                </a:solidFill>
                <a:latin typeface="+mn-ea"/>
                <a:ea typeface="+mn-ea"/>
                <a:sym typeface="Times New Roman" pitchFamily="18" charset="0"/>
              </a:endParaRPr>
            </a:p>
          </p:txBody>
        </p:sp>
      </p:grpSp>
      <p:sp>
        <p:nvSpPr>
          <p:cNvPr id="24586" name="Text Box 10"/>
          <p:cNvSpPr txBox="1">
            <a:spLocks noChangeArrowheads="1"/>
          </p:cNvSpPr>
          <p:nvPr/>
        </p:nvSpPr>
        <p:spPr bwMode="auto">
          <a:xfrm>
            <a:off x="402431" y="981074"/>
            <a:ext cx="11390312" cy="1200329"/>
          </a:xfrm>
          <a:prstGeom prst="rect">
            <a:avLst/>
          </a:prstGeom>
          <a:noFill/>
          <a:ln w="9525" cap="flat" cmpd="sng">
            <a:noFill/>
            <a:bevel/>
            <a:headEnd/>
            <a:tailEnd/>
          </a:ln>
          <a:effectLst/>
        </p:spPr>
        <p:txBody>
          <a:bodyPr>
            <a:spAutoFit/>
          </a:bodyPr>
          <a:lstStyle/>
          <a:p>
            <a:pPr>
              <a:lnSpc>
                <a:spcPct val="150000"/>
              </a:lnSpc>
            </a:pPr>
            <a:r>
              <a:rPr lang="zh-CN" altLang="zh-CN" sz="2400" b="1" dirty="0">
                <a:solidFill>
                  <a:srgbClr val="000000"/>
                </a:solidFill>
                <a:latin typeface="宋体" pitchFamily="2" charset="-122"/>
              </a:rPr>
              <a:t>【</a:t>
            </a:r>
            <a:r>
              <a:rPr lang="zh-CN" sz="2400" b="1" dirty="0">
                <a:solidFill>
                  <a:srgbClr val="000000"/>
                </a:solidFill>
                <a:latin typeface="宋体" pitchFamily="2" charset="-122"/>
              </a:rPr>
              <a:t>练一练</a:t>
            </a:r>
            <a:r>
              <a:rPr lang="zh-CN" altLang="zh-CN" sz="2400" b="1" dirty="0">
                <a:solidFill>
                  <a:srgbClr val="000000"/>
                </a:solidFill>
                <a:latin typeface="宋体" pitchFamily="2" charset="-122"/>
              </a:rPr>
              <a:t>】1.</a:t>
            </a:r>
            <a:r>
              <a:rPr lang="zh-CN" sz="2400" b="1" dirty="0">
                <a:solidFill>
                  <a:srgbClr val="000000"/>
                </a:solidFill>
                <a:latin typeface="宋体" pitchFamily="2" charset="-122"/>
              </a:rPr>
              <a:t>用茎叶图表示一组两位数据时，数据的个数 </a:t>
            </a:r>
            <a:r>
              <a:rPr lang="zh-CN" altLang="zh-CN" sz="2400" b="1" dirty="0">
                <a:solidFill>
                  <a:srgbClr val="000000"/>
                </a:solidFill>
                <a:latin typeface="宋体" pitchFamily="2" charset="-122"/>
              </a:rPr>
              <a:t>______</a:t>
            </a:r>
            <a:r>
              <a:rPr lang="zh-CN" sz="2400" b="1" dirty="0">
                <a:solidFill>
                  <a:srgbClr val="000000"/>
                </a:solidFill>
                <a:latin typeface="宋体" pitchFamily="2" charset="-122"/>
              </a:rPr>
              <a:t>茎叶图中叶的个数（填大于、小于或等于）</a:t>
            </a:r>
            <a:r>
              <a:rPr lang="zh-CN" altLang="zh-CN" sz="2400" b="1" dirty="0">
                <a:solidFill>
                  <a:srgbClr val="000000"/>
                </a:solidFill>
                <a:latin typeface="宋体" pitchFamily="2" charset="-122"/>
              </a:rPr>
              <a:t>.</a:t>
            </a:r>
          </a:p>
        </p:txBody>
      </p:sp>
      <p:pic>
        <p:nvPicPr>
          <p:cNvPr id="24587" name="Picture 11"/>
          <p:cNvPicPr>
            <a:picLocks noChangeAspect="1" noChangeArrowheads="1"/>
          </p:cNvPicPr>
          <p:nvPr/>
        </p:nvPicPr>
        <p:blipFill>
          <a:blip r:embed="rId6" cstate="print"/>
          <a:srcRect/>
          <a:stretch>
            <a:fillRect/>
          </a:stretch>
        </p:blipFill>
        <p:spPr bwMode="auto">
          <a:xfrm>
            <a:off x="652949" y="2028825"/>
            <a:ext cx="7608888" cy="1304925"/>
          </a:xfrm>
          <a:prstGeom prst="rect">
            <a:avLst/>
          </a:prstGeom>
          <a:noFill/>
          <a:ln w="9525" cap="flat" cmpd="sng">
            <a:noFill/>
            <a:bevel/>
            <a:headEnd/>
            <a:tailEnd/>
          </a:ln>
          <a:effectLst/>
        </p:spPr>
      </p:pic>
      <p:sp>
        <p:nvSpPr>
          <p:cNvPr id="24588" name="Text Box 12"/>
          <p:cNvSpPr txBox="1">
            <a:spLocks noChangeArrowheads="1"/>
          </p:cNvSpPr>
          <p:nvPr/>
        </p:nvSpPr>
        <p:spPr bwMode="auto">
          <a:xfrm>
            <a:off x="647700" y="3314700"/>
            <a:ext cx="11210925" cy="1200329"/>
          </a:xfrm>
          <a:prstGeom prst="rect">
            <a:avLst/>
          </a:prstGeom>
          <a:noFill/>
          <a:ln w="9525" cap="flat" cmpd="sng">
            <a:noFill/>
            <a:bevel/>
            <a:headEnd/>
            <a:tailEnd/>
          </a:ln>
          <a:effectLst/>
        </p:spPr>
        <p:txBody>
          <a:bodyPr>
            <a:spAutoFit/>
          </a:bodyPr>
          <a:lstStyle/>
          <a:p>
            <a:pPr>
              <a:lnSpc>
                <a:spcPct val="150000"/>
              </a:lnSpc>
            </a:pPr>
            <a:r>
              <a:rPr lang="zh-CN" altLang="zh-CN" sz="2400" b="1" dirty="0">
                <a:solidFill>
                  <a:srgbClr val="000000"/>
                </a:solidFill>
                <a:latin typeface="宋体" pitchFamily="2" charset="-122"/>
              </a:rPr>
              <a:t>2.</a:t>
            </a:r>
            <a:r>
              <a:rPr lang="zh-CN" sz="2400" b="1" dirty="0">
                <a:solidFill>
                  <a:srgbClr val="000000"/>
                </a:solidFill>
                <a:latin typeface="宋体" pitchFamily="2" charset="-122"/>
              </a:rPr>
              <a:t>数据</a:t>
            </a:r>
            <a:r>
              <a:rPr lang="zh-CN" altLang="zh-CN" sz="2400" b="1" dirty="0">
                <a:solidFill>
                  <a:srgbClr val="000000"/>
                </a:solidFill>
                <a:latin typeface="宋体" pitchFamily="2" charset="-122"/>
              </a:rPr>
              <a:t>123</a:t>
            </a:r>
            <a:r>
              <a:rPr lang="zh-CN" sz="2400" b="1" dirty="0">
                <a:solidFill>
                  <a:srgbClr val="000000"/>
                </a:solidFill>
                <a:latin typeface="宋体" pitchFamily="2" charset="-122"/>
              </a:rPr>
              <a:t>，</a:t>
            </a:r>
            <a:r>
              <a:rPr lang="zh-CN" altLang="zh-CN" sz="2400" b="1" dirty="0">
                <a:solidFill>
                  <a:srgbClr val="000000"/>
                </a:solidFill>
                <a:latin typeface="宋体" pitchFamily="2" charset="-122"/>
              </a:rPr>
              <a:t>127</a:t>
            </a:r>
            <a:r>
              <a:rPr lang="zh-CN" sz="2400" b="1" dirty="0">
                <a:solidFill>
                  <a:srgbClr val="000000"/>
                </a:solidFill>
                <a:latin typeface="宋体" pitchFamily="2" charset="-122"/>
              </a:rPr>
              <a:t>，</a:t>
            </a:r>
            <a:r>
              <a:rPr lang="zh-CN" altLang="zh-CN" sz="2400" b="1" dirty="0">
                <a:solidFill>
                  <a:srgbClr val="000000"/>
                </a:solidFill>
                <a:latin typeface="宋体" pitchFamily="2" charset="-122"/>
              </a:rPr>
              <a:t>131</a:t>
            </a:r>
            <a:r>
              <a:rPr lang="zh-CN" sz="2400" b="1" dirty="0">
                <a:solidFill>
                  <a:srgbClr val="000000"/>
                </a:solidFill>
                <a:latin typeface="宋体" pitchFamily="2" charset="-122"/>
              </a:rPr>
              <a:t>，</a:t>
            </a:r>
            <a:r>
              <a:rPr lang="zh-CN" altLang="zh-CN" sz="2400" b="1" dirty="0">
                <a:solidFill>
                  <a:srgbClr val="000000"/>
                </a:solidFill>
                <a:latin typeface="宋体" pitchFamily="2" charset="-122"/>
              </a:rPr>
              <a:t>151</a:t>
            </a:r>
            <a:r>
              <a:rPr lang="zh-CN" sz="2400" b="1" dirty="0">
                <a:solidFill>
                  <a:srgbClr val="000000"/>
                </a:solidFill>
                <a:latin typeface="宋体" pitchFamily="2" charset="-122"/>
              </a:rPr>
              <a:t>，</a:t>
            </a:r>
            <a:r>
              <a:rPr lang="zh-CN" altLang="zh-CN" sz="2400" b="1" dirty="0">
                <a:solidFill>
                  <a:srgbClr val="000000"/>
                </a:solidFill>
                <a:latin typeface="宋体" pitchFamily="2" charset="-122"/>
              </a:rPr>
              <a:t>157</a:t>
            </a:r>
            <a:r>
              <a:rPr lang="zh-CN" sz="2400" b="1" dirty="0">
                <a:solidFill>
                  <a:srgbClr val="000000"/>
                </a:solidFill>
                <a:latin typeface="宋体" pitchFamily="2" charset="-122"/>
              </a:rPr>
              <a:t>，</a:t>
            </a:r>
            <a:r>
              <a:rPr lang="zh-CN" altLang="zh-CN" sz="2400" b="1" dirty="0">
                <a:solidFill>
                  <a:srgbClr val="000000"/>
                </a:solidFill>
                <a:latin typeface="宋体" pitchFamily="2" charset="-122"/>
              </a:rPr>
              <a:t>135</a:t>
            </a:r>
            <a:r>
              <a:rPr lang="zh-CN" sz="2400" b="1" dirty="0">
                <a:solidFill>
                  <a:srgbClr val="000000"/>
                </a:solidFill>
                <a:latin typeface="宋体" pitchFamily="2" charset="-122"/>
              </a:rPr>
              <a:t>，</a:t>
            </a:r>
            <a:r>
              <a:rPr lang="zh-CN" altLang="zh-CN" sz="2400" b="1" dirty="0">
                <a:solidFill>
                  <a:srgbClr val="000000"/>
                </a:solidFill>
                <a:latin typeface="宋体" pitchFamily="2" charset="-122"/>
              </a:rPr>
              <a:t>129</a:t>
            </a:r>
            <a:r>
              <a:rPr lang="zh-CN" sz="2400" b="1" dirty="0">
                <a:solidFill>
                  <a:srgbClr val="000000"/>
                </a:solidFill>
                <a:latin typeface="宋体" pitchFamily="2" charset="-122"/>
              </a:rPr>
              <a:t>，</a:t>
            </a:r>
            <a:r>
              <a:rPr lang="zh-CN" altLang="zh-CN" sz="2400" b="1" dirty="0">
                <a:solidFill>
                  <a:srgbClr val="000000"/>
                </a:solidFill>
                <a:latin typeface="宋体" pitchFamily="2" charset="-122"/>
              </a:rPr>
              <a:t>138</a:t>
            </a:r>
            <a:r>
              <a:rPr lang="zh-CN" sz="2400" b="1" dirty="0">
                <a:solidFill>
                  <a:srgbClr val="000000"/>
                </a:solidFill>
                <a:latin typeface="宋体" pitchFamily="2" charset="-122"/>
              </a:rPr>
              <a:t>，</a:t>
            </a:r>
            <a:r>
              <a:rPr lang="zh-CN" altLang="zh-CN" sz="2400" b="1" dirty="0">
                <a:solidFill>
                  <a:srgbClr val="000000"/>
                </a:solidFill>
                <a:latin typeface="宋体" pitchFamily="2" charset="-122"/>
              </a:rPr>
              <a:t>147</a:t>
            </a:r>
            <a:r>
              <a:rPr lang="zh-CN" sz="2400" b="1" dirty="0">
                <a:solidFill>
                  <a:srgbClr val="000000"/>
                </a:solidFill>
                <a:latin typeface="宋体" pitchFamily="2" charset="-122"/>
              </a:rPr>
              <a:t>，</a:t>
            </a:r>
            <a:r>
              <a:rPr lang="zh-CN" altLang="zh-CN" sz="2400" b="1" dirty="0">
                <a:solidFill>
                  <a:srgbClr val="000000"/>
                </a:solidFill>
                <a:latin typeface="宋体" pitchFamily="2" charset="-122"/>
              </a:rPr>
              <a:t>152</a:t>
            </a:r>
            <a:r>
              <a:rPr lang="zh-CN" sz="2400" b="1" dirty="0">
                <a:solidFill>
                  <a:srgbClr val="000000"/>
                </a:solidFill>
                <a:latin typeface="宋体" pitchFamily="2" charset="-122"/>
              </a:rPr>
              <a:t>，</a:t>
            </a:r>
            <a:r>
              <a:rPr lang="zh-CN" altLang="zh-CN" sz="2400" b="1" dirty="0">
                <a:solidFill>
                  <a:srgbClr val="000000"/>
                </a:solidFill>
                <a:latin typeface="宋体" pitchFamily="2" charset="-122"/>
              </a:rPr>
              <a:t>134</a:t>
            </a:r>
            <a:r>
              <a:rPr lang="zh-CN" sz="2400" b="1" dirty="0">
                <a:solidFill>
                  <a:srgbClr val="000000"/>
                </a:solidFill>
                <a:latin typeface="宋体" pitchFamily="2" charset="-122"/>
              </a:rPr>
              <a:t>，</a:t>
            </a:r>
            <a:r>
              <a:rPr lang="zh-CN" altLang="zh-CN" sz="2400" b="1" dirty="0">
                <a:solidFill>
                  <a:srgbClr val="000000"/>
                </a:solidFill>
                <a:latin typeface="宋体" pitchFamily="2" charset="-122"/>
              </a:rPr>
              <a:t>121</a:t>
            </a:r>
            <a:r>
              <a:rPr lang="zh-CN" sz="2400" b="1" dirty="0">
                <a:solidFill>
                  <a:srgbClr val="000000"/>
                </a:solidFill>
                <a:latin typeface="宋体" pitchFamily="2" charset="-122"/>
              </a:rPr>
              <a:t>，</a:t>
            </a:r>
            <a:r>
              <a:rPr lang="zh-CN" altLang="zh-CN" sz="2400" b="1" dirty="0">
                <a:solidFill>
                  <a:srgbClr val="000000"/>
                </a:solidFill>
                <a:latin typeface="宋体" pitchFamily="2" charset="-122"/>
              </a:rPr>
              <a:t>142</a:t>
            </a:r>
            <a:r>
              <a:rPr lang="zh-CN" sz="2400" b="1" dirty="0">
                <a:solidFill>
                  <a:srgbClr val="000000"/>
                </a:solidFill>
                <a:latin typeface="宋体" pitchFamily="2" charset="-122"/>
              </a:rPr>
              <a:t>，</a:t>
            </a:r>
            <a:r>
              <a:rPr lang="zh-CN" altLang="zh-CN" sz="2400" b="1" dirty="0">
                <a:solidFill>
                  <a:srgbClr val="000000"/>
                </a:solidFill>
                <a:latin typeface="宋体" pitchFamily="2" charset="-122"/>
              </a:rPr>
              <a:t>143</a:t>
            </a:r>
            <a:r>
              <a:rPr lang="zh-CN" sz="2400" b="1" dirty="0">
                <a:solidFill>
                  <a:srgbClr val="000000"/>
                </a:solidFill>
                <a:latin typeface="宋体" pitchFamily="2" charset="-122"/>
              </a:rPr>
              <a:t>的茎叶图中，茎应取 </a:t>
            </a:r>
            <a:r>
              <a:rPr lang="zh-CN" altLang="zh-CN" sz="2400" b="1" dirty="0">
                <a:solidFill>
                  <a:srgbClr val="000000"/>
                </a:solidFill>
                <a:latin typeface="宋体" pitchFamily="2" charset="-122"/>
              </a:rPr>
              <a:t>______.</a:t>
            </a:r>
          </a:p>
        </p:txBody>
      </p:sp>
      <p:pic>
        <p:nvPicPr>
          <p:cNvPr id="24589" name="Picture 13"/>
          <p:cNvPicPr>
            <a:picLocks noChangeAspect="1" noChangeArrowheads="1"/>
          </p:cNvPicPr>
          <p:nvPr/>
        </p:nvPicPr>
        <p:blipFill>
          <a:blip r:embed="rId7" cstate="print"/>
          <a:srcRect/>
          <a:stretch>
            <a:fillRect/>
          </a:stretch>
        </p:blipFill>
        <p:spPr bwMode="auto">
          <a:xfrm>
            <a:off x="699002" y="4543596"/>
            <a:ext cx="7666038" cy="1295400"/>
          </a:xfrm>
          <a:prstGeom prst="rect">
            <a:avLst/>
          </a:prstGeom>
          <a:noFill/>
          <a:ln w="9525" cap="flat" cmpd="sng">
            <a:noFill/>
            <a:bevel/>
            <a:headEnd/>
            <a:tailEnd/>
          </a:ln>
          <a:effectLst/>
        </p:spPr>
      </p:pic>
      <p:sp>
        <p:nvSpPr>
          <p:cNvPr id="2" name="矩形 1"/>
          <p:cNvSpPr/>
          <p:nvPr/>
        </p:nvSpPr>
        <p:spPr>
          <a:xfrm>
            <a:off x="3636099" y="220196"/>
            <a:ext cx="5234125" cy="523220"/>
          </a:xfrm>
          <a:prstGeom prst="rect">
            <a:avLst/>
          </a:prstGeom>
        </p:spPr>
        <p:txBody>
          <a:bodyPr wrap="none">
            <a:spAutoFit/>
          </a:bodyPr>
          <a:lstStyle/>
          <a:p>
            <a:r>
              <a:rPr lang="zh-CN" altLang="en-US" sz="2800" b="1" dirty="0">
                <a:solidFill>
                  <a:srgbClr val="FF0000"/>
                </a:solidFill>
                <a:latin typeface="+mn-ea"/>
                <a:ea typeface="+mn-ea"/>
              </a:rPr>
              <a:t>类型之二：茎叶图的制作及应用</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8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5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679101" y="5726864"/>
            <a:ext cx="1008063" cy="609600"/>
          </a:xfrm>
          <a:prstGeom prst="rect">
            <a:avLst/>
          </a:prstGeom>
          <a:noFill/>
          <a:ln w="9525" cmpd="sng">
            <a:noFill/>
            <a:miter lim="800000"/>
            <a:headEnd/>
            <a:tailEnd/>
          </a:ln>
        </p:spPr>
      </p:pic>
      <p:sp>
        <p:nvSpPr>
          <p:cNvPr id="25603"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25604"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25605"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25624"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5606" name="Group 3"/>
          <p:cNvGrpSpPr>
            <a:grpSpLocks/>
          </p:cNvGrpSpPr>
          <p:nvPr/>
        </p:nvGrpSpPr>
        <p:grpSpPr bwMode="auto">
          <a:xfrm>
            <a:off x="755650" y="117475"/>
            <a:ext cx="2376488" cy="728663"/>
            <a:chOff x="0" y="0"/>
            <a:chExt cx="1271" cy="454"/>
          </a:xfrm>
        </p:grpSpPr>
        <p:sp>
          <p:nvSpPr>
            <p:cNvPr id="25607"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5608" name="Text Box 5"/>
            <p:cNvSpPr>
              <a:spLocks noChangeArrowheads="1"/>
            </p:cNvSpPr>
            <p:nvPr/>
          </p:nvSpPr>
          <p:spPr bwMode="auto">
            <a:xfrm>
              <a:off x="92" y="46"/>
              <a:ext cx="1088" cy="326"/>
            </a:xfrm>
            <a:prstGeom prst="rect">
              <a:avLst/>
            </a:prstGeom>
            <a:noFill/>
            <a:ln w="9525" cap="flat" cmpd="sng">
              <a:noFill/>
              <a:bevel/>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典例精析</a:t>
              </a:r>
              <a:endParaRPr lang="zh-CN" altLang="en-US" sz="2800" b="1" dirty="0">
                <a:solidFill>
                  <a:srgbClr val="000000"/>
                </a:solidFill>
                <a:latin typeface="+mn-ea"/>
                <a:ea typeface="+mn-ea"/>
                <a:sym typeface="Times New Roman" pitchFamily="18" charset="0"/>
              </a:endParaRPr>
            </a:p>
          </p:txBody>
        </p:sp>
      </p:grpSp>
      <p:sp>
        <p:nvSpPr>
          <p:cNvPr id="25610" name="Text Box 10"/>
          <p:cNvSpPr txBox="1">
            <a:spLocks noChangeArrowheads="1"/>
          </p:cNvSpPr>
          <p:nvPr/>
        </p:nvSpPr>
        <p:spPr bwMode="auto">
          <a:xfrm>
            <a:off x="409192" y="1036220"/>
            <a:ext cx="11510962" cy="5161991"/>
          </a:xfrm>
          <a:prstGeom prst="rect">
            <a:avLst/>
          </a:prstGeom>
          <a:noFill/>
          <a:ln w="9525" cap="flat" cmpd="sng">
            <a:noFill/>
            <a:bevel/>
            <a:headEnd/>
            <a:tailEnd/>
          </a:ln>
          <a:effectLst/>
        </p:spPr>
        <p:txBody>
          <a:bodyPr>
            <a:spAutoFit/>
          </a:bodyPr>
          <a:lstStyle/>
          <a:p>
            <a:pPr>
              <a:lnSpc>
                <a:spcPct val="150000"/>
              </a:lnSpc>
            </a:pPr>
            <a:r>
              <a:rPr lang="zh-CN" altLang="zh-CN" sz="2800" b="1" dirty="0">
                <a:solidFill>
                  <a:srgbClr val="000000"/>
                </a:solidFill>
                <a:latin typeface="宋体" pitchFamily="2" charset="-122"/>
              </a:rPr>
              <a:t>3.</a:t>
            </a:r>
            <a:r>
              <a:rPr lang="zh-CN" sz="2800" b="1" dirty="0">
                <a:solidFill>
                  <a:srgbClr val="000000"/>
                </a:solidFill>
                <a:latin typeface="宋体" pitchFamily="2" charset="-122"/>
              </a:rPr>
              <a:t>在某电脑杂志的一篇文章中，每个句子的字数如下：</a:t>
            </a:r>
            <a:r>
              <a:rPr lang="zh-CN" altLang="zh-CN" sz="2800" b="1" dirty="0">
                <a:solidFill>
                  <a:srgbClr val="000000"/>
                </a:solidFill>
                <a:latin typeface="宋体" pitchFamily="2" charset="-122"/>
              </a:rPr>
              <a:t>10</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28</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31</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17</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23</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27</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18</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15</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26</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24</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20</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19</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36</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27</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14</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25</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15</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22</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11</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24</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27</a:t>
            </a:r>
            <a:r>
              <a:rPr lang="zh-CN" sz="2800" b="1" dirty="0">
                <a:solidFill>
                  <a:srgbClr val="000000"/>
                </a:solidFill>
                <a:latin typeface="宋体" pitchFamily="2" charset="-122"/>
              </a:rPr>
              <a:t>，</a:t>
            </a:r>
            <a:r>
              <a:rPr lang="zh-CN" altLang="zh-CN" sz="2800" b="1" dirty="0">
                <a:solidFill>
                  <a:srgbClr val="000000"/>
                </a:solidFill>
                <a:latin typeface="宋体" pitchFamily="2" charset="-122"/>
              </a:rPr>
              <a:t>17.</a:t>
            </a:r>
          </a:p>
          <a:p>
            <a:pPr>
              <a:lnSpc>
                <a:spcPct val="150000"/>
              </a:lnSpc>
            </a:pPr>
            <a:r>
              <a:rPr lang="zh-CN" sz="2800" b="1" dirty="0">
                <a:solidFill>
                  <a:srgbClr val="000000"/>
                </a:solidFill>
                <a:latin typeface="宋体" pitchFamily="2" charset="-122"/>
              </a:rPr>
              <a:t>在某报纸的一篇文章中，每个句子的字数如下：</a:t>
            </a:r>
            <a:r>
              <a:rPr lang="zh-CN" altLang="zh-CN" sz="2800" b="1" dirty="0">
                <a:solidFill>
                  <a:srgbClr val="000000"/>
                </a:solidFill>
                <a:latin typeface="宋体" pitchFamily="2" charset="-122"/>
              </a:rPr>
              <a:t>27,39,33,24,28,19,32,41,33,27,36,23,36,41,27,13,22,23,18,46,32,22.</a:t>
            </a:r>
          </a:p>
          <a:p>
            <a:pPr>
              <a:lnSpc>
                <a:spcPct val="150000"/>
              </a:lnSpc>
            </a:pPr>
            <a:r>
              <a:rPr lang="zh-CN" altLang="zh-CN" sz="2800" b="1" dirty="0">
                <a:solidFill>
                  <a:srgbClr val="000000"/>
                </a:solidFill>
                <a:latin typeface="宋体" pitchFamily="2" charset="-122"/>
              </a:rPr>
              <a:t>(1)</a:t>
            </a:r>
            <a:r>
              <a:rPr lang="zh-CN" sz="2800" b="1" dirty="0">
                <a:solidFill>
                  <a:srgbClr val="000000"/>
                </a:solidFill>
                <a:latin typeface="宋体" pitchFamily="2" charset="-122"/>
              </a:rPr>
              <a:t>将这两组数据用茎叶图表示</a:t>
            </a:r>
            <a:r>
              <a:rPr lang="zh-CN" altLang="zh-CN" sz="2800" b="1" dirty="0">
                <a:solidFill>
                  <a:srgbClr val="000000"/>
                </a:solidFill>
                <a:latin typeface="宋体" pitchFamily="2" charset="-122"/>
              </a:rPr>
              <a:t>.</a:t>
            </a:r>
          </a:p>
          <a:p>
            <a:pPr>
              <a:lnSpc>
                <a:spcPct val="150000"/>
              </a:lnSpc>
            </a:pPr>
            <a:r>
              <a:rPr lang="zh-CN" altLang="zh-CN" sz="2800" b="1" dirty="0">
                <a:solidFill>
                  <a:srgbClr val="000000"/>
                </a:solidFill>
                <a:latin typeface="宋体" pitchFamily="2" charset="-122"/>
              </a:rPr>
              <a:t>(2)</a:t>
            </a:r>
            <a:r>
              <a:rPr lang="zh-CN" sz="2800" b="1" dirty="0">
                <a:solidFill>
                  <a:srgbClr val="000000"/>
                </a:solidFill>
                <a:latin typeface="宋体" pitchFamily="2" charset="-122"/>
              </a:rPr>
              <a:t>将这两组数据进行比较分析，得到什么结论？</a:t>
            </a:r>
          </a:p>
        </p:txBody>
      </p:sp>
      <p:sp>
        <p:nvSpPr>
          <p:cNvPr id="2" name="矩形 1"/>
          <p:cNvSpPr/>
          <p:nvPr/>
        </p:nvSpPr>
        <p:spPr>
          <a:xfrm>
            <a:off x="3505406" y="242421"/>
            <a:ext cx="5234125" cy="523220"/>
          </a:xfrm>
          <a:prstGeom prst="rect">
            <a:avLst/>
          </a:prstGeom>
        </p:spPr>
        <p:txBody>
          <a:bodyPr wrap="none">
            <a:spAutoFit/>
          </a:bodyPr>
          <a:lstStyle/>
          <a:p>
            <a:r>
              <a:rPr lang="zh-CN" altLang="en-US" sz="2800" b="1" dirty="0">
                <a:solidFill>
                  <a:srgbClr val="FF0000"/>
                </a:solidFill>
                <a:latin typeface="+mn-ea"/>
                <a:ea typeface="+mn-ea"/>
              </a:rPr>
              <a:t>类型之二：茎叶图的制作及应用</a:t>
            </a:r>
          </a:p>
        </p:txBody>
      </p:sp>
    </p:spTree>
  </p:cSld>
  <p:clrMapOvr>
    <a:masterClrMapping/>
  </p:clrMapOvr>
  <p:transition spd="slow">
    <p:pull dir="l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6100" y="5734886"/>
            <a:ext cx="1008063" cy="609600"/>
          </a:xfrm>
          <a:prstGeom prst="rect">
            <a:avLst/>
          </a:prstGeom>
          <a:noFill/>
          <a:ln w="9525" cmpd="sng">
            <a:noFill/>
            <a:miter lim="800000"/>
            <a:headEnd/>
            <a:tailEnd/>
          </a:ln>
        </p:spPr>
      </p:pic>
      <p:sp>
        <p:nvSpPr>
          <p:cNvPr id="26627"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26628"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26629"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26648"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6630" name="Group 3"/>
          <p:cNvGrpSpPr>
            <a:grpSpLocks/>
          </p:cNvGrpSpPr>
          <p:nvPr/>
        </p:nvGrpSpPr>
        <p:grpSpPr bwMode="auto">
          <a:xfrm>
            <a:off x="755650" y="117475"/>
            <a:ext cx="2376488" cy="728663"/>
            <a:chOff x="0" y="0"/>
            <a:chExt cx="1271" cy="454"/>
          </a:xfrm>
        </p:grpSpPr>
        <p:sp>
          <p:nvSpPr>
            <p:cNvPr id="26631"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6632" name="Text Box 5"/>
            <p:cNvSpPr>
              <a:spLocks noChangeArrowheads="1"/>
            </p:cNvSpPr>
            <p:nvPr/>
          </p:nvSpPr>
          <p:spPr bwMode="auto">
            <a:xfrm>
              <a:off x="92" y="46"/>
              <a:ext cx="1088" cy="326"/>
            </a:xfrm>
            <a:prstGeom prst="rect">
              <a:avLst/>
            </a:prstGeom>
            <a:noFill/>
            <a:ln w="9525" cap="flat" cmpd="sng">
              <a:noFill/>
              <a:bevel/>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典例精析</a:t>
              </a:r>
              <a:endParaRPr lang="zh-CN" altLang="en-US" sz="2800" b="1" dirty="0">
                <a:solidFill>
                  <a:srgbClr val="000000"/>
                </a:solidFill>
                <a:latin typeface="+mn-ea"/>
                <a:ea typeface="+mn-ea"/>
                <a:sym typeface="Times New Roman" pitchFamily="18" charset="0"/>
              </a:endParaRPr>
            </a:p>
          </p:txBody>
        </p:sp>
      </p:grpSp>
      <p:pic>
        <p:nvPicPr>
          <p:cNvPr id="26634" name="Picture 10"/>
          <p:cNvPicPr>
            <a:picLocks noChangeAspect="1" noChangeArrowheads="1"/>
          </p:cNvPicPr>
          <p:nvPr/>
        </p:nvPicPr>
        <p:blipFill>
          <a:blip r:embed="rId6" cstate="print"/>
          <a:srcRect/>
          <a:stretch>
            <a:fillRect/>
          </a:stretch>
        </p:blipFill>
        <p:spPr bwMode="auto">
          <a:xfrm>
            <a:off x="1974850" y="1058863"/>
            <a:ext cx="7923213" cy="5172075"/>
          </a:xfrm>
          <a:prstGeom prst="rect">
            <a:avLst/>
          </a:prstGeom>
          <a:noFill/>
          <a:ln w="9525" cap="flat" cmpd="sng">
            <a:noFill/>
            <a:bevel/>
            <a:headEnd/>
            <a:tailEnd/>
          </a:ln>
          <a:effectLst/>
        </p:spPr>
      </p:pic>
      <p:sp>
        <p:nvSpPr>
          <p:cNvPr id="2" name="矩形 1"/>
          <p:cNvSpPr/>
          <p:nvPr/>
        </p:nvSpPr>
        <p:spPr>
          <a:xfrm>
            <a:off x="3319393" y="191304"/>
            <a:ext cx="5234125" cy="523220"/>
          </a:xfrm>
          <a:prstGeom prst="rect">
            <a:avLst/>
          </a:prstGeom>
        </p:spPr>
        <p:txBody>
          <a:bodyPr wrap="none">
            <a:spAutoFit/>
          </a:bodyPr>
          <a:lstStyle/>
          <a:p>
            <a:r>
              <a:rPr lang="zh-CN" altLang="en-US" sz="2800" b="1" dirty="0">
                <a:solidFill>
                  <a:srgbClr val="FF0000"/>
                </a:solidFill>
                <a:latin typeface="+mn-ea"/>
              </a:rPr>
              <a:t>类型之二：茎叶图的制作及应用</a:t>
            </a:r>
          </a:p>
        </p:txBody>
      </p:sp>
    </p:spTree>
  </p:cSld>
  <p:clrMapOvr>
    <a:masterClrMapping/>
  </p:clrMapOvr>
  <p:transition spd="slow">
    <p:pull dir="l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6100" y="5742907"/>
            <a:ext cx="1008063" cy="609600"/>
          </a:xfrm>
          <a:prstGeom prst="rect">
            <a:avLst/>
          </a:prstGeom>
          <a:noFill/>
          <a:ln w="9525" cmpd="sng">
            <a:noFill/>
            <a:miter lim="800000"/>
            <a:headEnd/>
            <a:tailEnd/>
          </a:ln>
        </p:spPr>
      </p:pic>
      <p:sp>
        <p:nvSpPr>
          <p:cNvPr id="27651"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27652"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27653"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27672"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7654" name="Group 3"/>
          <p:cNvGrpSpPr>
            <a:grpSpLocks/>
          </p:cNvGrpSpPr>
          <p:nvPr/>
        </p:nvGrpSpPr>
        <p:grpSpPr bwMode="auto">
          <a:xfrm>
            <a:off x="755650" y="117475"/>
            <a:ext cx="2376488" cy="728663"/>
            <a:chOff x="0" y="0"/>
            <a:chExt cx="1271" cy="454"/>
          </a:xfrm>
        </p:grpSpPr>
        <p:sp>
          <p:nvSpPr>
            <p:cNvPr id="27655"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miter lim="800000"/>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7656" name="Text Box 5"/>
            <p:cNvSpPr>
              <a:spLocks noChangeArrowheads="1"/>
            </p:cNvSpPr>
            <p:nvPr/>
          </p:nvSpPr>
          <p:spPr bwMode="auto">
            <a:xfrm>
              <a:off x="92" y="46"/>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典例精析</a:t>
              </a:r>
              <a:endParaRPr lang="zh-CN" altLang="en-US" sz="2800" b="1" dirty="0">
                <a:solidFill>
                  <a:srgbClr val="000000"/>
                </a:solidFill>
                <a:latin typeface="+mn-ea"/>
                <a:ea typeface="+mn-ea"/>
                <a:sym typeface="Times New Roman" pitchFamily="18" charset="0"/>
              </a:endParaRPr>
            </a:p>
          </p:txBody>
        </p:sp>
      </p:grpSp>
      <p:sp>
        <p:nvSpPr>
          <p:cNvPr id="27658" name="Text Box 10"/>
          <p:cNvSpPr txBox="1">
            <a:spLocks noChangeArrowheads="1"/>
          </p:cNvSpPr>
          <p:nvPr/>
        </p:nvSpPr>
        <p:spPr bwMode="auto">
          <a:xfrm>
            <a:off x="338138" y="911225"/>
            <a:ext cx="7488237" cy="3416320"/>
          </a:xfrm>
          <a:prstGeom prst="rect">
            <a:avLst/>
          </a:prstGeom>
          <a:noFill/>
          <a:ln w="9525" cap="flat" cmpd="sng">
            <a:noFill/>
            <a:bevel/>
            <a:headEnd/>
            <a:tailEnd/>
          </a:ln>
          <a:effectLst/>
        </p:spPr>
        <p:txBody>
          <a:bodyPr>
            <a:spAutoFit/>
          </a:bodyPr>
          <a:lstStyle/>
          <a:p>
            <a:pPr>
              <a:lnSpc>
                <a:spcPct val="150000"/>
              </a:lnSpc>
            </a:pPr>
            <a:r>
              <a:rPr lang="zh-CN" altLang="zh-CN" sz="2400" b="1" dirty="0">
                <a:solidFill>
                  <a:srgbClr val="000000"/>
                </a:solidFill>
                <a:latin typeface="宋体" pitchFamily="2" charset="-122"/>
              </a:rPr>
              <a:t>【</a:t>
            </a:r>
            <a:r>
              <a:rPr lang="zh-CN" sz="2400" b="1" dirty="0">
                <a:solidFill>
                  <a:srgbClr val="000000"/>
                </a:solidFill>
                <a:latin typeface="宋体" pitchFamily="2" charset="-122"/>
              </a:rPr>
              <a:t>例</a:t>
            </a:r>
            <a:r>
              <a:rPr lang="zh-CN" altLang="zh-CN" sz="2400" b="1" dirty="0">
                <a:solidFill>
                  <a:srgbClr val="000000"/>
                </a:solidFill>
                <a:latin typeface="宋体" pitchFamily="2" charset="-122"/>
              </a:rPr>
              <a:t>3】</a:t>
            </a:r>
            <a:r>
              <a:rPr lang="zh-CN" sz="2400" b="1" dirty="0">
                <a:solidFill>
                  <a:srgbClr val="000000"/>
                </a:solidFill>
                <a:latin typeface="宋体" pitchFamily="2" charset="-122"/>
              </a:rPr>
              <a:t>世界卫生组织指出青少年的身体健康状况是一个应该引起大家足够重视的问题，某校为了了解小学生的体能情况，抽取了一个年级的部分学生进行一分钟跳绳次数测试</a:t>
            </a:r>
            <a:r>
              <a:rPr lang="zh-CN" altLang="zh-CN" sz="2400" b="1" dirty="0">
                <a:solidFill>
                  <a:srgbClr val="000000"/>
                </a:solidFill>
                <a:latin typeface="宋体" pitchFamily="2" charset="-122"/>
              </a:rPr>
              <a:t>.</a:t>
            </a:r>
            <a:r>
              <a:rPr lang="zh-CN" sz="2400" b="1" dirty="0">
                <a:solidFill>
                  <a:srgbClr val="000000"/>
                </a:solidFill>
                <a:latin typeface="宋体" pitchFamily="2" charset="-122"/>
              </a:rPr>
              <a:t>将所得数据整理后，画出频率分布直方图，如图所示</a:t>
            </a:r>
            <a:r>
              <a:rPr lang="zh-CN" altLang="zh-CN" sz="2400" b="1" dirty="0">
                <a:solidFill>
                  <a:srgbClr val="000000"/>
                </a:solidFill>
                <a:latin typeface="宋体" pitchFamily="2" charset="-122"/>
              </a:rPr>
              <a:t>.</a:t>
            </a:r>
            <a:r>
              <a:rPr lang="zh-CN" sz="2400" b="1" dirty="0">
                <a:solidFill>
                  <a:srgbClr val="000000"/>
                </a:solidFill>
                <a:latin typeface="宋体" pitchFamily="2" charset="-122"/>
              </a:rPr>
              <a:t>已知图中从左到右前三个小组的频率分别为</a:t>
            </a:r>
            <a:r>
              <a:rPr lang="zh-CN" altLang="zh-CN" sz="2400" b="1" dirty="0">
                <a:solidFill>
                  <a:srgbClr val="000000"/>
                </a:solidFill>
                <a:latin typeface="宋体" pitchFamily="2" charset="-122"/>
              </a:rPr>
              <a:t>0.1</a:t>
            </a:r>
            <a:r>
              <a:rPr lang="zh-CN" sz="2400" b="1" dirty="0">
                <a:solidFill>
                  <a:srgbClr val="000000"/>
                </a:solidFill>
                <a:latin typeface="宋体" pitchFamily="2" charset="-122"/>
              </a:rPr>
              <a:t>，</a:t>
            </a:r>
            <a:r>
              <a:rPr lang="zh-CN" altLang="zh-CN" sz="2400" b="1" dirty="0">
                <a:solidFill>
                  <a:srgbClr val="000000"/>
                </a:solidFill>
                <a:latin typeface="宋体" pitchFamily="2" charset="-122"/>
              </a:rPr>
              <a:t>0.3</a:t>
            </a:r>
            <a:r>
              <a:rPr lang="zh-CN" sz="2400" b="1" dirty="0">
                <a:solidFill>
                  <a:srgbClr val="000000"/>
                </a:solidFill>
                <a:latin typeface="宋体" pitchFamily="2" charset="-122"/>
              </a:rPr>
              <a:t>，</a:t>
            </a:r>
            <a:r>
              <a:rPr lang="zh-CN" altLang="zh-CN" sz="2400" b="1" dirty="0">
                <a:solidFill>
                  <a:srgbClr val="000000"/>
                </a:solidFill>
                <a:latin typeface="宋体" pitchFamily="2" charset="-122"/>
              </a:rPr>
              <a:t>0.4</a:t>
            </a:r>
            <a:r>
              <a:rPr lang="zh-CN" sz="2400" b="1" dirty="0">
                <a:solidFill>
                  <a:srgbClr val="000000"/>
                </a:solidFill>
                <a:latin typeface="宋体" pitchFamily="2" charset="-122"/>
              </a:rPr>
              <a:t>，第一个小组的频数为</a:t>
            </a:r>
            <a:r>
              <a:rPr lang="zh-CN" altLang="zh-CN" sz="2400" b="1" dirty="0">
                <a:solidFill>
                  <a:srgbClr val="000000"/>
                </a:solidFill>
                <a:latin typeface="宋体" pitchFamily="2" charset="-122"/>
              </a:rPr>
              <a:t>5.</a:t>
            </a:r>
          </a:p>
        </p:txBody>
      </p:sp>
      <p:pic>
        <p:nvPicPr>
          <p:cNvPr id="27659" name="Picture 11"/>
          <p:cNvPicPr>
            <a:picLocks noChangeAspect="1" noChangeArrowheads="1"/>
          </p:cNvPicPr>
          <p:nvPr/>
        </p:nvPicPr>
        <p:blipFill>
          <a:blip r:embed="rId6" cstate="print"/>
          <a:srcRect/>
          <a:stretch>
            <a:fillRect/>
          </a:stretch>
        </p:blipFill>
        <p:spPr bwMode="auto">
          <a:xfrm>
            <a:off x="8185150" y="1628775"/>
            <a:ext cx="3686175" cy="2438400"/>
          </a:xfrm>
          <a:prstGeom prst="rect">
            <a:avLst/>
          </a:prstGeom>
          <a:noFill/>
          <a:ln w="9525" cap="flat" cmpd="sng">
            <a:noFill/>
            <a:bevel/>
            <a:headEnd/>
            <a:tailEnd/>
          </a:ln>
          <a:effectLst/>
        </p:spPr>
      </p:pic>
      <p:sp>
        <p:nvSpPr>
          <p:cNvPr id="27660" name="Text Box 12"/>
          <p:cNvSpPr txBox="1">
            <a:spLocks noChangeArrowheads="1"/>
          </p:cNvSpPr>
          <p:nvPr/>
        </p:nvSpPr>
        <p:spPr bwMode="auto">
          <a:xfrm>
            <a:off x="229179" y="4210050"/>
            <a:ext cx="11736815" cy="1754326"/>
          </a:xfrm>
          <a:prstGeom prst="rect">
            <a:avLst/>
          </a:prstGeom>
          <a:noFill/>
          <a:ln w="9525" cap="flat" cmpd="sng">
            <a:noFill/>
            <a:bevel/>
            <a:headEnd/>
            <a:tailEnd/>
          </a:ln>
          <a:effectLst/>
        </p:spPr>
        <p:txBody>
          <a:bodyPr wrap="square">
            <a:spAutoFit/>
          </a:bodyPr>
          <a:lstStyle/>
          <a:p>
            <a:pPr>
              <a:lnSpc>
                <a:spcPct val="150000"/>
              </a:lnSpc>
            </a:pPr>
            <a:r>
              <a:rPr lang="zh-CN" sz="2400" b="1" dirty="0">
                <a:solidFill>
                  <a:srgbClr val="000000"/>
                </a:solidFill>
                <a:latin typeface="宋体" pitchFamily="2" charset="-122"/>
              </a:rPr>
              <a:t>（</a:t>
            </a:r>
            <a:r>
              <a:rPr lang="zh-CN" altLang="zh-CN" sz="2400" b="1" dirty="0">
                <a:solidFill>
                  <a:srgbClr val="000000"/>
                </a:solidFill>
                <a:latin typeface="宋体" pitchFamily="2" charset="-122"/>
              </a:rPr>
              <a:t>1</a:t>
            </a:r>
            <a:r>
              <a:rPr lang="zh-CN" sz="2400" b="1" dirty="0">
                <a:solidFill>
                  <a:srgbClr val="000000"/>
                </a:solidFill>
                <a:latin typeface="宋体" pitchFamily="2" charset="-122"/>
              </a:rPr>
              <a:t>）求第四小组的频率；</a:t>
            </a:r>
          </a:p>
          <a:p>
            <a:pPr>
              <a:lnSpc>
                <a:spcPct val="150000"/>
              </a:lnSpc>
            </a:pPr>
            <a:r>
              <a:rPr lang="zh-CN" sz="2400" b="1" dirty="0">
                <a:solidFill>
                  <a:srgbClr val="000000"/>
                </a:solidFill>
                <a:latin typeface="宋体" pitchFamily="2" charset="-122"/>
              </a:rPr>
              <a:t>（</a:t>
            </a:r>
            <a:r>
              <a:rPr lang="zh-CN" altLang="zh-CN" sz="2400" b="1" dirty="0">
                <a:solidFill>
                  <a:srgbClr val="000000"/>
                </a:solidFill>
                <a:latin typeface="宋体" pitchFamily="2" charset="-122"/>
              </a:rPr>
              <a:t>2</a:t>
            </a:r>
            <a:r>
              <a:rPr lang="zh-CN" sz="2400" b="1" dirty="0">
                <a:solidFill>
                  <a:srgbClr val="000000"/>
                </a:solidFill>
                <a:latin typeface="宋体" pitchFamily="2" charset="-122"/>
              </a:rPr>
              <a:t>）求参加这次测试的学生人数是多少？</a:t>
            </a:r>
          </a:p>
          <a:p>
            <a:pPr>
              <a:lnSpc>
                <a:spcPct val="150000"/>
              </a:lnSpc>
            </a:pPr>
            <a:r>
              <a:rPr lang="zh-CN" sz="2400" b="1" dirty="0">
                <a:solidFill>
                  <a:srgbClr val="000000"/>
                </a:solidFill>
                <a:latin typeface="宋体" pitchFamily="2" charset="-122"/>
              </a:rPr>
              <a:t>（</a:t>
            </a:r>
            <a:r>
              <a:rPr lang="zh-CN" altLang="zh-CN" sz="2400" b="1" dirty="0">
                <a:solidFill>
                  <a:srgbClr val="000000"/>
                </a:solidFill>
                <a:latin typeface="宋体" pitchFamily="2" charset="-122"/>
              </a:rPr>
              <a:t>3</a:t>
            </a:r>
            <a:r>
              <a:rPr lang="zh-CN" sz="2400" b="1" dirty="0">
                <a:solidFill>
                  <a:srgbClr val="000000"/>
                </a:solidFill>
                <a:latin typeface="宋体" pitchFamily="2" charset="-122"/>
              </a:rPr>
              <a:t>）若在</a:t>
            </a:r>
            <a:r>
              <a:rPr lang="zh-CN" altLang="zh-CN" sz="2400" b="1" dirty="0">
                <a:solidFill>
                  <a:srgbClr val="000000"/>
                </a:solidFill>
                <a:latin typeface="宋体" pitchFamily="2" charset="-122"/>
              </a:rPr>
              <a:t>75</a:t>
            </a:r>
            <a:r>
              <a:rPr lang="zh-CN" sz="2400" b="1" dirty="0">
                <a:solidFill>
                  <a:srgbClr val="000000"/>
                </a:solidFill>
                <a:latin typeface="宋体" pitchFamily="2" charset="-122"/>
              </a:rPr>
              <a:t>次以上（含</a:t>
            </a:r>
            <a:r>
              <a:rPr lang="zh-CN" altLang="zh-CN" sz="2400" b="1" dirty="0">
                <a:solidFill>
                  <a:srgbClr val="000000"/>
                </a:solidFill>
                <a:latin typeface="宋体" pitchFamily="2" charset="-122"/>
              </a:rPr>
              <a:t>75</a:t>
            </a:r>
            <a:r>
              <a:rPr lang="zh-CN" sz="2400" b="1" dirty="0">
                <a:solidFill>
                  <a:srgbClr val="000000"/>
                </a:solidFill>
                <a:latin typeface="宋体" pitchFamily="2" charset="-122"/>
              </a:rPr>
              <a:t>次）为达标，试估计该年级学生跳绳测试的达标率是多少？</a:t>
            </a:r>
          </a:p>
        </p:txBody>
      </p:sp>
      <p:sp>
        <p:nvSpPr>
          <p:cNvPr id="2" name="TextBox 1"/>
          <p:cNvSpPr txBox="1"/>
          <p:nvPr/>
        </p:nvSpPr>
        <p:spPr>
          <a:xfrm>
            <a:off x="3289391" y="191304"/>
            <a:ext cx="7128495" cy="523220"/>
          </a:xfrm>
          <a:prstGeom prst="rect">
            <a:avLst/>
          </a:prstGeom>
          <a:noFill/>
        </p:spPr>
        <p:txBody>
          <a:bodyPr wrap="square" rtlCol="0">
            <a:spAutoFit/>
          </a:bodyPr>
          <a:lstStyle/>
          <a:p>
            <a:r>
              <a:rPr lang="zh-CN" altLang="en-US" sz="2800" b="1" dirty="0" smtClean="0">
                <a:solidFill>
                  <a:srgbClr val="FF0000"/>
                </a:solidFill>
                <a:latin typeface="+mn-ea"/>
                <a:ea typeface="+mn-ea"/>
              </a:rPr>
              <a:t>类型之三：频率分布直方图的应用</a:t>
            </a:r>
            <a:endParaRPr lang="zh-CN" altLang="en-US" sz="2800" b="1" dirty="0">
              <a:solidFill>
                <a:srgbClr val="FF0000"/>
              </a:solidFill>
              <a:latin typeface="+mn-ea"/>
              <a:ea typeface="+mn-ea"/>
            </a:endParaRPr>
          </a:p>
        </p:txBody>
      </p:sp>
    </p:spTree>
  </p:cSld>
  <p:clrMapOvr>
    <a:masterClrMapping/>
  </p:clrMapOvr>
  <p:transition spd="slow">
    <p:pull dir="l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8" descr="91淘课logo"/>
          <p:cNvPicPr>
            <a:picLocks noChangeAspect="1" noChangeArrowheads="1"/>
          </p:cNvPicPr>
          <p:nvPr/>
        </p:nvPicPr>
        <p:blipFill>
          <a:blip r:embed="rId2" cstate="print">
            <a:clrChange>
              <a:clrFrom>
                <a:srgbClr val="555555"/>
              </a:clrFrom>
              <a:clrTo>
                <a:srgbClr val="555555">
                  <a:alpha val="0"/>
                </a:srgbClr>
              </a:clrTo>
            </a:clrChange>
            <a:lum contrast="40000"/>
          </a:blip>
          <a:srcRect/>
          <a:stretch>
            <a:fillRect/>
          </a:stretch>
        </p:blipFill>
        <p:spPr bwMode="auto">
          <a:xfrm>
            <a:off x="10695327" y="5742907"/>
            <a:ext cx="1008063" cy="609600"/>
          </a:xfrm>
          <a:prstGeom prst="rect">
            <a:avLst/>
          </a:prstGeom>
          <a:noFill/>
          <a:ln w="9525" cmpd="sng">
            <a:noFill/>
            <a:miter lim="800000"/>
            <a:headEnd/>
            <a:tailEnd/>
          </a:ln>
        </p:spPr>
      </p:pic>
      <p:sp>
        <p:nvSpPr>
          <p:cNvPr id="28675"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dirty="0">
              <a:solidFill>
                <a:srgbClr val="FFFFFF"/>
              </a:solidFill>
              <a:latin typeface="Calibri" pitchFamily="34" charset="0"/>
              <a:sym typeface="Calibri" pitchFamily="34" charset="0"/>
            </a:endParaRPr>
          </a:p>
        </p:txBody>
      </p:sp>
      <p:sp>
        <p:nvSpPr>
          <p:cNvPr id="28676"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pSp>
        <p:nvGrpSpPr>
          <p:cNvPr id="28677" name="Group 3"/>
          <p:cNvGrpSpPr>
            <a:grpSpLocks/>
          </p:cNvGrpSpPr>
          <p:nvPr/>
        </p:nvGrpSpPr>
        <p:grpSpPr bwMode="auto">
          <a:xfrm>
            <a:off x="755650" y="117475"/>
            <a:ext cx="2376488" cy="728663"/>
            <a:chOff x="0" y="0"/>
            <a:chExt cx="1271" cy="454"/>
          </a:xfrm>
        </p:grpSpPr>
        <p:sp>
          <p:nvSpPr>
            <p:cNvPr id="28678"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miter lim="800000"/>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8679" name="Text Box 5"/>
            <p:cNvSpPr>
              <a:spLocks noChangeArrowheads="1"/>
            </p:cNvSpPr>
            <p:nvPr/>
          </p:nvSpPr>
          <p:spPr bwMode="auto">
            <a:xfrm>
              <a:off x="92" y="46"/>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典例精析</a:t>
              </a:r>
              <a:endParaRPr lang="zh-CN" altLang="en-US" sz="2800" b="1" dirty="0">
                <a:solidFill>
                  <a:srgbClr val="000000"/>
                </a:solidFill>
                <a:latin typeface="+mn-ea"/>
                <a:ea typeface="+mn-ea"/>
                <a:sym typeface="Times New Roman" pitchFamily="18" charset="0"/>
              </a:endParaRPr>
            </a:p>
          </p:txBody>
        </p:sp>
      </p:grpSp>
      <p:pic>
        <p:nvPicPr>
          <p:cNvPr id="28681" name="Picture 9"/>
          <p:cNvPicPr>
            <a:picLocks noChangeAspect="1" noChangeArrowheads="1"/>
          </p:cNvPicPr>
          <p:nvPr/>
        </p:nvPicPr>
        <p:blipFill>
          <a:blip r:embed="rId3" cstate="print"/>
          <a:srcRect/>
          <a:stretch>
            <a:fillRect/>
          </a:stretch>
        </p:blipFill>
        <p:spPr bwMode="auto">
          <a:xfrm>
            <a:off x="4089400" y="1466850"/>
            <a:ext cx="7999413" cy="3924300"/>
          </a:xfrm>
          <a:prstGeom prst="rect">
            <a:avLst/>
          </a:prstGeom>
          <a:noFill/>
          <a:ln w="9525" cap="flat" cmpd="sng">
            <a:noFill/>
            <a:bevel/>
            <a:headEnd/>
            <a:tailEnd/>
          </a:ln>
          <a:effectLst/>
        </p:spPr>
      </p:pic>
      <p:sp>
        <p:nvSpPr>
          <p:cNvPr id="28682" name="Text Box 10"/>
          <p:cNvSpPr txBox="1">
            <a:spLocks noChangeArrowheads="1"/>
          </p:cNvSpPr>
          <p:nvPr/>
        </p:nvSpPr>
        <p:spPr bwMode="auto">
          <a:xfrm>
            <a:off x="180181" y="1196845"/>
            <a:ext cx="3527425" cy="5078313"/>
          </a:xfrm>
          <a:prstGeom prst="rect">
            <a:avLst/>
          </a:prstGeom>
          <a:noFill/>
          <a:ln w="9525" cap="flat" cmpd="sng">
            <a:noFill/>
            <a:miter lim="800000"/>
            <a:headEnd/>
            <a:tailEnd/>
          </a:ln>
          <a:effectLst/>
        </p:spPr>
        <p:txBody>
          <a:bodyPr>
            <a:spAutoFit/>
          </a:bodyPr>
          <a:lstStyle/>
          <a:p>
            <a:pPr>
              <a:lnSpc>
                <a:spcPct val="150000"/>
              </a:lnSpc>
            </a:pPr>
            <a:r>
              <a:rPr lang="zh-CN" sz="2400" b="1" dirty="0">
                <a:solidFill>
                  <a:srgbClr val="000000"/>
                </a:solidFill>
                <a:latin typeface="+mn-ea"/>
                <a:ea typeface="+mn-ea"/>
              </a:rPr>
              <a:t>（思路点拨：由题目可获取以下主要信息：</a:t>
            </a:r>
          </a:p>
          <a:p>
            <a:pPr>
              <a:lnSpc>
                <a:spcPct val="150000"/>
              </a:lnSpc>
            </a:pPr>
            <a:r>
              <a:rPr lang="zh-CN" sz="2400" b="1" dirty="0">
                <a:solidFill>
                  <a:srgbClr val="000000"/>
                </a:solidFill>
                <a:latin typeface="+mn-ea"/>
                <a:ea typeface="+mn-ea"/>
              </a:rPr>
              <a:t>①一分钟跳绳次数的频率分布直方图；</a:t>
            </a:r>
          </a:p>
          <a:p>
            <a:pPr>
              <a:lnSpc>
                <a:spcPct val="150000"/>
              </a:lnSpc>
            </a:pPr>
            <a:r>
              <a:rPr lang="zh-CN" sz="2400" b="1" dirty="0">
                <a:solidFill>
                  <a:srgbClr val="000000"/>
                </a:solidFill>
                <a:latin typeface="+mn-ea"/>
                <a:ea typeface="+mn-ea"/>
              </a:rPr>
              <a:t>②从左到右前三个小组的频率；</a:t>
            </a:r>
          </a:p>
          <a:p>
            <a:pPr>
              <a:lnSpc>
                <a:spcPct val="150000"/>
              </a:lnSpc>
            </a:pPr>
            <a:r>
              <a:rPr lang="zh-CN" sz="2400" b="1" dirty="0">
                <a:solidFill>
                  <a:srgbClr val="000000"/>
                </a:solidFill>
                <a:latin typeface="+mn-ea"/>
                <a:ea typeface="+mn-ea"/>
              </a:rPr>
              <a:t>③第一个小组的频数</a:t>
            </a:r>
            <a:r>
              <a:rPr lang="zh-CN" altLang="zh-CN" sz="2400" b="1" dirty="0">
                <a:solidFill>
                  <a:srgbClr val="000000"/>
                </a:solidFill>
                <a:latin typeface="+mn-ea"/>
                <a:ea typeface="+mn-ea"/>
              </a:rPr>
              <a:t>.</a:t>
            </a:r>
          </a:p>
          <a:p>
            <a:pPr>
              <a:lnSpc>
                <a:spcPct val="150000"/>
              </a:lnSpc>
            </a:pPr>
            <a:r>
              <a:rPr lang="zh-CN" sz="2400" b="1" dirty="0">
                <a:solidFill>
                  <a:srgbClr val="000000"/>
                </a:solidFill>
                <a:latin typeface="+mn-ea"/>
                <a:ea typeface="+mn-ea"/>
              </a:rPr>
              <a:t>解答本题可由图读数，再由数进行判断</a:t>
            </a:r>
            <a:r>
              <a:rPr lang="zh-CN" altLang="zh-CN" sz="2400" b="1" dirty="0">
                <a:solidFill>
                  <a:srgbClr val="000000"/>
                </a:solidFill>
                <a:latin typeface="+mn-ea"/>
                <a:ea typeface="+mn-ea"/>
              </a:rPr>
              <a:t>.</a:t>
            </a:r>
          </a:p>
        </p:txBody>
      </p:sp>
      <p:sp>
        <p:nvSpPr>
          <p:cNvPr id="2" name="矩形 1"/>
          <p:cNvSpPr/>
          <p:nvPr/>
        </p:nvSpPr>
        <p:spPr>
          <a:xfrm>
            <a:off x="3707606" y="191304"/>
            <a:ext cx="5594801" cy="523220"/>
          </a:xfrm>
          <a:prstGeom prst="rect">
            <a:avLst/>
          </a:prstGeom>
        </p:spPr>
        <p:txBody>
          <a:bodyPr wrap="none">
            <a:spAutoFit/>
          </a:bodyPr>
          <a:lstStyle/>
          <a:p>
            <a:r>
              <a:rPr lang="zh-CN" altLang="en-US" sz="2800" b="1" dirty="0">
                <a:solidFill>
                  <a:srgbClr val="FF0000"/>
                </a:solidFill>
                <a:latin typeface="+mn-ea"/>
              </a:rPr>
              <a:t>类型之三：频率分布直方图的应用</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868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68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868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68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6100" y="5734886"/>
            <a:ext cx="1008063" cy="609600"/>
          </a:xfrm>
          <a:prstGeom prst="rect">
            <a:avLst/>
          </a:prstGeom>
          <a:noFill/>
          <a:ln w="9525" cmpd="sng">
            <a:noFill/>
            <a:miter lim="800000"/>
            <a:headEnd/>
            <a:tailEnd/>
          </a:ln>
        </p:spPr>
      </p:pic>
      <p:sp>
        <p:nvSpPr>
          <p:cNvPr id="29699"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29700"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29701"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29719"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9702" name="Group 3"/>
          <p:cNvGrpSpPr>
            <a:grpSpLocks/>
          </p:cNvGrpSpPr>
          <p:nvPr/>
        </p:nvGrpSpPr>
        <p:grpSpPr bwMode="auto">
          <a:xfrm>
            <a:off x="755650" y="117475"/>
            <a:ext cx="2376488" cy="728663"/>
            <a:chOff x="0" y="0"/>
            <a:chExt cx="1271" cy="454"/>
          </a:xfrm>
        </p:grpSpPr>
        <p:sp>
          <p:nvSpPr>
            <p:cNvPr id="29703"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miter lim="800000"/>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29704" name="Text Box 5"/>
            <p:cNvSpPr>
              <a:spLocks noChangeArrowheads="1"/>
            </p:cNvSpPr>
            <p:nvPr/>
          </p:nvSpPr>
          <p:spPr bwMode="auto">
            <a:xfrm>
              <a:off x="92" y="46"/>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典例精析</a:t>
              </a:r>
              <a:endParaRPr lang="zh-CN" altLang="en-US" sz="2800" b="1" dirty="0">
                <a:solidFill>
                  <a:srgbClr val="000000"/>
                </a:solidFill>
                <a:latin typeface="+mn-ea"/>
                <a:ea typeface="+mn-ea"/>
                <a:sym typeface="Times New Roman" pitchFamily="18" charset="0"/>
              </a:endParaRPr>
            </a:p>
          </p:txBody>
        </p:sp>
      </p:grpSp>
      <p:sp>
        <p:nvSpPr>
          <p:cNvPr id="29706" name="Text Box 10"/>
          <p:cNvSpPr txBox="1">
            <a:spLocks noChangeArrowheads="1"/>
          </p:cNvSpPr>
          <p:nvPr/>
        </p:nvSpPr>
        <p:spPr bwMode="auto">
          <a:xfrm>
            <a:off x="504825" y="981075"/>
            <a:ext cx="11353800" cy="1200329"/>
          </a:xfrm>
          <a:prstGeom prst="rect">
            <a:avLst/>
          </a:prstGeom>
          <a:noFill/>
          <a:ln w="9525" cap="flat" cmpd="sng">
            <a:noFill/>
            <a:bevel/>
            <a:headEnd/>
            <a:tailEnd/>
          </a:ln>
          <a:effectLst/>
        </p:spPr>
        <p:txBody>
          <a:bodyPr>
            <a:spAutoFit/>
          </a:bodyPr>
          <a:lstStyle/>
          <a:p>
            <a:pPr>
              <a:lnSpc>
                <a:spcPct val="150000"/>
              </a:lnSpc>
            </a:pPr>
            <a:r>
              <a:rPr lang="zh-CN" altLang="zh-CN" sz="2400" b="1" dirty="0">
                <a:solidFill>
                  <a:srgbClr val="000000"/>
                </a:solidFill>
                <a:latin typeface="宋体" pitchFamily="2" charset="-122"/>
              </a:rPr>
              <a:t>【</a:t>
            </a:r>
            <a:r>
              <a:rPr lang="zh-CN" sz="2400" b="1" dirty="0">
                <a:solidFill>
                  <a:srgbClr val="000000"/>
                </a:solidFill>
                <a:latin typeface="宋体" pitchFamily="2" charset="-122"/>
              </a:rPr>
              <a:t>练一练</a:t>
            </a:r>
            <a:r>
              <a:rPr lang="zh-CN" altLang="zh-CN" sz="2400" b="1" dirty="0">
                <a:solidFill>
                  <a:srgbClr val="000000"/>
                </a:solidFill>
                <a:latin typeface="宋体" pitchFamily="2" charset="-122"/>
              </a:rPr>
              <a:t>】1.</a:t>
            </a:r>
            <a:r>
              <a:rPr lang="zh-CN" sz="2400" b="1" dirty="0">
                <a:solidFill>
                  <a:srgbClr val="000000"/>
                </a:solidFill>
                <a:latin typeface="宋体" pitchFamily="2" charset="-122"/>
              </a:rPr>
              <a:t>在某路段检测点对</a:t>
            </a:r>
            <a:r>
              <a:rPr lang="zh-CN" altLang="zh-CN" sz="2400" b="1" dirty="0">
                <a:solidFill>
                  <a:srgbClr val="000000"/>
                </a:solidFill>
                <a:latin typeface="宋体" pitchFamily="2" charset="-122"/>
              </a:rPr>
              <a:t>200</a:t>
            </a:r>
            <a:r>
              <a:rPr lang="zh-CN" sz="2400" b="1" dirty="0">
                <a:solidFill>
                  <a:srgbClr val="000000"/>
                </a:solidFill>
                <a:latin typeface="宋体" pitchFamily="2" charset="-122"/>
              </a:rPr>
              <a:t>辆汽车的车速进行检测，检测结果表示为频率分布直方图如图所示，则车速不小于</a:t>
            </a:r>
            <a:r>
              <a:rPr lang="zh-CN" altLang="zh-CN" sz="2400" b="1" dirty="0">
                <a:solidFill>
                  <a:srgbClr val="000000"/>
                </a:solidFill>
                <a:latin typeface="宋体" pitchFamily="2" charset="-122"/>
              </a:rPr>
              <a:t>90 km/h</a:t>
            </a:r>
            <a:r>
              <a:rPr lang="zh-CN" sz="2400" b="1" dirty="0">
                <a:solidFill>
                  <a:srgbClr val="000000"/>
                </a:solidFill>
                <a:latin typeface="宋体" pitchFamily="2" charset="-122"/>
              </a:rPr>
              <a:t>的汽车约有 </a:t>
            </a:r>
            <a:r>
              <a:rPr lang="zh-CN" altLang="zh-CN" sz="2400" b="1" dirty="0">
                <a:solidFill>
                  <a:srgbClr val="000000"/>
                </a:solidFill>
                <a:latin typeface="宋体" pitchFamily="2" charset="-122"/>
              </a:rPr>
              <a:t>______</a:t>
            </a:r>
            <a:r>
              <a:rPr lang="zh-CN" sz="2400" b="1" dirty="0">
                <a:solidFill>
                  <a:srgbClr val="000000"/>
                </a:solidFill>
                <a:latin typeface="宋体" pitchFamily="2" charset="-122"/>
              </a:rPr>
              <a:t>辆</a:t>
            </a:r>
            <a:r>
              <a:rPr lang="zh-CN" altLang="zh-CN" sz="2400" b="1" dirty="0">
                <a:solidFill>
                  <a:srgbClr val="000000"/>
                </a:solidFill>
                <a:latin typeface="宋体" pitchFamily="2" charset="-122"/>
              </a:rPr>
              <a:t>.</a:t>
            </a:r>
          </a:p>
        </p:txBody>
      </p:sp>
      <p:pic>
        <p:nvPicPr>
          <p:cNvPr id="29707" name="Picture 11"/>
          <p:cNvPicPr>
            <a:picLocks noChangeAspect="1" noChangeArrowheads="1"/>
          </p:cNvPicPr>
          <p:nvPr/>
        </p:nvPicPr>
        <p:blipFill>
          <a:blip r:embed="rId6" cstate="print"/>
          <a:srcRect b="16046"/>
          <a:stretch>
            <a:fillRect/>
          </a:stretch>
        </p:blipFill>
        <p:spPr bwMode="auto">
          <a:xfrm>
            <a:off x="3068638" y="2157413"/>
            <a:ext cx="4471987" cy="2352675"/>
          </a:xfrm>
          <a:prstGeom prst="rect">
            <a:avLst/>
          </a:prstGeom>
          <a:noFill/>
          <a:ln w="9525" cap="flat" cmpd="sng">
            <a:noFill/>
            <a:bevel/>
            <a:headEnd/>
            <a:tailEnd/>
          </a:ln>
          <a:effectLst/>
        </p:spPr>
      </p:pic>
      <p:pic>
        <p:nvPicPr>
          <p:cNvPr id="29708" name="Picture 12"/>
          <p:cNvPicPr>
            <a:picLocks noChangeAspect="1" noChangeArrowheads="1"/>
          </p:cNvPicPr>
          <p:nvPr/>
        </p:nvPicPr>
        <p:blipFill>
          <a:blip r:embed="rId7" cstate="print"/>
          <a:srcRect/>
          <a:stretch>
            <a:fillRect/>
          </a:stretch>
        </p:blipFill>
        <p:spPr bwMode="auto">
          <a:xfrm>
            <a:off x="981075" y="4610100"/>
            <a:ext cx="7183438" cy="1657350"/>
          </a:xfrm>
          <a:prstGeom prst="rect">
            <a:avLst/>
          </a:prstGeom>
          <a:noFill/>
          <a:ln w="9525" cap="flat" cmpd="sng">
            <a:noFill/>
            <a:bevel/>
            <a:headEnd/>
            <a:tailEnd/>
          </a:ln>
          <a:effectLst/>
        </p:spPr>
      </p:pic>
      <p:sp>
        <p:nvSpPr>
          <p:cNvPr id="2" name="矩形 1"/>
          <p:cNvSpPr/>
          <p:nvPr/>
        </p:nvSpPr>
        <p:spPr>
          <a:xfrm>
            <a:off x="3865431" y="220196"/>
            <a:ext cx="5594801" cy="523220"/>
          </a:xfrm>
          <a:prstGeom prst="rect">
            <a:avLst/>
          </a:prstGeom>
        </p:spPr>
        <p:txBody>
          <a:bodyPr wrap="none">
            <a:spAutoFit/>
          </a:bodyPr>
          <a:lstStyle/>
          <a:p>
            <a:r>
              <a:rPr lang="zh-CN" altLang="en-US" sz="2800" b="1" dirty="0">
                <a:solidFill>
                  <a:srgbClr val="FF0000"/>
                </a:solidFill>
                <a:latin typeface="+mn-ea"/>
                <a:ea typeface="+mn-ea"/>
              </a:rPr>
              <a:t>类型之三：频率分布直方图的应用</a:t>
            </a:r>
          </a:p>
        </p:txBody>
      </p:sp>
    </p:spTree>
  </p:cSld>
  <p:clrMapOvr>
    <a:masterClrMapping/>
  </p:clrMapOvr>
  <p:transition spd="slow">
    <p:pull dir="l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6100" y="5726864"/>
            <a:ext cx="1008063" cy="609600"/>
          </a:xfrm>
          <a:prstGeom prst="rect">
            <a:avLst/>
          </a:prstGeom>
          <a:noFill/>
          <a:ln w="9525" cmpd="sng">
            <a:noFill/>
            <a:miter lim="800000"/>
            <a:headEnd/>
            <a:tailEnd/>
          </a:ln>
        </p:spPr>
      </p:pic>
      <p:sp>
        <p:nvSpPr>
          <p:cNvPr id="30723"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0724"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30725"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30743"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0726" name="Group 3"/>
          <p:cNvGrpSpPr>
            <a:grpSpLocks/>
          </p:cNvGrpSpPr>
          <p:nvPr/>
        </p:nvGrpSpPr>
        <p:grpSpPr bwMode="auto">
          <a:xfrm>
            <a:off x="755650" y="117475"/>
            <a:ext cx="2376488" cy="728663"/>
            <a:chOff x="0" y="0"/>
            <a:chExt cx="1271" cy="454"/>
          </a:xfrm>
        </p:grpSpPr>
        <p:sp>
          <p:nvSpPr>
            <p:cNvPr id="30727"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miter lim="800000"/>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30728" name="Text Box 5"/>
            <p:cNvSpPr>
              <a:spLocks noChangeArrowheads="1"/>
            </p:cNvSpPr>
            <p:nvPr/>
          </p:nvSpPr>
          <p:spPr bwMode="auto">
            <a:xfrm>
              <a:off x="92" y="46"/>
              <a:ext cx="1088" cy="288"/>
            </a:xfrm>
            <a:prstGeom prst="rect">
              <a:avLst/>
            </a:prstGeom>
            <a:noFill/>
            <a:ln w="9525" cap="flat" cmpd="sng">
              <a:noFill/>
              <a:miter lim="800000"/>
              <a:headEnd/>
              <a:tailEnd/>
            </a:ln>
          </p:spPr>
          <p:txBody>
            <a:bodyPr>
              <a:spAutoFit/>
            </a:bodyPr>
            <a:lstStyle/>
            <a:p>
              <a:pPr>
                <a:spcBef>
                  <a:spcPct val="50000"/>
                </a:spcBef>
              </a:pPr>
              <a:r>
                <a:rPr lang="zh-CN" altLang="en-US" sz="2400" b="1" dirty="0">
                  <a:solidFill>
                    <a:srgbClr val="FF0000"/>
                  </a:solidFill>
                  <a:latin typeface="+mn-ea"/>
                  <a:ea typeface="+mn-ea"/>
                  <a:sym typeface="隶书" pitchFamily="49" charset="-122"/>
                </a:rPr>
                <a:t>典例精析</a:t>
              </a:r>
              <a:endParaRPr lang="zh-CN" altLang="en-US" sz="2400" b="1" dirty="0">
                <a:solidFill>
                  <a:srgbClr val="000000"/>
                </a:solidFill>
                <a:latin typeface="+mn-ea"/>
                <a:ea typeface="+mn-ea"/>
                <a:sym typeface="Times New Roman" pitchFamily="18" charset="0"/>
              </a:endParaRPr>
            </a:p>
          </p:txBody>
        </p:sp>
      </p:grpSp>
      <p:sp>
        <p:nvSpPr>
          <p:cNvPr id="30730" name="Text Box 10"/>
          <p:cNvSpPr txBox="1">
            <a:spLocks noChangeArrowheads="1"/>
          </p:cNvSpPr>
          <p:nvPr/>
        </p:nvSpPr>
        <p:spPr bwMode="auto">
          <a:xfrm>
            <a:off x="612775" y="909638"/>
            <a:ext cx="11534775" cy="3329758"/>
          </a:xfrm>
          <a:prstGeom prst="rect">
            <a:avLst/>
          </a:prstGeom>
          <a:noFill/>
          <a:ln w="9525" cap="flat" cmpd="sng">
            <a:noFill/>
            <a:bevel/>
            <a:headEnd/>
            <a:tailEnd/>
          </a:ln>
          <a:effectLst/>
        </p:spPr>
        <p:txBody>
          <a:bodyPr>
            <a:spAutoFit/>
          </a:bodyPr>
          <a:lstStyle/>
          <a:p>
            <a:pPr>
              <a:lnSpc>
                <a:spcPct val="150000"/>
              </a:lnSpc>
            </a:pPr>
            <a:r>
              <a:rPr lang="zh-CN" altLang="zh-CN" sz="2400" b="1" dirty="0">
                <a:solidFill>
                  <a:srgbClr val="000000"/>
                </a:solidFill>
                <a:latin typeface="宋体" pitchFamily="2" charset="-122"/>
              </a:rPr>
              <a:t>2.</a:t>
            </a:r>
            <a:r>
              <a:rPr lang="zh-CN" sz="2400" b="1" dirty="0">
                <a:solidFill>
                  <a:srgbClr val="000000"/>
                </a:solidFill>
                <a:latin typeface="宋体" pitchFamily="2" charset="-122"/>
              </a:rPr>
              <a:t>为了了解高一学生的体能情况，某校抽取部分学生进行一分钟跳绳次数测试，将所得数据整理后，画出频率分布直方图（如图所示），图中从左到右各小长方形面积比为</a:t>
            </a:r>
            <a:r>
              <a:rPr lang="zh-CN" altLang="zh-CN" sz="2400" b="1" dirty="0">
                <a:solidFill>
                  <a:srgbClr val="000000"/>
                </a:solidFill>
                <a:latin typeface="宋体" pitchFamily="2" charset="-122"/>
              </a:rPr>
              <a:t>2∶4∶17∶15∶9∶3</a:t>
            </a:r>
            <a:r>
              <a:rPr lang="zh-CN" sz="2400" b="1" dirty="0">
                <a:solidFill>
                  <a:srgbClr val="000000"/>
                </a:solidFill>
                <a:latin typeface="宋体" pitchFamily="2" charset="-122"/>
              </a:rPr>
              <a:t>，第二小组频数为</a:t>
            </a:r>
            <a:r>
              <a:rPr lang="zh-CN" altLang="zh-CN" sz="2400" b="1" dirty="0">
                <a:solidFill>
                  <a:srgbClr val="000000"/>
                </a:solidFill>
                <a:latin typeface="宋体" pitchFamily="2" charset="-122"/>
              </a:rPr>
              <a:t>12.</a:t>
            </a:r>
          </a:p>
          <a:p>
            <a:pPr>
              <a:lnSpc>
                <a:spcPct val="150000"/>
              </a:lnSpc>
            </a:pPr>
            <a:r>
              <a:rPr lang="zh-CN" sz="2400" b="1" dirty="0">
                <a:solidFill>
                  <a:srgbClr val="000000"/>
                </a:solidFill>
                <a:latin typeface="宋体" pitchFamily="2" charset="-122"/>
              </a:rPr>
              <a:t>（</a:t>
            </a:r>
            <a:r>
              <a:rPr lang="zh-CN" altLang="zh-CN" sz="2400" b="1" dirty="0">
                <a:solidFill>
                  <a:srgbClr val="000000"/>
                </a:solidFill>
                <a:latin typeface="宋体" pitchFamily="2" charset="-122"/>
              </a:rPr>
              <a:t>1</a:t>
            </a:r>
            <a:r>
              <a:rPr lang="zh-CN" sz="2400" b="1" dirty="0">
                <a:solidFill>
                  <a:srgbClr val="000000"/>
                </a:solidFill>
                <a:latin typeface="宋体" pitchFamily="2" charset="-122"/>
              </a:rPr>
              <a:t>）第二小组的频率是多少？样本容量是多少？</a:t>
            </a:r>
          </a:p>
          <a:p>
            <a:pPr>
              <a:lnSpc>
                <a:spcPct val="150000"/>
              </a:lnSpc>
            </a:pPr>
            <a:r>
              <a:rPr lang="zh-CN" sz="2400" b="1" dirty="0">
                <a:solidFill>
                  <a:srgbClr val="000000"/>
                </a:solidFill>
                <a:latin typeface="宋体" pitchFamily="2" charset="-122"/>
              </a:rPr>
              <a:t>（</a:t>
            </a:r>
            <a:r>
              <a:rPr lang="zh-CN" altLang="zh-CN" sz="2400" b="1" dirty="0">
                <a:solidFill>
                  <a:srgbClr val="000000"/>
                </a:solidFill>
                <a:latin typeface="宋体" pitchFamily="2" charset="-122"/>
              </a:rPr>
              <a:t>2</a:t>
            </a:r>
            <a:r>
              <a:rPr lang="zh-CN" sz="2400" b="1" dirty="0">
                <a:solidFill>
                  <a:srgbClr val="000000"/>
                </a:solidFill>
                <a:latin typeface="宋体" pitchFamily="2" charset="-122"/>
              </a:rPr>
              <a:t>）若次数在</a:t>
            </a:r>
            <a:r>
              <a:rPr lang="zh-CN" altLang="zh-CN" sz="2400" b="1" dirty="0">
                <a:solidFill>
                  <a:srgbClr val="000000"/>
                </a:solidFill>
                <a:latin typeface="宋体" pitchFamily="2" charset="-122"/>
              </a:rPr>
              <a:t>110</a:t>
            </a:r>
            <a:r>
              <a:rPr lang="zh-CN" sz="2400" b="1" dirty="0">
                <a:solidFill>
                  <a:srgbClr val="000000"/>
                </a:solidFill>
                <a:latin typeface="宋体" pitchFamily="2" charset="-122"/>
              </a:rPr>
              <a:t>次以上（含</a:t>
            </a:r>
            <a:r>
              <a:rPr lang="zh-CN" altLang="zh-CN" sz="2400" b="1" dirty="0">
                <a:solidFill>
                  <a:srgbClr val="000000"/>
                </a:solidFill>
                <a:latin typeface="宋体" pitchFamily="2" charset="-122"/>
              </a:rPr>
              <a:t>110</a:t>
            </a:r>
            <a:r>
              <a:rPr lang="zh-CN" sz="2400" b="1" dirty="0">
                <a:solidFill>
                  <a:srgbClr val="000000"/>
                </a:solidFill>
                <a:latin typeface="宋体" pitchFamily="2" charset="-122"/>
              </a:rPr>
              <a:t>次）为达标，试估计该校全体高一学生的达标率是多少</a:t>
            </a:r>
            <a:r>
              <a:rPr lang="zh-CN" altLang="zh-CN" sz="2400" b="1" dirty="0">
                <a:solidFill>
                  <a:srgbClr val="000000"/>
                </a:solidFill>
                <a:latin typeface="宋体" pitchFamily="2" charset="-122"/>
              </a:rPr>
              <a:t>.</a:t>
            </a:r>
          </a:p>
        </p:txBody>
      </p:sp>
      <p:pic>
        <p:nvPicPr>
          <p:cNvPr id="30731" name="Picture 11"/>
          <p:cNvPicPr>
            <a:picLocks noChangeAspect="1" noChangeArrowheads="1"/>
          </p:cNvPicPr>
          <p:nvPr/>
        </p:nvPicPr>
        <p:blipFill>
          <a:blip r:embed="rId6" cstate="print"/>
          <a:srcRect b="17664"/>
          <a:stretch>
            <a:fillRect/>
          </a:stretch>
        </p:blipFill>
        <p:spPr bwMode="auto">
          <a:xfrm>
            <a:off x="3479005" y="3733800"/>
            <a:ext cx="5338763" cy="2597150"/>
          </a:xfrm>
          <a:prstGeom prst="rect">
            <a:avLst/>
          </a:prstGeom>
          <a:noFill/>
          <a:ln w="9525" cap="flat" cmpd="sng">
            <a:noFill/>
            <a:bevel/>
            <a:headEnd/>
            <a:tailEnd/>
          </a:ln>
          <a:effectLst/>
        </p:spPr>
      </p:pic>
      <p:sp>
        <p:nvSpPr>
          <p:cNvPr id="2" name="矩形 1"/>
          <p:cNvSpPr/>
          <p:nvPr/>
        </p:nvSpPr>
        <p:spPr>
          <a:xfrm>
            <a:off x="3470084" y="160812"/>
            <a:ext cx="5594801" cy="523220"/>
          </a:xfrm>
          <a:prstGeom prst="rect">
            <a:avLst/>
          </a:prstGeom>
        </p:spPr>
        <p:txBody>
          <a:bodyPr wrap="none">
            <a:spAutoFit/>
          </a:bodyPr>
          <a:lstStyle/>
          <a:p>
            <a:r>
              <a:rPr lang="zh-CN" altLang="en-US" sz="2800" b="1" dirty="0">
                <a:solidFill>
                  <a:srgbClr val="FF0000"/>
                </a:solidFill>
                <a:latin typeface="+mn-ea"/>
              </a:rPr>
              <a:t>类型之三：频率分布直方图的应用</a:t>
            </a:r>
          </a:p>
        </p:txBody>
      </p:sp>
    </p:spTree>
  </p:cSld>
  <p:clrMapOvr>
    <a:masterClrMapping/>
  </p:clrMapOvr>
  <p:transition spd="slow">
    <p:pull dir="l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11367" y="5721350"/>
            <a:ext cx="1008063" cy="609600"/>
          </a:xfrm>
          <a:prstGeom prst="rect">
            <a:avLst/>
          </a:prstGeom>
          <a:noFill/>
          <a:ln w="9525" cmpd="sng">
            <a:noFill/>
            <a:miter lim="800000"/>
            <a:headEnd/>
            <a:tailEnd/>
          </a:ln>
        </p:spPr>
      </p:pic>
      <p:sp>
        <p:nvSpPr>
          <p:cNvPr id="31747"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1748"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31749"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31767"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1750" name="Group 3"/>
          <p:cNvGrpSpPr>
            <a:grpSpLocks/>
          </p:cNvGrpSpPr>
          <p:nvPr/>
        </p:nvGrpSpPr>
        <p:grpSpPr bwMode="auto">
          <a:xfrm>
            <a:off x="755650" y="117475"/>
            <a:ext cx="2376488" cy="728663"/>
            <a:chOff x="0" y="0"/>
            <a:chExt cx="1271" cy="454"/>
          </a:xfrm>
        </p:grpSpPr>
        <p:sp>
          <p:nvSpPr>
            <p:cNvPr id="31751"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miter lim="800000"/>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31752" name="Text Box 5"/>
            <p:cNvSpPr>
              <a:spLocks noChangeArrowheads="1"/>
            </p:cNvSpPr>
            <p:nvPr/>
          </p:nvSpPr>
          <p:spPr bwMode="auto">
            <a:xfrm>
              <a:off x="92" y="46"/>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典例精析</a:t>
              </a:r>
              <a:endParaRPr lang="zh-CN" altLang="en-US" sz="2800" b="1" dirty="0">
                <a:solidFill>
                  <a:srgbClr val="000000"/>
                </a:solidFill>
                <a:latin typeface="+mn-ea"/>
                <a:ea typeface="+mn-ea"/>
                <a:sym typeface="Times New Roman" pitchFamily="18" charset="0"/>
              </a:endParaRPr>
            </a:p>
          </p:txBody>
        </p:sp>
      </p:grpSp>
      <p:pic>
        <p:nvPicPr>
          <p:cNvPr id="31754" name="Picture 10"/>
          <p:cNvPicPr>
            <a:picLocks noChangeAspect="1" noChangeArrowheads="1"/>
          </p:cNvPicPr>
          <p:nvPr/>
        </p:nvPicPr>
        <p:blipFill>
          <a:blip r:embed="rId6" cstate="print"/>
          <a:srcRect/>
          <a:stretch>
            <a:fillRect/>
          </a:stretch>
        </p:blipFill>
        <p:spPr bwMode="auto">
          <a:xfrm>
            <a:off x="1501775" y="1285875"/>
            <a:ext cx="8713788" cy="4664075"/>
          </a:xfrm>
          <a:prstGeom prst="rect">
            <a:avLst/>
          </a:prstGeom>
          <a:noFill/>
          <a:ln w="9525" cap="flat" cmpd="sng">
            <a:noFill/>
            <a:bevel/>
            <a:headEnd/>
            <a:tailEnd/>
          </a:ln>
          <a:effectLst/>
        </p:spPr>
      </p:pic>
      <p:sp>
        <p:nvSpPr>
          <p:cNvPr id="2" name="矩形 1"/>
          <p:cNvSpPr/>
          <p:nvPr/>
        </p:nvSpPr>
        <p:spPr>
          <a:xfrm>
            <a:off x="3519073" y="242421"/>
            <a:ext cx="5594801" cy="523220"/>
          </a:xfrm>
          <a:prstGeom prst="rect">
            <a:avLst/>
          </a:prstGeom>
        </p:spPr>
        <p:txBody>
          <a:bodyPr wrap="none">
            <a:spAutoFit/>
          </a:bodyPr>
          <a:lstStyle/>
          <a:p>
            <a:r>
              <a:rPr lang="zh-CN" altLang="en-US" sz="2800" b="1" dirty="0">
                <a:solidFill>
                  <a:srgbClr val="FF0000"/>
                </a:solidFill>
                <a:latin typeface="+mn-ea"/>
              </a:rPr>
              <a:t>类型之三：频率分布直方图的应用</a:t>
            </a:r>
          </a:p>
        </p:txBody>
      </p:sp>
    </p:spTree>
  </p:cSld>
  <p:clrMapOvr>
    <a:masterClrMapping/>
  </p:clrMapOvr>
  <p:transition spd="slow">
    <p:pull dir="l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6100" y="5721350"/>
            <a:ext cx="1008063" cy="609600"/>
          </a:xfrm>
          <a:prstGeom prst="rect">
            <a:avLst/>
          </a:prstGeom>
          <a:noFill/>
          <a:ln w="9525" cmpd="sng">
            <a:noFill/>
            <a:miter lim="800000"/>
            <a:headEnd/>
            <a:tailEnd/>
          </a:ln>
        </p:spPr>
      </p:pic>
      <p:sp>
        <p:nvSpPr>
          <p:cNvPr id="5123"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5124"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5125"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5142"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5126" name="Group 3"/>
          <p:cNvGrpSpPr>
            <a:grpSpLocks/>
          </p:cNvGrpSpPr>
          <p:nvPr/>
        </p:nvGrpSpPr>
        <p:grpSpPr bwMode="auto">
          <a:xfrm>
            <a:off x="755650" y="117475"/>
            <a:ext cx="2376488" cy="728663"/>
            <a:chOff x="0" y="0"/>
            <a:chExt cx="1271" cy="454"/>
          </a:xfrm>
        </p:grpSpPr>
        <p:sp>
          <p:nvSpPr>
            <p:cNvPr id="5127"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miter lim="800000"/>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5128" name="Text Box 5"/>
            <p:cNvSpPr>
              <a:spLocks noChangeArrowheads="1"/>
            </p:cNvSpPr>
            <p:nvPr/>
          </p:nvSpPr>
          <p:spPr bwMode="auto">
            <a:xfrm>
              <a:off x="92" y="46"/>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宋体" panose="02010600030101010101" pitchFamily="2" charset="-122"/>
                  <a:sym typeface="隶书" pitchFamily="49" charset="-122"/>
                </a:rPr>
                <a:t>问题引入</a:t>
              </a:r>
              <a:endParaRPr lang="zh-CN" altLang="en-US" sz="2800" b="1" dirty="0">
                <a:solidFill>
                  <a:srgbClr val="000000"/>
                </a:solidFill>
                <a:latin typeface="宋体" panose="02010600030101010101" pitchFamily="2" charset="-122"/>
                <a:sym typeface="Times New Roman" pitchFamily="18" charset="0"/>
              </a:endParaRPr>
            </a:p>
          </p:txBody>
        </p:sp>
      </p:grpSp>
      <p:pic>
        <p:nvPicPr>
          <p:cNvPr id="5129" name="Picture 9"/>
          <p:cNvPicPr>
            <a:picLocks noChangeAspect="1" noChangeArrowheads="1"/>
          </p:cNvPicPr>
          <p:nvPr/>
        </p:nvPicPr>
        <p:blipFill>
          <a:blip r:embed="rId6" cstate="print"/>
          <a:srcRect/>
          <a:stretch>
            <a:fillRect/>
          </a:stretch>
        </p:blipFill>
        <p:spPr bwMode="auto">
          <a:xfrm>
            <a:off x="625475" y="1558925"/>
            <a:ext cx="10839450" cy="3167063"/>
          </a:xfrm>
          <a:prstGeom prst="rect">
            <a:avLst/>
          </a:prstGeom>
          <a:noFill/>
          <a:ln w="9525" cap="flat" cmpd="sng">
            <a:noFill/>
            <a:bevel/>
            <a:headEnd/>
            <a:tailEnd/>
          </a:ln>
          <a:effectLst/>
        </p:spPr>
      </p:pic>
    </p:spTree>
  </p:cSld>
  <p:clrMapOvr>
    <a:masterClrMapping/>
  </p:clrMapOvr>
  <p:transition spd="slow">
    <p:pull dir="l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6100" y="5721350"/>
            <a:ext cx="1008063" cy="609600"/>
          </a:xfrm>
          <a:prstGeom prst="rect">
            <a:avLst/>
          </a:prstGeom>
          <a:noFill/>
          <a:ln w="9525" cmpd="sng">
            <a:noFill/>
            <a:miter lim="800000"/>
            <a:headEnd/>
            <a:tailEnd/>
          </a:ln>
        </p:spPr>
      </p:pic>
      <p:sp>
        <p:nvSpPr>
          <p:cNvPr id="32771"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2772"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pSp>
        <p:nvGrpSpPr>
          <p:cNvPr id="32773" name="Group 4"/>
          <p:cNvGrpSpPr>
            <a:grpSpLocks/>
          </p:cNvGrpSpPr>
          <p:nvPr/>
        </p:nvGrpSpPr>
        <p:grpSpPr bwMode="auto">
          <a:xfrm>
            <a:off x="684213" y="117475"/>
            <a:ext cx="2376487" cy="728663"/>
            <a:chOff x="0" y="0"/>
            <a:chExt cx="1271" cy="454"/>
          </a:xfrm>
        </p:grpSpPr>
        <p:sp>
          <p:nvSpPr>
            <p:cNvPr id="32774" name="AutoShape 5"/>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miter lim="800000"/>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32775" name="Text Box 6"/>
            <p:cNvSpPr>
              <a:spLocks noChangeArrowheads="1"/>
            </p:cNvSpPr>
            <p:nvPr/>
          </p:nvSpPr>
          <p:spPr bwMode="auto">
            <a:xfrm>
              <a:off x="92" y="46"/>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课堂练习</a:t>
              </a:r>
              <a:endParaRPr lang="zh-CN" altLang="en-US" sz="2800" b="1" dirty="0">
                <a:solidFill>
                  <a:srgbClr val="000000"/>
                </a:solidFill>
                <a:latin typeface="+mn-ea"/>
                <a:ea typeface="+mn-ea"/>
                <a:sym typeface="Times New Roman" pitchFamily="18" charset="0"/>
              </a:endParaRPr>
            </a:p>
          </p:txBody>
        </p:sp>
      </p:grpSp>
      <p:sp>
        <p:nvSpPr>
          <p:cNvPr id="32776" name="Text Box 8"/>
          <p:cNvSpPr txBox="1">
            <a:spLocks noChangeArrowheads="1"/>
          </p:cNvSpPr>
          <p:nvPr/>
        </p:nvSpPr>
        <p:spPr bwMode="auto">
          <a:xfrm>
            <a:off x="649288" y="1128713"/>
            <a:ext cx="11066462" cy="4588949"/>
          </a:xfrm>
          <a:prstGeom prst="rect">
            <a:avLst/>
          </a:prstGeom>
          <a:noFill/>
          <a:ln w="9525" cap="flat" cmpd="sng">
            <a:noFill/>
            <a:bevel/>
            <a:headEnd/>
            <a:tailEnd/>
          </a:ln>
          <a:effectLst/>
        </p:spPr>
        <p:txBody>
          <a:bodyPr>
            <a:spAutoFit/>
          </a:bodyPr>
          <a:lstStyle/>
          <a:p>
            <a:pPr>
              <a:lnSpc>
                <a:spcPct val="150000"/>
              </a:lnSpc>
            </a:pPr>
            <a:endParaRPr lang="zh-CN" altLang="zh-CN" sz="2200" b="1" dirty="0">
              <a:solidFill>
                <a:srgbClr val="000000"/>
              </a:solidFill>
              <a:latin typeface="宋体" pitchFamily="2" charset="-122"/>
            </a:endParaRPr>
          </a:p>
          <a:p>
            <a:pPr>
              <a:lnSpc>
                <a:spcPct val="150000"/>
              </a:lnSpc>
            </a:pPr>
            <a:r>
              <a:rPr lang="zh-CN" altLang="zh-CN" sz="2400" b="1" dirty="0">
                <a:solidFill>
                  <a:srgbClr val="000000"/>
                </a:solidFill>
                <a:latin typeface="+mn-ea"/>
                <a:ea typeface="+mn-ea"/>
              </a:rPr>
              <a:t>1.</a:t>
            </a:r>
            <a:r>
              <a:rPr lang="zh-CN" sz="2400" b="1" dirty="0">
                <a:solidFill>
                  <a:srgbClr val="000000"/>
                </a:solidFill>
                <a:latin typeface="+mn-ea"/>
                <a:ea typeface="+mn-ea"/>
              </a:rPr>
              <a:t>将一个容量为</a:t>
            </a:r>
            <a:r>
              <a:rPr lang="zh-CN" altLang="zh-CN" sz="2400" b="1" i="1" dirty="0">
                <a:solidFill>
                  <a:srgbClr val="000000"/>
                </a:solidFill>
                <a:latin typeface="Times New Roman" panose="02020603050405020304" pitchFamily="18" charset="0"/>
                <a:ea typeface="+mn-ea"/>
                <a:cs typeface="Times New Roman" panose="02020603050405020304" pitchFamily="18" charset="0"/>
              </a:rPr>
              <a:t>n</a:t>
            </a:r>
            <a:r>
              <a:rPr lang="zh-CN" sz="2400" b="1" dirty="0">
                <a:solidFill>
                  <a:srgbClr val="000000"/>
                </a:solidFill>
                <a:latin typeface="+mn-ea"/>
                <a:ea typeface="+mn-ea"/>
              </a:rPr>
              <a:t>的样本分成若干组，已知某组的频数和频率分别为</a:t>
            </a:r>
            <a:r>
              <a:rPr lang="zh-CN" altLang="zh-CN" sz="2400" b="1" dirty="0">
                <a:solidFill>
                  <a:srgbClr val="000000"/>
                </a:solidFill>
                <a:latin typeface="+mn-ea"/>
                <a:ea typeface="+mn-ea"/>
              </a:rPr>
              <a:t>40</a:t>
            </a:r>
            <a:r>
              <a:rPr lang="zh-CN" sz="2400" b="1" dirty="0">
                <a:solidFill>
                  <a:srgbClr val="000000"/>
                </a:solidFill>
                <a:latin typeface="+mn-ea"/>
                <a:ea typeface="+mn-ea"/>
              </a:rPr>
              <a:t>和</a:t>
            </a:r>
            <a:r>
              <a:rPr lang="zh-CN" altLang="zh-CN" sz="2400" b="1" dirty="0">
                <a:solidFill>
                  <a:srgbClr val="000000"/>
                </a:solidFill>
                <a:latin typeface="+mn-ea"/>
                <a:ea typeface="+mn-ea"/>
              </a:rPr>
              <a:t>0.125</a:t>
            </a:r>
            <a:r>
              <a:rPr lang="zh-CN" sz="2400" b="1" dirty="0">
                <a:solidFill>
                  <a:srgbClr val="000000"/>
                </a:solidFill>
                <a:latin typeface="+mn-ea"/>
                <a:ea typeface="+mn-ea"/>
              </a:rPr>
              <a:t>，则</a:t>
            </a:r>
            <a:r>
              <a:rPr lang="zh-CN" altLang="zh-CN" sz="2400" b="1" i="1" dirty="0">
                <a:solidFill>
                  <a:srgbClr val="000000"/>
                </a:solidFill>
                <a:latin typeface="Times New Roman" panose="02020603050405020304" pitchFamily="18" charset="0"/>
                <a:ea typeface="+mn-ea"/>
                <a:cs typeface="Times New Roman" panose="02020603050405020304" pitchFamily="18" charset="0"/>
              </a:rPr>
              <a:t>n</a:t>
            </a:r>
            <a:r>
              <a:rPr lang="zh-CN" sz="2400" b="1" dirty="0">
                <a:solidFill>
                  <a:srgbClr val="000000"/>
                </a:solidFill>
                <a:latin typeface="+mn-ea"/>
                <a:ea typeface="+mn-ea"/>
              </a:rPr>
              <a:t>的值为</a:t>
            </a:r>
            <a:r>
              <a:rPr lang="zh-CN" altLang="zh-CN" sz="2400" b="1" dirty="0">
                <a:solidFill>
                  <a:srgbClr val="000000"/>
                </a:solidFill>
                <a:latin typeface="+mn-ea"/>
                <a:ea typeface="+mn-ea"/>
              </a:rPr>
              <a:t>(   )</a:t>
            </a:r>
          </a:p>
          <a:p>
            <a:pPr>
              <a:lnSpc>
                <a:spcPct val="150000"/>
              </a:lnSpc>
            </a:pPr>
            <a:r>
              <a:rPr lang="en-US" altLang="zh-CN" sz="2400" b="1" dirty="0" smtClean="0">
                <a:solidFill>
                  <a:srgbClr val="000000"/>
                </a:solidFill>
                <a:latin typeface="+mn-ea"/>
                <a:ea typeface="+mn-ea"/>
              </a:rPr>
              <a:t>A.</a:t>
            </a:r>
            <a:r>
              <a:rPr lang="zh-CN" altLang="zh-CN" sz="2400" b="1" dirty="0" smtClean="0">
                <a:solidFill>
                  <a:srgbClr val="000000"/>
                </a:solidFill>
                <a:latin typeface="+mn-ea"/>
                <a:ea typeface="+mn-ea"/>
              </a:rPr>
              <a:t>640</a:t>
            </a:r>
            <a:r>
              <a:rPr lang="zh-CN" altLang="zh-CN" sz="2400" b="1" dirty="0">
                <a:solidFill>
                  <a:srgbClr val="000000"/>
                </a:solidFill>
                <a:latin typeface="+mn-ea"/>
                <a:ea typeface="+mn-ea"/>
              </a:rPr>
              <a:t>	</a:t>
            </a:r>
            <a:r>
              <a:rPr lang="en-US" altLang="zh-CN" sz="2400" b="1" dirty="0" smtClean="0">
                <a:solidFill>
                  <a:srgbClr val="000000"/>
                </a:solidFill>
                <a:latin typeface="+mn-ea"/>
                <a:ea typeface="+mn-ea"/>
              </a:rPr>
              <a:t>     </a:t>
            </a:r>
            <a:r>
              <a:rPr lang="en-US" altLang="zh-CN" sz="2400" b="1" dirty="0" smtClean="0">
                <a:solidFill>
                  <a:srgbClr val="000000"/>
                </a:solidFill>
                <a:latin typeface="+mn-ea"/>
                <a:ea typeface="+mn-ea"/>
              </a:rPr>
              <a:t>B.</a:t>
            </a:r>
            <a:r>
              <a:rPr lang="zh-CN" altLang="zh-CN" sz="2400" b="1" dirty="0" smtClean="0">
                <a:solidFill>
                  <a:srgbClr val="000000"/>
                </a:solidFill>
                <a:latin typeface="+mn-ea"/>
                <a:ea typeface="+mn-ea"/>
              </a:rPr>
              <a:t>320</a:t>
            </a:r>
            <a:r>
              <a:rPr lang="zh-CN" altLang="zh-CN" sz="2400" b="1" dirty="0">
                <a:solidFill>
                  <a:srgbClr val="000000"/>
                </a:solidFill>
                <a:latin typeface="+mn-ea"/>
                <a:ea typeface="+mn-ea"/>
              </a:rPr>
              <a:t>	</a:t>
            </a:r>
            <a:r>
              <a:rPr lang="en-US" altLang="zh-CN" sz="2400" b="1" dirty="0" smtClean="0">
                <a:solidFill>
                  <a:srgbClr val="000000"/>
                </a:solidFill>
                <a:latin typeface="+mn-ea"/>
                <a:ea typeface="+mn-ea"/>
              </a:rPr>
              <a:t>    C.</a:t>
            </a:r>
            <a:r>
              <a:rPr lang="zh-CN" altLang="zh-CN" sz="2400" b="1" dirty="0" smtClean="0">
                <a:solidFill>
                  <a:srgbClr val="000000"/>
                </a:solidFill>
                <a:latin typeface="+mn-ea"/>
                <a:ea typeface="+mn-ea"/>
              </a:rPr>
              <a:t>240</a:t>
            </a:r>
            <a:r>
              <a:rPr lang="en-US" altLang="zh-CN" sz="2400" b="1" dirty="0" smtClean="0">
                <a:solidFill>
                  <a:srgbClr val="000000"/>
                </a:solidFill>
                <a:latin typeface="+mn-ea"/>
                <a:ea typeface="+mn-ea"/>
              </a:rPr>
              <a:t>  </a:t>
            </a:r>
            <a:r>
              <a:rPr lang="zh-CN" altLang="zh-CN" sz="2400" b="1" dirty="0">
                <a:solidFill>
                  <a:srgbClr val="000000"/>
                </a:solidFill>
                <a:latin typeface="+mn-ea"/>
                <a:ea typeface="+mn-ea"/>
              </a:rPr>
              <a:t>	</a:t>
            </a:r>
            <a:r>
              <a:rPr lang="en-US" altLang="zh-CN" sz="2400" b="1" dirty="0" smtClean="0">
                <a:solidFill>
                  <a:srgbClr val="000000"/>
                </a:solidFill>
                <a:latin typeface="+mn-ea"/>
                <a:ea typeface="+mn-ea"/>
              </a:rPr>
              <a:t>  D.</a:t>
            </a:r>
            <a:r>
              <a:rPr lang="zh-CN" altLang="zh-CN" sz="2400" b="1" dirty="0" smtClean="0">
                <a:solidFill>
                  <a:srgbClr val="000000"/>
                </a:solidFill>
                <a:latin typeface="+mn-ea"/>
                <a:ea typeface="+mn-ea"/>
              </a:rPr>
              <a:t>160</a:t>
            </a:r>
            <a:endParaRPr lang="zh-CN" altLang="zh-CN" sz="2400" b="1" dirty="0">
              <a:solidFill>
                <a:srgbClr val="000000"/>
              </a:solidFill>
              <a:latin typeface="+mn-ea"/>
              <a:ea typeface="+mn-ea"/>
            </a:endParaRPr>
          </a:p>
          <a:p>
            <a:pPr>
              <a:lnSpc>
                <a:spcPct val="150000"/>
              </a:lnSpc>
            </a:pPr>
            <a:endParaRPr lang="zh-CN" altLang="zh-CN" sz="2400" b="1" dirty="0">
              <a:solidFill>
                <a:srgbClr val="FF0000"/>
              </a:solidFill>
              <a:latin typeface="+mn-ea"/>
              <a:ea typeface="+mn-ea"/>
            </a:endParaRPr>
          </a:p>
          <a:p>
            <a:pPr>
              <a:lnSpc>
                <a:spcPct val="150000"/>
              </a:lnSpc>
            </a:pPr>
            <a:endParaRPr lang="zh-CN" altLang="zh-CN" sz="2400" b="1" dirty="0">
              <a:solidFill>
                <a:srgbClr val="FF0000"/>
              </a:solidFill>
              <a:latin typeface="+mn-ea"/>
              <a:ea typeface="+mn-ea"/>
            </a:endParaRPr>
          </a:p>
          <a:p>
            <a:pPr>
              <a:lnSpc>
                <a:spcPct val="150000"/>
              </a:lnSpc>
            </a:pPr>
            <a:r>
              <a:rPr lang="zh-CN" altLang="zh-CN" sz="2400" b="1" dirty="0">
                <a:solidFill>
                  <a:srgbClr val="FF0000"/>
                </a:solidFill>
                <a:latin typeface="+mn-ea"/>
                <a:ea typeface="+mn-ea"/>
              </a:rPr>
              <a:t>【</a:t>
            </a:r>
            <a:r>
              <a:rPr lang="zh-CN" sz="2400" b="1" dirty="0">
                <a:solidFill>
                  <a:srgbClr val="FF0000"/>
                </a:solidFill>
                <a:latin typeface="+mn-ea"/>
                <a:ea typeface="+mn-ea"/>
              </a:rPr>
              <a:t>解题提示</a:t>
            </a:r>
            <a:r>
              <a:rPr lang="zh-CN" altLang="zh-CN" sz="2400" b="1" dirty="0">
                <a:solidFill>
                  <a:srgbClr val="FF0000"/>
                </a:solidFill>
                <a:latin typeface="+mn-ea"/>
                <a:ea typeface="+mn-ea"/>
              </a:rPr>
              <a:t>】</a:t>
            </a:r>
            <a:r>
              <a:rPr lang="zh-CN" sz="2400" b="1" dirty="0">
                <a:solidFill>
                  <a:srgbClr val="000000"/>
                </a:solidFill>
                <a:latin typeface="+mn-ea"/>
                <a:ea typeface="+mn-ea"/>
              </a:rPr>
              <a:t>根据频率的定义求解</a:t>
            </a:r>
            <a:r>
              <a:rPr lang="zh-CN" altLang="zh-CN" sz="2400" b="1" dirty="0">
                <a:solidFill>
                  <a:srgbClr val="000000"/>
                </a:solidFill>
                <a:latin typeface="+mn-ea"/>
                <a:ea typeface="+mn-ea"/>
              </a:rPr>
              <a:t>.</a:t>
            </a:r>
          </a:p>
          <a:p>
            <a:pPr>
              <a:lnSpc>
                <a:spcPct val="180000"/>
              </a:lnSpc>
            </a:pPr>
            <a:r>
              <a:rPr lang="zh-CN" altLang="zh-CN" sz="2400" b="1" dirty="0">
                <a:solidFill>
                  <a:srgbClr val="FF0000"/>
                </a:solidFill>
                <a:latin typeface="+mn-ea"/>
                <a:ea typeface="+mn-ea"/>
              </a:rPr>
              <a:t>【</a:t>
            </a:r>
            <a:r>
              <a:rPr lang="zh-CN" sz="2400" b="1" dirty="0">
                <a:solidFill>
                  <a:srgbClr val="FF0000"/>
                </a:solidFill>
                <a:latin typeface="+mn-ea"/>
                <a:ea typeface="+mn-ea"/>
              </a:rPr>
              <a:t>解析</a:t>
            </a:r>
            <a:r>
              <a:rPr lang="zh-CN" altLang="zh-CN" sz="2400" b="1" dirty="0">
                <a:solidFill>
                  <a:srgbClr val="FF0000"/>
                </a:solidFill>
                <a:latin typeface="+mn-ea"/>
                <a:ea typeface="+mn-ea"/>
              </a:rPr>
              <a:t>】</a:t>
            </a:r>
            <a:r>
              <a:rPr lang="zh-CN" sz="2400" b="1" dirty="0">
                <a:solidFill>
                  <a:srgbClr val="000000"/>
                </a:solidFill>
                <a:latin typeface="+mn-ea"/>
                <a:ea typeface="+mn-ea"/>
              </a:rPr>
              <a:t>选</a:t>
            </a:r>
            <a:r>
              <a:rPr lang="zh-CN" altLang="zh-CN" sz="2400" b="1" dirty="0">
                <a:solidFill>
                  <a:srgbClr val="000000"/>
                </a:solidFill>
                <a:latin typeface="+mn-ea"/>
                <a:ea typeface="+mn-ea"/>
              </a:rPr>
              <a:t>B.∵</a:t>
            </a:r>
            <a:r>
              <a:rPr lang="zh-CN" sz="2400" b="1" dirty="0">
                <a:solidFill>
                  <a:srgbClr val="000000"/>
                </a:solidFill>
                <a:latin typeface="+mn-ea"/>
                <a:ea typeface="+mn-ea"/>
              </a:rPr>
              <a:t>频率</a:t>
            </a:r>
            <a:r>
              <a:rPr lang="zh-CN" altLang="zh-CN" sz="2400" b="1" dirty="0">
                <a:solidFill>
                  <a:srgbClr val="000000"/>
                </a:solidFill>
                <a:latin typeface="+mn-ea"/>
                <a:ea typeface="+mn-ea"/>
              </a:rPr>
              <a:t>=        </a:t>
            </a:r>
            <a:r>
              <a:rPr lang="zh-CN" sz="2400" b="1" dirty="0">
                <a:solidFill>
                  <a:srgbClr val="000000"/>
                </a:solidFill>
                <a:latin typeface="+mn-ea"/>
                <a:ea typeface="+mn-ea"/>
              </a:rPr>
              <a:t>，∴</a:t>
            </a:r>
            <a:r>
              <a:rPr lang="zh-CN" altLang="zh-CN" sz="2400" b="1" i="1" dirty="0">
                <a:solidFill>
                  <a:srgbClr val="000000"/>
                </a:solidFill>
                <a:latin typeface="Times New Roman" panose="02020603050405020304" pitchFamily="18" charset="0"/>
                <a:ea typeface="+mn-ea"/>
                <a:cs typeface="Times New Roman" panose="02020603050405020304" pitchFamily="18" charset="0"/>
              </a:rPr>
              <a:t>n</a:t>
            </a:r>
            <a:r>
              <a:rPr lang="zh-CN" altLang="zh-CN" sz="2400" b="1" dirty="0">
                <a:solidFill>
                  <a:srgbClr val="000000"/>
                </a:solidFill>
                <a:latin typeface="+mn-ea"/>
                <a:ea typeface="+mn-ea"/>
              </a:rPr>
              <a:t>=     =320.</a:t>
            </a:r>
          </a:p>
        </p:txBody>
      </p:sp>
      <p:graphicFrame>
        <p:nvGraphicFramePr>
          <p:cNvPr id="32777" name="Object 9"/>
          <p:cNvGraphicFramePr>
            <a:graphicFrameLocks noChangeAspect="1"/>
          </p:cNvGraphicFramePr>
          <p:nvPr>
            <p:extLst>
              <p:ext uri="{D42A27DB-BD31-4B8C-83A1-F6EECF244321}">
                <p14:modId xmlns:p14="http://schemas.microsoft.com/office/powerpoint/2010/main" val="2948982534"/>
              </p:ext>
            </p:extLst>
          </p:nvPr>
        </p:nvGraphicFramePr>
        <p:xfrm>
          <a:off x="3721422" y="5013110"/>
          <a:ext cx="1092200" cy="647700"/>
        </p:xfrm>
        <a:graphic>
          <a:graphicData uri="http://schemas.openxmlformats.org/presentationml/2006/ole">
            <mc:AlternateContent xmlns:mc="http://schemas.openxmlformats.org/markup-compatibility/2006">
              <mc:Choice xmlns:v="urn:schemas-microsoft-com:vml" Requires="v">
                <p:oleObj spid="_x0000_s32813" r:id="rId4" imgW="1092043" imgH="647736" progId="Equation.DSMT4">
                  <p:embed/>
                </p:oleObj>
              </mc:Choice>
              <mc:Fallback>
                <p:oleObj r:id="rId4" imgW="1092043" imgH="647736" progId="Equation.DSMT4">
                  <p:embed/>
                  <p:pic>
                    <p:nvPicPr>
                      <p:cNvPr id="0"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1422" y="5013110"/>
                        <a:ext cx="1092200" cy="6477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2778" name="Object 10"/>
          <p:cNvGraphicFramePr>
            <a:graphicFrameLocks noChangeAspect="1"/>
          </p:cNvGraphicFramePr>
          <p:nvPr>
            <p:extLst>
              <p:ext uri="{D42A27DB-BD31-4B8C-83A1-F6EECF244321}">
                <p14:modId xmlns:p14="http://schemas.microsoft.com/office/powerpoint/2010/main" val="2324462633"/>
              </p:ext>
            </p:extLst>
          </p:nvPr>
        </p:nvGraphicFramePr>
        <p:xfrm>
          <a:off x="5858669" y="4941105"/>
          <a:ext cx="647700" cy="609600"/>
        </p:xfrm>
        <a:graphic>
          <a:graphicData uri="http://schemas.openxmlformats.org/presentationml/2006/ole">
            <mc:AlternateContent xmlns:mc="http://schemas.openxmlformats.org/markup-compatibility/2006">
              <mc:Choice xmlns:v="urn:schemas-microsoft-com:vml" Requires="v">
                <p:oleObj spid="_x0000_s32814" r:id="rId6" imgW="648017" imgH="609917" progId="Equation.DSMT4">
                  <p:embed/>
                </p:oleObj>
              </mc:Choice>
              <mc:Fallback>
                <p:oleObj r:id="rId6" imgW="648017" imgH="609917" progId="Equation.DSMT4">
                  <p:embed/>
                  <p:pic>
                    <p:nvPicPr>
                      <p:cNvPr id="0"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58669" y="4941105"/>
                        <a:ext cx="647700" cy="609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bevel/>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6">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776">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77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7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8" descr="91淘课logo"/>
          <p:cNvPicPr>
            <a:picLocks noChangeAspect="1" noChangeArrowheads="1"/>
          </p:cNvPicPr>
          <p:nvPr/>
        </p:nvPicPr>
        <p:blipFill>
          <a:blip r:embed="rId2" cstate="print">
            <a:clrChange>
              <a:clrFrom>
                <a:srgbClr val="555555"/>
              </a:clrFrom>
              <a:clrTo>
                <a:srgbClr val="555555">
                  <a:alpha val="0"/>
                </a:srgbClr>
              </a:clrTo>
            </a:clrChange>
            <a:lum contrast="40000"/>
          </a:blip>
          <a:srcRect/>
          <a:stretch>
            <a:fillRect/>
          </a:stretch>
        </p:blipFill>
        <p:spPr bwMode="auto">
          <a:xfrm>
            <a:off x="10695143" y="5742907"/>
            <a:ext cx="1008063" cy="609600"/>
          </a:xfrm>
          <a:prstGeom prst="rect">
            <a:avLst/>
          </a:prstGeom>
          <a:noFill/>
          <a:ln w="9525" cmpd="sng">
            <a:noFill/>
            <a:bevel/>
            <a:headEnd/>
            <a:tailEnd/>
          </a:ln>
        </p:spPr>
      </p:pic>
      <p:sp>
        <p:nvSpPr>
          <p:cNvPr id="33795" name="矩形 7"/>
          <p:cNvSpPr>
            <a:spLocks noChangeArrowheads="1"/>
          </p:cNvSpPr>
          <p:nvPr/>
        </p:nvSpPr>
        <p:spPr bwMode="auto">
          <a:xfrm>
            <a:off x="0" y="-17463"/>
            <a:ext cx="12195175" cy="1042988"/>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3796" name="矩形 8"/>
          <p:cNvSpPr>
            <a:spLocks noChangeArrowheads="1"/>
          </p:cNvSpPr>
          <p:nvPr/>
        </p:nvSpPr>
        <p:spPr bwMode="auto">
          <a:xfrm>
            <a:off x="0" y="6330950"/>
            <a:ext cx="12195175" cy="527050"/>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grpSp>
        <p:nvGrpSpPr>
          <p:cNvPr id="33797" name="Group 4"/>
          <p:cNvGrpSpPr>
            <a:grpSpLocks/>
          </p:cNvGrpSpPr>
          <p:nvPr/>
        </p:nvGrpSpPr>
        <p:grpSpPr bwMode="auto">
          <a:xfrm>
            <a:off x="684213" y="117475"/>
            <a:ext cx="2376487" cy="728663"/>
            <a:chOff x="0" y="0"/>
            <a:chExt cx="1271" cy="454"/>
          </a:xfrm>
        </p:grpSpPr>
        <p:sp>
          <p:nvSpPr>
            <p:cNvPr id="33798" name="AutoShape 5"/>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33799" name="Text Box 6"/>
            <p:cNvSpPr>
              <a:spLocks noChangeArrowheads="1"/>
            </p:cNvSpPr>
            <p:nvPr/>
          </p:nvSpPr>
          <p:spPr bwMode="auto">
            <a:xfrm>
              <a:off x="92" y="46"/>
              <a:ext cx="1088" cy="326"/>
            </a:xfrm>
            <a:prstGeom prst="rect">
              <a:avLst/>
            </a:prstGeom>
            <a:noFill/>
            <a:ln w="9525" cap="flat" cmpd="sng">
              <a:noFill/>
              <a:bevel/>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课堂练习</a:t>
              </a:r>
              <a:endParaRPr lang="zh-CN" altLang="en-US" sz="2800" b="1" dirty="0">
                <a:solidFill>
                  <a:srgbClr val="000000"/>
                </a:solidFill>
                <a:latin typeface="+mn-ea"/>
                <a:ea typeface="+mn-ea"/>
                <a:sym typeface="Times New Roman" pitchFamily="18" charset="0"/>
              </a:endParaRPr>
            </a:p>
          </p:txBody>
        </p:sp>
      </p:grpSp>
      <p:sp>
        <p:nvSpPr>
          <p:cNvPr id="33800" name="Text Box 8"/>
          <p:cNvSpPr txBox="1">
            <a:spLocks noChangeArrowheads="1"/>
          </p:cNvSpPr>
          <p:nvPr/>
        </p:nvSpPr>
        <p:spPr bwMode="auto">
          <a:xfrm>
            <a:off x="690563" y="985838"/>
            <a:ext cx="7773987" cy="738664"/>
          </a:xfrm>
          <a:prstGeom prst="rect">
            <a:avLst/>
          </a:prstGeom>
          <a:noFill/>
          <a:ln w="9525" cap="flat" cmpd="sng">
            <a:noFill/>
            <a:bevel/>
            <a:headEnd/>
            <a:tailEnd/>
          </a:ln>
          <a:effectLst/>
        </p:spPr>
        <p:txBody>
          <a:bodyPr>
            <a:spAutoFit/>
          </a:bodyPr>
          <a:lstStyle/>
          <a:p>
            <a:pPr>
              <a:lnSpc>
                <a:spcPct val="150000"/>
              </a:lnSpc>
            </a:pPr>
            <a:r>
              <a:rPr lang="zh-CN" altLang="zh-CN" sz="2800" b="1" dirty="0">
                <a:solidFill>
                  <a:srgbClr val="000000"/>
                </a:solidFill>
                <a:latin typeface="宋体" pitchFamily="2" charset="-122"/>
              </a:rPr>
              <a:t>2.</a:t>
            </a:r>
            <a:r>
              <a:rPr lang="zh-CN" sz="2800" b="1" dirty="0">
                <a:solidFill>
                  <a:srgbClr val="000000"/>
                </a:solidFill>
                <a:latin typeface="宋体" pitchFamily="2" charset="-122"/>
              </a:rPr>
              <a:t>下面给出</a:t>
            </a:r>
            <a:r>
              <a:rPr lang="zh-CN" altLang="zh-CN" sz="2800" b="1" dirty="0">
                <a:solidFill>
                  <a:srgbClr val="000000"/>
                </a:solidFill>
                <a:latin typeface="宋体" pitchFamily="2" charset="-122"/>
              </a:rPr>
              <a:t>4</a:t>
            </a:r>
            <a:r>
              <a:rPr lang="zh-CN" sz="2800" b="1" dirty="0">
                <a:solidFill>
                  <a:srgbClr val="000000"/>
                </a:solidFill>
                <a:latin typeface="宋体" pitchFamily="2" charset="-122"/>
              </a:rPr>
              <a:t>个茎叶图</a:t>
            </a:r>
          </a:p>
        </p:txBody>
      </p:sp>
      <p:pic>
        <p:nvPicPr>
          <p:cNvPr id="33801" name="Picture 9"/>
          <p:cNvPicPr>
            <a:picLocks noChangeAspect="1" noChangeArrowheads="1"/>
          </p:cNvPicPr>
          <p:nvPr/>
        </p:nvPicPr>
        <p:blipFill>
          <a:blip r:embed="rId3" cstate="print"/>
          <a:srcRect/>
          <a:stretch>
            <a:fillRect/>
          </a:stretch>
        </p:blipFill>
        <p:spPr bwMode="auto">
          <a:xfrm>
            <a:off x="666750" y="1835150"/>
            <a:ext cx="4927600" cy="2260600"/>
          </a:xfrm>
          <a:prstGeom prst="rect">
            <a:avLst/>
          </a:prstGeom>
          <a:noFill/>
          <a:ln w="9525" cap="flat" cmpd="sng">
            <a:noFill/>
            <a:bevel/>
            <a:headEnd/>
            <a:tailEnd/>
          </a:ln>
          <a:effectLst/>
        </p:spPr>
      </p:pic>
      <p:pic>
        <p:nvPicPr>
          <p:cNvPr id="33802" name="Picture 10"/>
          <p:cNvPicPr>
            <a:picLocks noChangeAspect="1" noChangeArrowheads="1"/>
          </p:cNvPicPr>
          <p:nvPr/>
        </p:nvPicPr>
        <p:blipFill>
          <a:blip r:embed="rId4" cstate="print"/>
          <a:srcRect/>
          <a:stretch>
            <a:fillRect/>
          </a:stretch>
        </p:blipFill>
        <p:spPr bwMode="auto">
          <a:xfrm>
            <a:off x="6456363" y="1846263"/>
            <a:ext cx="5083175" cy="2232025"/>
          </a:xfrm>
          <a:prstGeom prst="rect">
            <a:avLst/>
          </a:prstGeom>
          <a:noFill/>
          <a:ln w="9525" cap="flat" cmpd="sng">
            <a:noFill/>
            <a:bevel/>
            <a:headEnd/>
            <a:tailEnd/>
          </a:ln>
          <a:effectLst/>
        </p:spPr>
      </p:pic>
      <p:sp>
        <p:nvSpPr>
          <p:cNvPr id="33803" name="Text Box 11"/>
          <p:cNvSpPr txBox="1">
            <a:spLocks noChangeArrowheads="1"/>
          </p:cNvSpPr>
          <p:nvPr/>
        </p:nvSpPr>
        <p:spPr bwMode="auto">
          <a:xfrm>
            <a:off x="719138" y="4545013"/>
            <a:ext cx="10634662" cy="1754326"/>
          </a:xfrm>
          <a:prstGeom prst="rect">
            <a:avLst/>
          </a:prstGeom>
          <a:noFill/>
          <a:ln w="9525" cap="flat" cmpd="sng">
            <a:noFill/>
            <a:bevel/>
            <a:headEnd/>
            <a:tailEnd/>
          </a:ln>
          <a:effectLst/>
        </p:spPr>
        <p:txBody>
          <a:bodyPr>
            <a:spAutoFit/>
          </a:bodyPr>
          <a:lstStyle/>
          <a:p>
            <a:pPr>
              <a:lnSpc>
                <a:spcPct val="150000"/>
              </a:lnSpc>
            </a:pPr>
            <a:r>
              <a:rPr lang="zh-CN" sz="2400" b="1" dirty="0">
                <a:solidFill>
                  <a:srgbClr val="000000"/>
                </a:solidFill>
                <a:latin typeface="+mn-ea"/>
                <a:ea typeface="+mn-ea"/>
              </a:rPr>
              <a:t>则数据</a:t>
            </a:r>
            <a:r>
              <a:rPr lang="zh-CN" altLang="zh-CN" sz="2400" b="1" dirty="0">
                <a:solidFill>
                  <a:srgbClr val="000000"/>
                </a:solidFill>
                <a:latin typeface="+mn-ea"/>
                <a:ea typeface="+mn-ea"/>
              </a:rPr>
              <a:t>6,23,12,13,27,35,37,38,51</a:t>
            </a:r>
            <a:r>
              <a:rPr lang="zh-CN" sz="2400" b="1" dirty="0">
                <a:solidFill>
                  <a:srgbClr val="000000"/>
                </a:solidFill>
                <a:latin typeface="+mn-ea"/>
                <a:ea typeface="+mn-ea"/>
              </a:rPr>
              <a:t>可以由图 </a:t>
            </a:r>
            <a:r>
              <a:rPr lang="zh-CN" altLang="zh-CN" sz="2400" b="1" dirty="0">
                <a:solidFill>
                  <a:srgbClr val="000000"/>
                </a:solidFill>
                <a:latin typeface="+mn-ea"/>
                <a:ea typeface="+mn-ea"/>
              </a:rPr>
              <a:t>______</a:t>
            </a:r>
            <a:r>
              <a:rPr lang="zh-CN" sz="2400" b="1" dirty="0">
                <a:solidFill>
                  <a:srgbClr val="000000"/>
                </a:solidFill>
                <a:latin typeface="+mn-ea"/>
                <a:ea typeface="+mn-ea"/>
              </a:rPr>
              <a:t>表示</a:t>
            </a:r>
            <a:r>
              <a:rPr lang="zh-CN" altLang="zh-CN" sz="2400" b="1" dirty="0">
                <a:solidFill>
                  <a:srgbClr val="000000"/>
                </a:solidFill>
                <a:latin typeface="+mn-ea"/>
                <a:ea typeface="+mn-ea"/>
              </a:rPr>
              <a:t>.</a:t>
            </a:r>
          </a:p>
          <a:p>
            <a:pPr>
              <a:lnSpc>
                <a:spcPct val="150000"/>
              </a:lnSpc>
            </a:pPr>
            <a:r>
              <a:rPr lang="zh-CN" altLang="zh-CN" sz="2400" b="1" dirty="0">
                <a:solidFill>
                  <a:srgbClr val="FF0000"/>
                </a:solidFill>
                <a:latin typeface="+mn-ea"/>
                <a:ea typeface="+mn-ea"/>
              </a:rPr>
              <a:t>【</a:t>
            </a:r>
            <a:r>
              <a:rPr lang="zh-CN" sz="2400" b="1" dirty="0">
                <a:solidFill>
                  <a:srgbClr val="FF0000"/>
                </a:solidFill>
                <a:latin typeface="+mn-ea"/>
                <a:ea typeface="+mn-ea"/>
              </a:rPr>
              <a:t>解析</a:t>
            </a:r>
            <a:r>
              <a:rPr lang="zh-CN" altLang="zh-CN" sz="2400" b="1" dirty="0">
                <a:solidFill>
                  <a:srgbClr val="FF0000"/>
                </a:solidFill>
                <a:latin typeface="+mn-ea"/>
                <a:ea typeface="+mn-ea"/>
              </a:rPr>
              <a:t>】</a:t>
            </a:r>
            <a:r>
              <a:rPr lang="zh-CN" sz="2400" b="1" dirty="0">
                <a:solidFill>
                  <a:srgbClr val="000000"/>
                </a:solidFill>
                <a:latin typeface="+mn-ea"/>
                <a:ea typeface="+mn-ea"/>
              </a:rPr>
              <a:t>选</a:t>
            </a:r>
            <a:r>
              <a:rPr lang="zh-CN" altLang="zh-CN" sz="2400" b="1" dirty="0">
                <a:solidFill>
                  <a:srgbClr val="000000"/>
                </a:solidFill>
                <a:latin typeface="+mn-ea"/>
                <a:ea typeface="+mn-ea"/>
              </a:rPr>
              <a:t>A.</a:t>
            </a:r>
            <a:r>
              <a:rPr lang="zh-CN" sz="2400" b="1" dirty="0">
                <a:solidFill>
                  <a:srgbClr val="000000"/>
                </a:solidFill>
                <a:latin typeface="+mn-ea"/>
                <a:ea typeface="+mn-ea"/>
              </a:rPr>
              <a:t>因为在</a:t>
            </a:r>
            <a:r>
              <a:rPr lang="zh-CN" altLang="zh-CN" sz="2400" b="1" dirty="0">
                <a:solidFill>
                  <a:srgbClr val="000000"/>
                </a:solidFill>
                <a:latin typeface="+mn-ea"/>
                <a:ea typeface="+mn-ea"/>
              </a:rPr>
              <a:t>40~49</a:t>
            </a:r>
            <a:r>
              <a:rPr lang="zh-CN" sz="2400" b="1" dirty="0">
                <a:solidFill>
                  <a:srgbClr val="000000"/>
                </a:solidFill>
                <a:latin typeface="+mn-ea"/>
                <a:ea typeface="+mn-ea"/>
              </a:rPr>
              <a:t>之间无数据，有数据</a:t>
            </a:r>
            <a:r>
              <a:rPr lang="zh-CN" altLang="zh-CN" sz="2400" b="1" dirty="0">
                <a:solidFill>
                  <a:srgbClr val="000000"/>
                </a:solidFill>
                <a:latin typeface="+mn-ea"/>
                <a:ea typeface="+mn-ea"/>
              </a:rPr>
              <a:t>51</a:t>
            </a:r>
            <a:r>
              <a:rPr lang="zh-CN" sz="2400" b="1" dirty="0">
                <a:solidFill>
                  <a:srgbClr val="000000"/>
                </a:solidFill>
                <a:latin typeface="+mn-ea"/>
                <a:ea typeface="+mn-ea"/>
              </a:rPr>
              <a:t>，从而茎</a:t>
            </a:r>
            <a:r>
              <a:rPr lang="zh-CN" altLang="zh-CN" sz="2400" b="1" dirty="0">
                <a:solidFill>
                  <a:srgbClr val="000000"/>
                </a:solidFill>
                <a:latin typeface="+mn-ea"/>
                <a:ea typeface="+mn-ea"/>
              </a:rPr>
              <a:t>4</a:t>
            </a:r>
            <a:r>
              <a:rPr lang="zh-CN" sz="2400" b="1" dirty="0">
                <a:solidFill>
                  <a:srgbClr val="000000"/>
                </a:solidFill>
                <a:latin typeface="+mn-ea"/>
                <a:ea typeface="+mn-ea"/>
              </a:rPr>
              <a:t>无叶，茎</a:t>
            </a:r>
            <a:r>
              <a:rPr lang="zh-CN" altLang="zh-CN" sz="2400" b="1" dirty="0">
                <a:solidFill>
                  <a:srgbClr val="000000"/>
                </a:solidFill>
                <a:latin typeface="+mn-ea"/>
                <a:ea typeface="+mn-ea"/>
              </a:rPr>
              <a:t>5</a:t>
            </a:r>
            <a:r>
              <a:rPr lang="zh-CN" sz="2400" b="1" dirty="0">
                <a:solidFill>
                  <a:srgbClr val="000000"/>
                </a:solidFill>
                <a:latin typeface="+mn-ea"/>
                <a:ea typeface="+mn-ea"/>
              </a:rPr>
              <a:t>有叶为</a:t>
            </a:r>
            <a:r>
              <a:rPr lang="zh-CN" altLang="zh-CN" sz="2400" b="1" dirty="0">
                <a:solidFill>
                  <a:srgbClr val="000000"/>
                </a:solidFill>
                <a:latin typeface="+mn-ea"/>
                <a:ea typeface="+mn-ea"/>
              </a:rPr>
              <a:t>1.</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80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8" descr="91淘课logo"/>
          <p:cNvPicPr>
            <a:picLocks noChangeAspect="1" noChangeArrowheads="1"/>
          </p:cNvPicPr>
          <p:nvPr/>
        </p:nvPicPr>
        <p:blipFill>
          <a:blip r:embed="rId2" cstate="print">
            <a:clrChange>
              <a:clrFrom>
                <a:srgbClr val="555555"/>
              </a:clrFrom>
              <a:clrTo>
                <a:srgbClr val="555555">
                  <a:alpha val="0"/>
                </a:srgbClr>
              </a:clrTo>
            </a:clrChange>
            <a:lum contrast="40000"/>
          </a:blip>
          <a:srcRect/>
          <a:stretch>
            <a:fillRect/>
          </a:stretch>
        </p:blipFill>
        <p:spPr bwMode="auto">
          <a:xfrm>
            <a:off x="10706100" y="5728154"/>
            <a:ext cx="1008063" cy="609600"/>
          </a:xfrm>
          <a:prstGeom prst="rect">
            <a:avLst/>
          </a:prstGeom>
          <a:noFill/>
          <a:ln w="9525" cmpd="sng">
            <a:noFill/>
            <a:bevel/>
            <a:headEnd/>
            <a:tailEnd/>
          </a:ln>
        </p:spPr>
      </p:pic>
      <p:sp>
        <p:nvSpPr>
          <p:cNvPr id="34819" name="矩形 7"/>
          <p:cNvSpPr>
            <a:spLocks noChangeArrowheads="1"/>
          </p:cNvSpPr>
          <p:nvPr/>
        </p:nvSpPr>
        <p:spPr bwMode="auto">
          <a:xfrm>
            <a:off x="0" y="-17463"/>
            <a:ext cx="12195175" cy="1042988"/>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4820" name="矩形 8"/>
          <p:cNvSpPr>
            <a:spLocks noChangeArrowheads="1"/>
          </p:cNvSpPr>
          <p:nvPr/>
        </p:nvSpPr>
        <p:spPr bwMode="auto">
          <a:xfrm>
            <a:off x="0" y="6330950"/>
            <a:ext cx="12195175" cy="527050"/>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grpSp>
        <p:nvGrpSpPr>
          <p:cNvPr id="34821" name="Group 4"/>
          <p:cNvGrpSpPr>
            <a:grpSpLocks/>
          </p:cNvGrpSpPr>
          <p:nvPr/>
        </p:nvGrpSpPr>
        <p:grpSpPr bwMode="auto">
          <a:xfrm>
            <a:off x="684213" y="117475"/>
            <a:ext cx="2376487" cy="728663"/>
            <a:chOff x="0" y="0"/>
            <a:chExt cx="1271" cy="454"/>
          </a:xfrm>
        </p:grpSpPr>
        <p:sp>
          <p:nvSpPr>
            <p:cNvPr id="34822" name="AutoShape 5"/>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34823" name="Text Box 6"/>
            <p:cNvSpPr>
              <a:spLocks noChangeArrowheads="1"/>
            </p:cNvSpPr>
            <p:nvPr/>
          </p:nvSpPr>
          <p:spPr bwMode="auto">
            <a:xfrm>
              <a:off x="92" y="46"/>
              <a:ext cx="1088" cy="326"/>
            </a:xfrm>
            <a:prstGeom prst="rect">
              <a:avLst/>
            </a:prstGeom>
            <a:noFill/>
            <a:ln w="9525" cap="flat" cmpd="sng">
              <a:noFill/>
              <a:bevel/>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课堂练习</a:t>
              </a:r>
              <a:endParaRPr lang="zh-CN" altLang="en-US" sz="2800" b="1" dirty="0">
                <a:solidFill>
                  <a:srgbClr val="000000"/>
                </a:solidFill>
                <a:latin typeface="+mn-ea"/>
                <a:ea typeface="+mn-ea"/>
                <a:sym typeface="Times New Roman" pitchFamily="18" charset="0"/>
              </a:endParaRPr>
            </a:p>
          </p:txBody>
        </p:sp>
      </p:grpSp>
      <p:sp>
        <p:nvSpPr>
          <p:cNvPr id="34824" name="Text Box 8"/>
          <p:cNvSpPr txBox="1">
            <a:spLocks noChangeArrowheads="1"/>
          </p:cNvSpPr>
          <p:nvPr/>
        </p:nvSpPr>
        <p:spPr bwMode="auto">
          <a:xfrm>
            <a:off x="476250" y="985838"/>
            <a:ext cx="11504613" cy="2308324"/>
          </a:xfrm>
          <a:prstGeom prst="rect">
            <a:avLst/>
          </a:prstGeom>
          <a:noFill/>
          <a:ln w="9525" cap="flat" cmpd="sng">
            <a:noFill/>
            <a:bevel/>
            <a:headEnd/>
            <a:tailEnd/>
          </a:ln>
          <a:effectLst/>
        </p:spPr>
        <p:txBody>
          <a:bodyPr>
            <a:spAutoFit/>
          </a:bodyPr>
          <a:lstStyle/>
          <a:p>
            <a:pPr>
              <a:lnSpc>
                <a:spcPct val="150000"/>
              </a:lnSpc>
            </a:pPr>
            <a:r>
              <a:rPr lang="zh-CN" altLang="zh-CN" sz="2400" b="1" dirty="0">
                <a:solidFill>
                  <a:srgbClr val="000000"/>
                </a:solidFill>
                <a:latin typeface="宋体" pitchFamily="2" charset="-122"/>
              </a:rPr>
              <a:t>3.</a:t>
            </a:r>
            <a:r>
              <a:rPr lang="zh-CN" sz="2400" b="1" dirty="0">
                <a:solidFill>
                  <a:srgbClr val="000000"/>
                </a:solidFill>
                <a:latin typeface="宋体" pitchFamily="2" charset="-122"/>
              </a:rPr>
              <a:t>为了了解某地区高三学生的身体发育情况，抽查了该地区</a:t>
            </a:r>
            <a:r>
              <a:rPr lang="zh-CN" altLang="zh-CN" sz="2400" b="1" dirty="0">
                <a:solidFill>
                  <a:srgbClr val="000000"/>
                </a:solidFill>
                <a:latin typeface="宋体" pitchFamily="2" charset="-122"/>
              </a:rPr>
              <a:t>100</a:t>
            </a:r>
            <a:r>
              <a:rPr lang="zh-CN" sz="2400" b="1" dirty="0">
                <a:solidFill>
                  <a:srgbClr val="000000"/>
                </a:solidFill>
                <a:latin typeface="宋体" pitchFamily="2" charset="-122"/>
              </a:rPr>
              <a:t>名年龄为</a:t>
            </a:r>
            <a:r>
              <a:rPr lang="zh-CN" altLang="zh-CN" sz="2400" b="1" dirty="0">
                <a:solidFill>
                  <a:srgbClr val="000000"/>
                </a:solidFill>
                <a:latin typeface="宋体" pitchFamily="2" charset="-122"/>
              </a:rPr>
              <a:t>17.5</a:t>
            </a:r>
            <a:r>
              <a:rPr lang="zh-CN" sz="2400" b="1" dirty="0">
                <a:solidFill>
                  <a:srgbClr val="000000"/>
                </a:solidFill>
                <a:latin typeface="宋体" pitchFamily="2" charset="-122"/>
              </a:rPr>
              <a:t>岁</a:t>
            </a:r>
            <a:r>
              <a:rPr lang="zh-CN" altLang="zh-CN" sz="2400" b="1" dirty="0">
                <a:solidFill>
                  <a:srgbClr val="000000"/>
                </a:solidFill>
                <a:latin typeface="Times New Roman" pitchFamily="18" charset="0"/>
              </a:rPr>
              <a:t>~</a:t>
            </a:r>
            <a:r>
              <a:rPr lang="zh-CN" altLang="zh-CN" sz="2400" b="1" dirty="0">
                <a:solidFill>
                  <a:srgbClr val="000000"/>
                </a:solidFill>
                <a:latin typeface="宋体" pitchFamily="2" charset="-122"/>
              </a:rPr>
              <a:t>18</a:t>
            </a:r>
            <a:r>
              <a:rPr lang="zh-CN" sz="2400" b="1" dirty="0">
                <a:solidFill>
                  <a:srgbClr val="000000"/>
                </a:solidFill>
                <a:latin typeface="宋体" pitchFamily="2" charset="-122"/>
              </a:rPr>
              <a:t>岁的男生体重</a:t>
            </a:r>
            <a:r>
              <a:rPr lang="zh-CN" altLang="zh-CN" sz="2400" b="1" dirty="0">
                <a:solidFill>
                  <a:srgbClr val="000000"/>
                </a:solidFill>
                <a:latin typeface="宋体" pitchFamily="2" charset="-122"/>
              </a:rPr>
              <a:t>(kg),</a:t>
            </a:r>
            <a:r>
              <a:rPr lang="zh-CN" sz="2400" b="1" dirty="0">
                <a:solidFill>
                  <a:srgbClr val="000000"/>
                </a:solidFill>
                <a:latin typeface="宋体" pitchFamily="2" charset="-122"/>
              </a:rPr>
              <a:t>得到频率分布直方图，如图</a:t>
            </a:r>
            <a:r>
              <a:rPr lang="zh-CN" altLang="zh-CN" sz="2400" b="1" dirty="0">
                <a:solidFill>
                  <a:srgbClr val="000000"/>
                </a:solidFill>
                <a:latin typeface="宋体" pitchFamily="2" charset="-122"/>
              </a:rPr>
              <a:t>,</a:t>
            </a:r>
            <a:r>
              <a:rPr lang="zh-CN" sz="2400" b="1" dirty="0">
                <a:solidFill>
                  <a:srgbClr val="000000"/>
                </a:solidFill>
                <a:latin typeface="宋体" pitchFamily="2" charset="-122"/>
              </a:rPr>
              <a:t>据图可得这</a:t>
            </a:r>
            <a:r>
              <a:rPr lang="zh-CN" altLang="zh-CN" sz="2400" b="1" dirty="0">
                <a:solidFill>
                  <a:srgbClr val="000000"/>
                </a:solidFill>
                <a:latin typeface="宋体" pitchFamily="2" charset="-122"/>
              </a:rPr>
              <a:t>100</a:t>
            </a:r>
            <a:r>
              <a:rPr lang="zh-CN" sz="2400" b="1" dirty="0">
                <a:solidFill>
                  <a:srgbClr val="000000"/>
                </a:solidFill>
                <a:latin typeface="宋体" pitchFamily="2" charset="-122"/>
              </a:rPr>
              <a:t>名学生中体重在［</a:t>
            </a:r>
            <a:r>
              <a:rPr lang="zh-CN" altLang="zh-CN" sz="2400" b="1" dirty="0">
                <a:solidFill>
                  <a:srgbClr val="000000"/>
                </a:solidFill>
                <a:latin typeface="宋体" pitchFamily="2" charset="-122"/>
              </a:rPr>
              <a:t>56.5,64.5) kg</a:t>
            </a:r>
            <a:r>
              <a:rPr lang="zh-CN" sz="2400" b="1" dirty="0">
                <a:solidFill>
                  <a:srgbClr val="000000"/>
                </a:solidFill>
                <a:latin typeface="宋体" pitchFamily="2" charset="-122"/>
              </a:rPr>
              <a:t>的学生人数是</a:t>
            </a:r>
            <a:r>
              <a:rPr lang="zh-CN" altLang="zh-CN" sz="2400" b="1" dirty="0">
                <a:solidFill>
                  <a:srgbClr val="000000"/>
                </a:solidFill>
                <a:latin typeface="宋体" pitchFamily="2" charset="-122"/>
              </a:rPr>
              <a:t>(    )</a:t>
            </a:r>
          </a:p>
          <a:p>
            <a:pPr>
              <a:lnSpc>
                <a:spcPct val="150000"/>
              </a:lnSpc>
            </a:pPr>
            <a:r>
              <a:rPr lang="en-US" altLang="zh-CN" sz="2400" b="1" dirty="0" smtClean="0">
                <a:solidFill>
                  <a:srgbClr val="000000"/>
                </a:solidFill>
                <a:latin typeface="宋体" pitchFamily="2" charset="-122"/>
              </a:rPr>
              <a:t>A.</a:t>
            </a:r>
            <a:r>
              <a:rPr lang="zh-CN" altLang="zh-CN" sz="2400" b="1" dirty="0" smtClean="0">
                <a:solidFill>
                  <a:srgbClr val="000000"/>
                </a:solidFill>
                <a:latin typeface="宋体" pitchFamily="2" charset="-122"/>
              </a:rPr>
              <a:t>20</a:t>
            </a:r>
            <a:r>
              <a:rPr lang="zh-CN" altLang="zh-CN" sz="2400" b="1" dirty="0">
                <a:solidFill>
                  <a:srgbClr val="000000"/>
                </a:solidFill>
                <a:latin typeface="宋体" pitchFamily="2" charset="-122"/>
              </a:rPr>
              <a:t>		</a:t>
            </a:r>
            <a:r>
              <a:rPr lang="en-US" altLang="zh-CN" sz="2400" b="1" dirty="0" smtClean="0">
                <a:solidFill>
                  <a:srgbClr val="000000"/>
                </a:solidFill>
                <a:latin typeface="宋体" pitchFamily="2" charset="-122"/>
              </a:rPr>
              <a:t>B.</a:t>
            </a:r>
            <a:r>
              <a:rPr lang="zh-CN" altLang="zh-CN" sz="2400" b="1" dirty="0" smtClean="0">
                <a:solidFill>
                  <a:srgbClr val="000000"/>
                </a:solidFill>
                <a:latin typeface="宋体" pitchFamily="2" charset="-122"/>
              </a:rPr>
              <a:t>30</a:t>
            </a:r>
            <a:r>
              <a:rPr lang="zh-CN" altLang="zh-CN" sz="2400" b="1" dirty="0">
                <a:solidFill>
                  <a:srgbClr val="000000"/>
                </a:solidFill>
                <a:latin typeface="宋体" pitchFamily="2" charset="-122"/>
              </a:rPr>
              <a:t>		</a:t>
            </a:r>
            <a:r>
              <a:rPr lang="en-US" altLang="zh-CN" sz="2400" b="1" dirty="0" smtClean="0">
                <a:solidFill>
                  <a:srgbClr val="000000"/>
                </a:solidFill>
                <a:latin typeface="宋体" pitchFamily="2" charset="-122"/>
              </a:rPr>
              <a:t>C.</a:t>
            </a:r>
            <a:r>
              <a:rPr lang="zh-CN" altLang="zh-CN" sz="2400" b="1" dirty="0" smtClean="0">
                <a:solidFill>
                  <a:srgbClr val="000000"/>
                </a:solidFill>
                <a:latin typeface="宋体" pitchFamily="2" charset="-122"/>
              </a:rPr>
              <a:t>40</a:t>
            </a:r>
            <a:r>
              <a:rPr lang="zh-CN" altLang="zh-CN" sz="2400" b="1" dirty="0">
                <a:solidFill>
                  <a:srgbClr val="000000"/>
                </a:solidFill>
                <a:latin typeface="宋体" pitchFamily="2" charset="-122"/>
              </a:rPr>
              <a:t>		</a:t>
            </a:r>
            <a:r>
              <a:rPr lang="en-US" altLang="zh-CN" sz="2400" b="1" dirty="0" smtClean="0">
                <a:solidFill>
                  <a:srgbClr val="000000"/>
                </a:solidFill>
                <a:latin typeface="宋体" pitchFamily="2" charset="-122"/>
              </a:rPr>
              <a:t>D.</a:t>
            </a:r>
            <a:r>
              <a:rPr lang="zh-CN" altLang="zh-CN" sz="2400" b="1" dirty="0" smtClean="0">
                <a:solidFill>
                  <a:srgbClr val="000000"/>
                </a:solidFill>
                <a:latin typeface="宋体" pitchFamily="2" charset="-122"/>
              </a:rPr>
              <a:t>50</a:t>
            </a:r>
            <a:endParaRPr lang="zh-CN" altLang="zh-CN" sz="2400" b="1" dirty="0">
              <a:solidFill>
                <a:srgbClr val="000000"/>
              </a:solidFill>
              <a:latin typeface="宋体" pitchFamily="2" charset="-122"/>
            </a:endParaRPr>
          </a:p>
        </p:txBody>
      </p:sp>
      <p:pic>
        <p:nvPicPr>
          <p:cNvPr id="34825" name="Picture 9"/>
          <p:cNvPicPr>
            <a:picLocks noChangeAspect="1" noChangeArrowheads="1"/>
          </p:cNvPicPr>
          <p:nvPr/>
        </p:nvPicPr>
        <p:blipFill>
          <a:blip r:embed="rId3" cstate="print"/>
          <a:srcRect/>
          <a:stretch>
            <a:fillRect/>
          </a:stretch>
        </p:blipFill>
        <p:spPr bwMode="auto">
          <a:xfrm>
            <a:off x="7034213" y="2278063"/>
            <a:ext cx="5095875" cy="2219325"/>
          </a:xfrm>
          <a:prstGeom prst="rect">
            <a:avLst/>
          </a:prstGeom>
          <a:noFill/>
          <a:ln w="9525" cap="flat" cmpd="sng">
            <a:noFill/>
            <a:bevel/>
            <a:headEnd/>
            <a:tailEnd/>
          </a:ln>
          <a:effectLst/>
        </p:spPr>
      </p:pic>
      <p:sp>
        <p:nvSpPr>
          <p:cNvPr id="34826" name="Text Box 10"/>
          <p:cNvSpPr txBox="1">
            <a:spLocks noChangeArrowheads="1"/>
          </p:cNvSpPr>
          <p:nvPr/>
        </p:nvSpPr>
        <p:spPr bwMode="auto">
          <a:xfrm>
            <a:off x="195263" y="3141663"/>
            <a:ext cx="6264275" cy="1600200"/>
          </a:xfrm>
          <a:prstGeom prst="rect">
            <a:avLst/>
          </a:prstGeom>
          <a:noFill/>
          <a:ln w="9525" cap="flat" cmpd="sng">
            <a:noFill/>
            <a:bevel/>
            <a:headEnd/>
            <a:tailEnd/>
          </a:ln>
          <a:effectLst/>
        </p:spPr>
        <p:txBody>
          <a:bodyPr>
            <a:spAutoFit/>
          </a:bodyPr>
          <a:lstStyle/>
          <a:p>
            <a:pPr>
              <a:lnSpc>
                <a:spcPct val="150000"/>
              </a:lnSpc>
            </a:pPr>
            <a:r>
              <a:rPr lang="zh-CN" altLang="zh-CN" sz="2200" b="1" dirty="0">
                <a:solidFill>
                  <a:srgbClr val="FF0000"/>
                </a:solidFill>
                <a:latin typeface="+mn-ea"/>
                <a:ea typeface="+mn-ea"/>
              </a:rPr>
              <a:t>【</a:t>
            </a:r>
            <a:r>
              <a:rPr lang="zh-CN" sz="2200" b="1" dirty="0">
                <a:solidFill>
                  <a:srgbClr val="FF0000"/>
                </a:solidFill>
                <a:latin typeface="+mn-ea"/>
                <a:ea typeface="+mn-ea"/>
              </a:rPr>
              <a:t>解题提示</a:t>
            </a:r>
            <a:r>
              <a:rPr lang="zh-CN" altLang="zh-CN" sz="2200" b="1" dirty="0">
                <a:solidFill>
                  <a:srgbClr val="FF0000"/>
                </a:solidFill>
                <a:latin typeface="+mn-ea"/>
                <a:ea typeface="+mn-ea"/>
              </a:rPr>
              <a:t>】</a:t>
            </a:r>
            <a:r>
              <a:rPr lang="zh-CN" sz="2200" b="1" dirty="0">
                <a:solidFill>
                  <a:srgbClr val="000000"/>
                </a:solidFill>
                <a:latin typeface="+mn-ea"/>
                <a:ea typeface="+mn-ea"/>
              </a:rPr>
              <a:t>计算在［</a:t>
            </a:r>
            <a:r>
              <a:rPr lang="zh-CN" altLang="zh-CN" sz="2200" b="1" dirty="0">
                <a:solidFill>
                  <a:srgbClr val="000000"/>
                </a:solidFill>
                <a:latin typeface="+mn-ea"/>
                <a:ea typeface="+mn-ea"/>
              </a:rPr>
              <a:t>56.5,64.5</a:t>
            </a:r>
            <a:r>
              <a:rPr lang="zh-CN" sz="2200" b="1" dirty="0">
                <a:solidFill>
                  <a:srgbClr val="000000"/>
                </a:solidFill>
                <a:latin typeface="+mn-ea"/>
                <a:ea typeface="+mn-ea"/>
              </a:rPr>
              <a:t>）</a:t>
            </a:r>
            <a:r>
              <a:rPr lang="zh-CN" altLang="zh-CN" sz="2200" b="1" dirty="0">
                <a:solidFill>
                  <a:srgbClr val="000000"/>
                </a:solidFill>
                <a:latin typeface="+mn-ea"/>
                <a:ea typeface="+mn-ea"/>
              </a:rPr>
              <a:t>kg</a:t>
            </a:r>
            <a:r>
              <a:rPr lang="zh-CN" sz="2200" b="1" dirty="0">
                <a:solidFill>
                  <a:srgbClr val="000000"/>
                </a:solidFill>
                <a:latin typeface="+mn-ea"/>
                <a:ea typeface="+mn-ea"/>
              </a:rPr>
              <a:t>范围内的矩形的面积即该范围对应的频率，根据频率的定义计算该范围内的人数</a:t>
            </a:r>
            <a:r>
              <a:rPr lang="zh-CN" altLang="zh-CN" sz="2200" b="1" dirty="0">
                <a:solidFill>
                  <a:srgbClr val="000000"/>
                </a:solidFill>
                <a:latin typeface="+mn-ea"/>
                <a:ea typeface="+mn-ea"/>
              </a:rPr>
              <a:t>.</a:t>
            </a:r>
          </a:p>
        </p:txBody>
      </p:sp>
      <p:sp>
        <p:nvSpPr>
          <p:cNvPr id="34827" name="Text Box 11"/>
          <p:cNvSpPr txBox="1">
            <a:spLocks noChangeArrowheads="1"/>
          </p:cNvSpPr>
          <p:nvPr/>
        </p:nvSpPr>
        <p:spPr bwMode="auto">
          <a:xfrm>
            <a:off x="195263" y="4652963"/>
            <a:ext cx="12023725" cy="1600200"/>
          </a:xfrm>
          <a:prstGeom prst="rect">
            <a:avLst/>
          </a:prstGeom>
          <a:noFill/>
          <a:ln w="9525" cap="flat" cmpd="sng">
            <a:noFill/>
            <a:miter lim="800000"/>
            <a:headEnd/>
            <a:tailEnd/>
          </a:ln>
          <a:effectLst/>
        </p:spPr>
        <p:txBody>
          <a:bodyPr>
            <a:spAutoFit/>
          </a:bodyPr>
          <a:lstStyle/>
          <a:p>
            <a:pPr>
              <a:lnSpc>
                <a:spcPct val="150000"/>
              </a:lnSpc>
            </a:pPr>
            <a:r>
              <a:rPr lang="zh-CN" altLang="zh-CN" sz="2200" b="1" dirty="0">
                <a:solidFill>
                  <a:srgbClr val="FF0000"/>
                </a:solidFill>
                <a:latin typeface="+mn-ea"/>
                <a:ea typeface="+mn-ea"/>
              </a:rPr>
              <a:t>【</a:t>
            </a:r>
            <a:r>
              <a:rPr lang="zh-CN" sz="2200" b="1" dirty="0">
                <a:solidFill>
                  <a:srgbClr val="FF0000"/>
                </a:solidFill>
                <a:latin typeface="+mn-ea"/>
                <a:ea typeface="+mn-ea"/>
              </a:rPr>
              <a:t>解析</a:t>
            </a:r>
            <a:r>
              <a:rPr lang="zh-CN" altLang="zh-CN" sz="2200" b="1" dirty="0">
                <a:solidFill>
                  <a:srgbClr val="FF0000"/>
                </a:solidFill>
                <a:latin typeface="+mn-ea"/>
                <a:ea typeface="+mn-ea"/>
              </a:rPr>
              <a:t>】</a:t>
            </a:r>
            <a:r>
              <a:rPr lang="zh-CN" sz="2200" b="1" dirty="0">
                <a:solidFill>
                  <a:srgbClr val="000000"/>
                </a:solidFill>
                <a:latin typeface="+mn-ea"/>
                <a:ea typeface="+mn-ea"/>
              </a:rPr>
              <a:t>选</a:t>
            </a:r>
            <a:r>
              <a:rPr lang="zh-CN" altLang="zh-CN" sz="2200" b="1" dirty="0">
                <a:solidFill>
                  <a:srgbClr val="000000"/>
                </a:solidFill>
                <a:latin typeface="+mn-ea"/>
                <a:ea typeface="+mn-ea"/>
              </a:rPr>
              <a:t>C.</a:t>
            </a:r>
            <a:r>
              <a:rPr lang="zh-CN" sz="2200" b="1" dirty="0">
                <a:solidFill>
                  <a:srgbClr val="000000"/>
                </a:solidFill>
                <a:latin typeface="+mn-ea"/>
                <a:ea typeface="+mn-ea"/>
              </a:rPr>
              <a:t>在频率分布直方图中，矩形的面积就是数据落在这一范围的频率，在［</a:t>
            </a:r>
            <a:r>
              <a:rPr lang="zh-CN" altLang="zh-CN" sz="2200" b="1" dirty="0">
                <a:solidFill>
                  <a:srgbClr val="000000"/>
                </a:solidFill>
                <a:latin typeface="+mn-ea"/>
                <a:ea typeface="+mn-ea"/>
              </a:rPr>
              <a:t>56.5,64.5) kg</a:t>
            </a:r>
            <a:r>
              <a:rPr lang="zh-CN" sz="2200" b="1" dirty="0">
                <a:solidFill>
                  <a:srgbClr val="000000"/>
                </a:solidFill>
                <a:latin typeface="+mn-ea"/>
                <a:ea typeface="+mn-ea"/>
              </a:rPr>
              <a:t>范围内的矩形的面积是</a:t>
            </a:r>
            <a:r>
              <a:rPr lang="zh-CN" altLang="zh-CN" sz="2200" b="1" dirty="0">
                <a:solidFill>
                  <a:srgbClr val="000000"/>
                </a:solidFill>
                <a:latin typeface="+mn-ea"/>
                <a:ea typeface="+mn-ea"/>
              </a:rPr>
              <a:t>(0.03+0.05+0.05+0.07)×2=0.4</a:t>
            </a:r>
            <a:r>
              <a:rPr lang="zh-CN" sz="2200" b="1" dirty="0">
                <a:solidFill>
                  <a:srgbClr val="000000"/>
                </a:solidFill>
                <a:latin typeface="+mn-ea"/>
                <a:ea typeface="+mn-ea"/>
              </a:rPr>
              <a:t>，则数据落在这一范围的频率是</a:t>
            </a:r>
            <a:r>
              <a:rPr lang="zh-CN" altLang="zh-CN" sz="2200" b="1" dirty="0">
                <a:solidFill>
                  <a:srgbClr val="000000"/>
                </a:solidFill>
                <a:latin typeface="+mn-ea"/>
                <a:ea typeface="+mn-ea"/>
              </a:rPr>
              <a:t>0.4.</a:t>
            </a:r>
            <a:r>
              <a:rPr lang="zh-CN" sz="2200" b="1" dirty="0">
                <a:solidFill>
                  <a:srgbClr val="000000"/>
                </a:solidFill>
                <a:latin typeface="+mn-ea"/>
                <a:ea typeface="+mn-ea"/>
              </a:rPr>
              <a:t>所以这</a:t>
            </a:r>
            <a:r>
              <a:rPr lang="zh-CN" altLang="zh-CN" sz="2200" b="1" dirty="0">
                <a:solidFill>
                  <a:srgbClr val="000000"/>
                </a:solidFill>
                <a:latin typeface="+mn-ea"/>
                <a:ea typeface="+mn-ea"/>
              </a:rPr>
              <a:t>100</a:t>
            </a:r>
            <a:r>
              <a:rPr lang="zh-CN" sz="2200" b="1" dirty="0">
                <a:solidFill>
                  <a:srgbClr val="000000"/>
                </a:solidFill>
                <a:latin typeface="+mn-ea"/>
                <a:ea typeface="+mn-ea"/>
              </a:rPr>
              <a:t>名学生中体重在［</a:t>
            </a:r>
            <a:r>
              <a:rPr lang="zh-CN" altLang="zh-CN" sz="2200" b="1" dirty="0">
                <a:solidFill>
                  <a:srgbClr val="000000"/>
                </a:solidFill>
                <a:latin typeface="+mn-ea"/>
                <a:ea typeface="+mn-ea"/>
              </a:rPr>
              <a:t>56.5,64.5</a:t>
            </a:r>
            <a:r>
              <a:rPr lang="zh-CN" sz="2200" b="1" dirty="0">
                <a:solidFill>
                  <a:srgbClr val="000000"/>
                </a:solidFill>
                <a:latin typeface="+mn-ea"/>
                <a:ea typeface="+mn-ea"/>
              </a:rPr>
              <a:t>）的学生人数是</a:t>
            </a:r>
            <a:r>
              <a:rPr lang="zh-CN" altLang="zh-CN" sz="2200" b="1" dirty="0">
                <a:solidFill>
                  <a:srgbClr val="000000"/>
                </a:solidFill>
                <a:latin typeface="+mn-ea"/>
                <a:ea typeface="+mn-ea"/>
              </a:rPr>
              <a:t>100×0.4=40.</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8" descr="91淘课logo"/>
          <p:cNvPicPr>
            <a:picLocks noChangeAspect="1" noChangeArrowheads="1"/>
          </p:cNvPicPr>
          <p:nvPr/>
        </p:nvPicPr>
        <p:blipFill>
          <a:blip r:embed="rId2" cstate="print">
            <a:clrChange>
              <a:clrFrom>
                <a:srgbClr val="555555"/>
              </a:clrFrom>
              <a:clrTo>
                <a:srgbClr val="555555">
                  <a:alpha val="0"/>
                </a:srgbClr>
              </a:clrTo>
            </a:clrChange>
            <a:lum contrast="40000"/>
          </a:blip>
          <a:srcRect/>
          <a:stretch>
            <a:fillRect/>
          </a:stretch>
        </p:blipFill>
        <p:spPr bwMode="auto">
          <a:xfrm>
            <a:off x="10706099" y="5736318"/>
            <a:ext cx="1008063" cy="609600"/>
          </a:xfrm>
          <a:prstGeom prst="rect">
            <a:avLst/>
          </a:prstGeom>
          <a:noFill/>
          <a:ln w="9525" cmpd="sng">
            <a:noFill/>
            <a:bevel/>
            <a:headEnd/>
            <a:tailEnd/>
          </a:ln>
        </p:spPr>
      </p:pic>
      <p:sp>
        <p:nvSpPr>
          <p:cNvPr id="35843" name="矩形 7"/>
          <p:cNvSpPr>
            <a:spLocks noChangeArrowheads="1"/>
          </p:cNvSpPr>
          <p:nvPr/>
        </p:nvSpPr>
        <p:spPr bwMode="auto">
          <a:xfrm>
            <a:off x="0" y="-17463"/>
            <a:ext cx="12195175" cy="1042988"/>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5844" name="矩形 8"/>
          <p:cNvSpPr>
            <a:spLocks noChangeArrowheads="1"/>
          </p:cNvSpPr>
          <p:nvPr/>
        </p:nvSpPr>
        <p:spPr bwMode="auto">
          <a:xfrm>
            <a:off x="0" y="6330950"/>
            <a:ext cx="12195175" cy="527050"/>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grpSp>
        <p:nvGrpSpPr>
          <p:cNvPr id="35845" name="Group 4"/>
          <p:cNvGrpSpPr>
            <a:grpSpLocks/>
          </p:cNvGrpSpPr>
          <p:nvPr/>
        </p:nvGrpSpPr>
        <p:grpSpPr bwMode="auto">
          <a:xfrm>
            <a:off x="684213" y="117475"/>
            <a:ext cx="2376487" cy="728663"/>
            <a:chOff x="0" y="0"/>
            <a:chExt cx="1271" cy="454"/>
          </a:xfrm>
        </p:grpSpPr>
        <p:sp>
          <p:nvSpPr>
            <p:cNvPr id="35846" name="AutoShape 5"/>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35847" name="Text Box 6"/>
            <p:cNvSpPr>
              <a:spLocks noChangeArrowheads="1"/>
            </p:cNvSpPr>
            <p:nvPr/>
          </p:nvSpPr>
          <p:spPr bwMode="auto">
            <a:xfrm>
              <a:off x="92" y="46"/>
              <a:ext cx="1088" cy="326"/>
            </a:xfrm>
            <a:prstGeom prst="rect">
              <a:avLst/>
            </a:prstGeom>
            <a:noFill/>
            <a:ln w="9525" cap="flat" cmpd="sng">
              <a:noFill/>
              <a:bevel/>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课堂练习</a:t>
              </a:r>
              <a:endParaRPr lang="zh-CN" altLang="en-US" sz="2800" b="1" dirty="0">
                <a:solidFill>
                  <a:srgbClr val="000000"/>
                </a:solidFill>
                <a:latin typeface="+mn-ea"/>
                <a:ea typeface="+mn-ea"/>
                <a:sym typeface="Times New Roman" pitchFamily="18" charset="0"/>
              </a:endParaRPr>
            </a:p>
          </p:txBody>
        </p:sp>
      </p:grpSp>
      <p:sp>
        <p:nvSpPr>
          <p:cNvPr id="35848" name="Text Box 8"/>
          <p:cNvSpPr txBox="1">
            <a:spLocks noChangeArrowheads="1"/>
          </p:cNvSpPr>
          <p:nvPr/>
        </p:nvSpPr>
        <p:spPr bwMode="auto">
          <a:xfrm>
            <a:off x="336550" y="982663"/>
            <a:ext cx="12025313" cy="2308324"/>
          </a:xfrm>
          <a:prstGeom prst="rect">
            <a:avLst/>
          </a:prstGeom>
          <a:noFill/>
          <a:ln w="9525" cap="flat" cmpd="sng">
            <a:noFill/>
            <a:bevel/>
            <a:headEnd/>
            <a:tailEnd/>
          </a:ln>
          <a:effectLst/>
        </p:spPr>
        <p:txBody>
          <a:bodyPr>
            <a:spAutoFit/>
          </a:bodyPr>
          <a:lstStyle/>
          <a:p>
            <a:pPr>
              <a:lnSpc>
                <a:spcPct val="150000"/>
              </a:lnSpc>
            </a:pPr>
            <a:r>
              <a:rPr lang="zh-CN" altLang="en-US" sz="2400" b="1" dirty="0">
                <a:solidFill>
                  <a:srgbClr val="000000"/>
                </a:solidFill>
                <a:latin typeface="宋体" pitchFamily="2" charset="-122"/>
              </a:rPr>
              <a:t>4</a:t>
            </a:r>
            <a:r>
              <a:rPr lang="zh-CN" altLang="en-US" sz="2400" b="1" dirty="0" smtClean="0">
                <a:solidFill>
                  <a:srgbClr val="000000"/>
                </a:solidFill>
                <a:latin typeface="宋体" pitchFamily="2" charset="-122"/>
              </a:rPr>
              <a:t>. 甲</a:t>
            </a:r>
            <a:r>
              <a:rPr lang="zh-CN" altLang="en-US" sz="2400" b="1" dirty="0">
                <a:solidFill>
                  <a:srgbClr val="000000"/>
                </a:solidFill>
                <a:latin typeface="宋体" pitchFamily="2" charset="-122"/>
              </a:rPr>
              <a:t>、乙两个小组各10名学生的英语口语测试成绩如下（单位：分）：</a:t>
            </a:r>
          </a:p>
          <a:p>
            <a:pPr>
              <a:lnSpc>
                <a:spcPct val="150000"/>
              </a:lnSpc>
            </a:pPr>
            <a:r>
              <a:rPr lang="zh-CN" altLang="en-US" sz="2400" b="1" dirty="0">
                <a:solidFill>
                  <a:srgbClr val="000000"/>
                </a:solidFill>
                <a:latin typeface="宋体" pitchFamily="2" charset="-122"/>
              </a:rPr>
              <a:t>甲组：76  90  84  86  81  87  86  82  85  83</a:t>
            </a:r>
          </a:p>
          <a:p>
            <a:pPr>
              <a:lnSpc>
                <a:spcPct val="150000"/>
              </a:lnSpc>
            </a:pPr>
            <a:r>
              <a:rPr lang="zh-CN" altLang="en-US" sz="2400" b="1" dirty="0">
                <a:solidFill>
                  <a:srgbClr val="000000"/>
                </a:solidFill>
                <a:latin typeface="宋体" pitchFamily="2" charset="-122"/>
              </a:rPr>
              <a:t>乙组：82  84  85  89  79  80  91  89  79  74</a:t>
            </a:r>
          </a:p>
          <a:p>
            <a:pPr>
              <a:lnSpc>
                <a:spcPct val="150000"/>
              </a:lnSpc>
            </a:pPr>
            <a:r>
              <a:rPr lang="zh-CN" altLang="en-US" sz="2400" b="1" dirty="0">
                <a:solidFill>
                  <a:srgbClr val="000000"/>
                </a:solidFill>
                <a:latin typeface="宋体" pitchFamily="2" charset="-122"/>
              </a:rPr>
              <a:t>用茎叶图表示两个小组的成绩，并判断哪个小组的成绩更整齐一些.</a:t>
            </a:r>
          </a:p>
        </p:txBody>
      </p:sp>
      <p:sp>
        <p:nvSpPr>
          <p:cNvPr id="35849" name="Text Box 9"/>
          <p:cNvSpPr txBox="1">
            <a:spLocks noChangeArrowheads="1"/>
          </p:cNvSpPr>
          <p:nvPr/>
        </p:nvSpPr>
        <p:spPr bwMode="auto">
          <a:xfrm>
            <a:off x="896147" y="3290987"/>
            <a:ext cx="7773988" cy="2862322"/>
          </a:xfrm>
          <a:prstGeom prst="rect">
            <a:avLst/>
          </a:prstGeom>
          <a:noFill/>
          <a:ln w="9525" cap="flat" cmpd="sng">
            <a:noFill/>
            <a:bevel/>
            <a:headEnd/>
            <a:tailEnd/>
          </a:ln>
          <a:effectLst/>
        </p:spPr>
        <p:txBody>
          <a:bodyPr>
            <a:spAutoFit/>
          </a:bodyPr>
          <a:lstStyle/>
          <a:p>
            <a:pPr>
              <a:lnSpc>
                <a:spcPct val="150000"/>
              </a:lnSpc>
            </a:pPr>
            <a:r>
              <a:rPr lang="zh-CN" altLang="zh-CN" sz="2400" b="1" dirty="0">
                <a:solidFill>
                  <a:srgbClr val="FF0000"/>
                </a:solidFill>
                <a:latin typeface="+mn-ea"/>
                <a:ea typeface="+mn-ea"/>
              </a:rPr>
              <a:t>【</a:t>
            </a:r>
            <a:r>
              <a:rPr lang="zh-CN" sz="2400" b="1" dirty="0">
                <a:solidFill>
                  <a:srgbClr val="FF0000"/>
                </a:solidFill>
                <a:latin typeface="+mn-ea"/>
                <a:ea typeface="+mn-ea"/>
              </a:rPr>
              <a:t>解析</a:t>
            </a:r>
            <a:r>
              <a:rPr lang="zh-CN" altLang="zh-CN" sz="2400" b="1" dirty="0">
                <a:solidFill>
                  <a:srgbClr val="FF0000"/>
                </a:solidFill>
                <a:latin typeface="+mn-ea"/>
                <a:ea typeface="+mn-ea"/>
              </a:rPr>
              <a:t>】</a:t>
            </a:r>
            <a:r>
              <a:rPr lang="zh-CN" sz="2400" b="1" dirty="0">
                <a:solidFill>
                  <a:srgbClr val="000000"/>
                </a:solidFill>
                <a:latin typeface="+mn-ea"/>
                <a:ea typeface="+mn-ea"/>
              </a:rPr>
              <a:t>用茎叶图表示如下：</a:t>
            </a:r>
          </a:p>
          <a:p>
            <a:pPr>
              <a:lnSpc>
                <a:spcPct val="150000"/>
              </a:lnSpc>
            </a:pPr>
            <a:endParaRPr lang="zh-CN" sz="2400" b="1" dirty="0">
              <a:solidFill>
                <a:srgbClr val="000000"/>
              </a:solidFill>
              <a:latin typeface="+mn-ea"/>
              <a:ea typeface="+mn-ea"/>
            </a:endParaRPr>
          </a:p>
          <a:p>
            <a:pPr>
              <a:lnSpc>
                <a:spcPct val="150000"/>
              </a:lnSpc>
            </a:pPr>
            <a:endParaRPr lang="zh-CN" sz="2400" b="1" dirty="0">
              <a:solidFill>
                <a:srgbClr val="000000"/>
              </a:solidFill>
              <a:latin typeface="+mn-ea"/>
              <a:ea typeface="+mn-ea"/>
            </a:endParaRPr>
          </a:p>
          <a:p>
            <a:pPr>
              <a:lnSpc>
                <a:spcPct val="150000"/>
              </a:lnSpc>
            </a:pPr>
            <a:endParaRPr lang="zh-CN" sz="2400" b="1" dirty="0">
              <a:solidFill>
                <a:srgbClr val="000000"/>
              </a:solidFill>
              <a:latin typeface="+mn-ea"/>
              <a:ea typeface="+mn-ea"/>
            </a:endParaRPr>
          </a:p>
          <a:p>
            <a:pPr>
              <a:lnSpc>
                <a:spcPct val="150000"/>
              </a:lnSpc>
            </a:pPr>
            <a:r>
              <a:rPr lang="zh-CN" sz="2400" b="1" dirty="0" smtClean="0">
                <a:solidFill>
                  <a:srgbClr val="000000"/>
                </a:solidFill>
                <a:latin typeface="+mn-ea"/>
                <a:ea typeface="+mn-ea"/>
              </a:rPr>
              <a:t>容易</a:t>
            </a:r>
            <a:r>
              <a:rPr lang="zh-CN" sz="2400" b="1" dirty="0">
                <a:solidFill>
                  <a:srgbClr val="000000"/>
                </a:solidFill>
                <a:latin typeface="+mn-ea"/>
                <a:ea typeface="+mn-ea"/>
              </a:rPr>
              <a:t>看出甲组成绩较集中，即甲组成绩更整齐一些</a:t>
            </a:r>
            <a:r>
              <a:rPr lang="zh-CN" altLang="zh-CN" sz="2400" b="1" dirty="0">
                <a:solidFill>
                  <a:srgbClr val="000000"/>
                </a:solidFill>
                <a:latin typeface="+mn-ea"/>
                <a:ea typeface="+mn-ea"/>
              </a:rPr>
              <a:t>.</a:t>
            </a:r>
          </a:p>
        </p:txBody>
      </p:sp>
      <p:pic>
        <p:nvPicPr>
          <p:cNvPr id="35850" name="Picture 10"/>
          <p:cNvPicPr>
            <a:picLocks noChangeAspect="1" noChangeArrowheads="1"/>
          </p:cNvPicPr>
          <p:nvPr/>
        </p:nvPicPr>
        <p:blipFill>
          <a:blip r:embed="rId3" cstate="print"/>
          <a:srcRect/>
          <a:stretch>
            <a:fillRect/>
          </a:stretch>
        </p:blipFill>
        <p:spPr bwMode="auto">
          <a:xfrm>
            <a:off x="4783141" y="3501005"/>
            <a:ext cx="2881312" cy="2000250"/>
          </a:xfrm>
          <a:prstGeom prst="rect">
            <a:avLst/>
          </a:prstGeom>
          <a:noFill/>
          <a:ln w="9525" cap="flat" cmpd="sng">
            <a:noFill/>
            <a:bevel/>
            <a:headEnd/>
            <a:tailEnd/>
          </a:ln>
          <a:effectLst/>
        </p:spPr>
      </p:pic>
    </p:spTree>
  </p:cSld>
  <p:clrMapOvr>
    <a:masterClrMapping/>
  </p:clrMapOvr>
  <p:transition spd="slow">
    <p:pull dir="l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8" descr="91淘课logo"/>
          <p:cNvPicPr>
            <a:picLocks noChangeAspect="1" noChangeArrowheads="1"/>
          </p:cNvPicPr>
          <p:nvPr/>
        </p:nvPicPr>
        <p:blipFill>
          <a:blip r:embed="rId2" cstate="print">
            <a:clrChange>
              <a:clrFrom>
                <a:srgbClr val="555555"/>
              </a:clrFrom>
              <a:clrTo>
                <a:srgbClr val="555555">
                  <a:alpha val="0"/>
                </a:srgbClr>
              </a:clrTo>
            </a:clrChange>
            <a:lum contrast="40000"/>
          </a:blip>
          <a:srcRect/>
          <a:stretch>
            <a:fillRect/>
          </a:stretch>
        </p:blipFill>
        <p:spPr bwMode="auto">
          <a:xfrm>
            <a:off x="10711369" y="5721350"/>
            <a:ext cx="1008063" cy="609600"/>
          </a:xfrm>
          <a:prstGeom prst="rect">
            <a:avLst/>
          </a:prstGeom>
          <a:noFill/>
          <a:ln w="9525" cmpd="sng">
            <a:noFill/>
            <a:miter lim="800000"/>
            <a:headEnd/>
            <a:tailEnd/>
          </a:ln>
        </p:spPr>
      </p:pic>
      <p:sp>
        <p:nvSpPr>
          <p:cNvPr id="36867"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6868"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pSp>
        <p:nvGrpSpPr>
          <p:cNvPr id="36869" name="Group 3"/>
          <p:cNvGrpSpPr>
            <a:grpSpLocks/>
          </p:cNvGrpSpPr>
          <p:nvPr/>
        </p:nvGrpSpPr>
        <p:grpSpPr bwMode="auto">
          <a:xfrm>
            <a:off x="755650" y="46038"/>
            <a:ext cx="2376488" cy="728662"/>
            <a:chOff x="0" y="0"/>
            <a:chExt cx="1271" cy="454"/>
          </a:xfrm>
        </p:grpSpPr>
        <p:sp>
          <p:nvSpPr>
            <p:cNvPr id="36870"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miter lim="800000"/>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36871" name="Text Box 5"/>
            <p:cNvSpPr>
              <a:spLocks noChangeArrowheads="1"/>
            </p:cNvSpPr>
            <p:nvPr/>
          </p:nvSpPr>
          <p:spPr bwMode="auto">
            <a:xfrm>
              <a:off x="92" y="46"/>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课堂小结</a:t>
              </a:r>
              <a:endParaRPr lang="zh-CN" altLang="en-US" sz="2800" b="1" dirty="0">
                <a:solidFill>
                  <a:srgbClr val="000000"/>
                </a:solidFill>
                <a:latin typeface="+mn-ea"/>
                <a:ea typeface="+mn-ea"/>
                <a:sym typeface="Times New Roman" pitchFamily="18" charset="0"/>
              </a:endParaRPr>
            </a:p>
          </p:txBody>
        </p:sp>
      </p:grpSp>
      <p:sp>
        <p:nvSpPr>
          <p:cNvPr id="36872" name="Text Box 7"/>
          <p:cNvSpPr>
            <a:spLocks noChangeArrowheads="1"/>
          </p:cNvSpPr>
          <p:nvPr/>
        </p:nvSpPr>
        <p:spPr bwMode="auto">
          <a:xfrm>
            <a:off x="969963" y="1698625"/>
            <a:ext cx="10239375" cy="3078163"/>
          </a:xfrm>
          <a:prstGeom prst="rect">
            <a:avLst/>
          </a:prstGeom>
          <a:noFill/>
          <a:ln w="9525" cap="flat" cmpd="sng">
            <a:noFill/>
            <a:miter lim="800000"/>
            <a:headEnd/>
            <a:tailEnd/>
          </a:ln>
          <a:effectLst/>
        </p:spPr>
        <p:txBody>
          <a:bodyPr>
            <a:spAutoFit/>
          </a:bodyPr>
          <a:lstStyle/>
          <a:p>
            <a:pPr>
              <a:spcBef>
                <a:spcPct val="50000"/>
              </a:spcBef>
            </a:pPr>
            <a:r>
              <a:rPr lang="zh-CN" altLang="en-US" sz="2800" b="1" dirty="0">
                <a:solidFill>
                  <a:schemeClr val="hlink"/>
                </a:solidFill>
                <a:latin typeface="Times New Roman" pitchFamily="18" charset="0"/>
                <a:sym typeface="Times New Roman" pitchFamily="18" charset="0"/>
              </a:rPr>
              <a:t>       在样本的频率分布估计总体分布中学习的主要内容：</a:t>
            </a:r>
          </a:p>
          <a:p>
            <a:pPr>
              <a:spcBef>
                <a:spcPct val="50000"/>
              </a:spcBef>
            </a:pPr>
            <a:r>
              <a:rPr lang="zh-CN" altLang="en-US" sz="2800" b="1" dirty="0">
                <a:solidFill>
                  <a:schemeClr val="hlink"/>
                </a:solidFill>
                <a:latin typeface="Times New Roman" pitchFamily="18" charset="0"/>
                <a:sym typeface="Times New Roman" pitchFamily="18" charset="0"/>
              </a:rPr>
              <a:t>1.列频率分布表；   </a:t>
            </a:r>
          </a:p>
          <a:p>
            <a:pPr>
              <a:spcBef>
                <a:spcPct val="50000"/>
              </a:spcBef>
            </a:pPr>
            <a:r>
              <a:rPr lang="zh-CN" altLang="en-US" sz="2800" b="1" dirty="0">
                <a:solidFill>
                  <a:schemeClr val="hlink"/>
                </a:solidFill>
                <a:latin typeface="Times New Roman" pitchFamily="18" charset="0"/>
                <a:sym typeface="Times New Roman" pitchFamily="18" charset="0"/>
              </a:rPr>
              <a:t>2.画频率分布直方图；</a:t>
            </a:r>
          </a:p>
          <a:p>
            <a:pPr>
              <a:spcBef>
                <a:spcPct val="50000"/>
              </a:spcBef>
            </a:pPr>
            <a:r>
              <a:rPr lang="zh-CN" altLang="en-US" sz="2800" b="1" dirty="0">
                <a:solidFill>
                  <a:schemeClr val="hlink"/>
                </a:solidFill>
                <a:latin typeface="Times New Roman" pitchFamily="18" charset="0"/>
                <a:sym typeface="Times New Roman" pitchFamily="18" charset="0"/>
              </a:rPr>
              <a:t>3.画茎叶图；</a:t>
            </a:r>
          </a:p>
          <a:p>
            <a:pPr>
              <a:spcBef>
                <a:spcPct val="50000"/>
              </a:spcBef>
            </a:pPr>
            <a:r>
              <a:rPr lang="zh-CN" altLang="en-US" sz="2800" b="1" dirty="0">
                <a:solidFill>
                  <a:schemeClr val="hlink"/>
                </a:solidFill>
                <a:latin typeface="Times New Roman" pitchFamily="18" charset="0"/>
                <a:sym typeface="Times New Roman" pitchFamily="18" charset="0"/>
              </a:rPr>
              <a:t>4.利用相关知识进行分析，并作出判断。</a:t>
            </a:r>
            <a:endParaRPr lang="zh-CN" altLang="en-US" dirty="0">
              <a:solidFill>
                <a:schemeClr val="hlink"/>
              </a:solidFill>
              <a:sym typeface="Times New Roman" pitchFamily="18" charset="0"/>
            </a:endParaRPr>
          </a:p>
        </p:txBody>
      </p:sp>
    </p:spTree>
  </p:cSld>
  <p:clrMapOvr>
    <a:masterClrMapping/>
  </p:clrMapOvr>
  <p:transition spd="slow">
    <p:pull dir="l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8" descr="91淘课logo"/>
          <p:cNvPicPr>
            <a:picLocks noChangeAspect="1" noChangeArrowheads="1"/>
          </p:cNvPicPr>
          <p:nvPr/>
        </p:nvPicPr>
        <p:blipFill>
          <a:blip r:embed="rId2" cstate="print">
            <a:clrChange>
              <a:clrFrom>
                <a:srgbClr val="555555"/>
              </a:clrFrom>
              <a:clrTo>
                <a:srgbClr val="555555">
                  <a:alpha val="0"/>
                </a:srgbClr>
              </a:clrTo>
            </a:clrChange>
            <a:lum contrast="40000"/>
          </a:blip>
          <a:srcRect/>
          <a:stretch>
            <a:fillRect/>
          </a:stretch>
        </p:blipFill>
        <p:spPr bwMode="auto">
          <a:xfrm>
            <a:off x="10777538" y="6092825"/>
            <a:ext cx="1008062" cy="609600"/>
          </a:xfrm>
          <a:prstGeom prst="rect">
            <a:avLst/>
          </a:prstGeom>
          <a:noFill/>
          <a:ln w="9525" cmpd="sng">
            <a:noFill/>
            <a:miter lim="800000"/>
            <a:headEnd/>
            <a:tailEnd/>
          </a:ln>
        </p:spPr>
      </p:pic>
      <p:grpSp>
        <p:nvGrpSpPr>
          <p:cNvPr id="37891" name="组合 1"/>
          <p:cNvGrpSpPr>
            <a:grpSpLocks/>
          </p:cNvGrpSpPr>
          <p:nvPr/>
        </p:nvGrpSpPr>
        <p:grpSpPr bwMode="auto">
          <a:xfrm>
            <a:off x="0" y="1557338"/>
            <a:ext cx="12195175" cy="3962400"/>
            <a:chOff x="0" y="0"/>
            <a:chExt cx="12195175" cy="3962127"/>
          </a:xfrm>
        </p:grpSpPr>
        <p:sp>
          <p:nvSpPr>
            <p:cNvPr id="37892" name="直角三角形 20"/>
            <p:cNvSpPr>
              <a:spLocks noChangeArrowheads="1"/>
            </p:cNvSpPr>
            <p:nvPr/>
          </p:nvSpPr>
          <p:spPr bwMode="auto">
            <a:xfrm flipH="1">
              <a:off x="10634068" y="216024"/>
              <a:ext cx="255710" cy="216024"/>
            </a:xfrm>
            <a:prstGeom prst="rtTriangle">
              <a:avLst/>
            </a:prstGeom>
            <a:solidFill>
              <a:srgbClr val="FF5050">
                <a:alpha val="56000"/>
              </a:srgbClr>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7893" name="矩形 21"/>
            <p:cNvSpPr>
              <a:spLocks noChangeArrowheads="1"/>
            </p:cNvSpPr>
            <p:nvPr/>
          </p:nvSpPr>
          <p:spPr bwMode="auto">
            <a:xfrm>
              <a:off x="0" y="432048"/>
              <a:ext cx="12195175" cy="2816696"/>
            </a:xfrm>
            <a:prstGeom prst="rect">
              <a:avLst/>
            </a:prstGeom>
            <a:solidFill>
              <a:srgbClr val="92D050">
                <a:alpha val="34000"/>
              </a:srgbClr>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7894" name="矩形 23"/>
            <p:cNvSpPr>
              <a:spLocks noChangeArrowheads="1"/>
            </p:cNvSpPr>
            <p:nvPr/>
          </p:nvSpPr>
          <p:spPr bwMode="auto">
            <a:xfrm>
              <a:off x="10889778" y="216024"/>
              <a:ext cx="896441" cy="3240360"/>
            </a:xfrm>
            <a:prstGeom prst="rect">
              <a:avLst/>
            </a:prstGeom>
            <a:solidFill>
              <a:srgbClr val="CC0000">
                <a:alpha val="56000"/>
              </a:srgbClr>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37895" name="直角三角形 26"/>
            <p:cNvSpPr>
              <a:spLocks noChangeArrowheads="1"/>
            </p:cNvSpPr>
            <p:nvPr/>
          </p:nvSpPr>
          <p:spPr bwMode="auto">
            <a:xfrm flipH="1" flipV="1">
              <a:off x="10634067" y="3248744"/>
              <a:ext cx="255709" cy="207640"/>
            </a:xfrm>
            <a:prstGeom prst="rtTriangle">
              <a:avLst/>
            </a:prstGeom>
            <a:solidFill>
              <a:srgbClr val="FF5050">
                <a:alpha val="56000"/>
              </a:srgbClr>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pic>
          <p:nvPicPr>
            <p:cNvPr id="37896" name="Picture 2" descr="C:\Users\user\Desktop\未标题-1 拷贝.png"/>
            <p:cNvPicPr>
              <a:picLocks noChangeAspect="1" noChangeArrowheads="1"/>
            </p:cNvPicPr>
            <p:nvPr/>
          </p:nvPicPr>
          <p:blipFill>
            <a:blip r:embed="rId3" cstate="print"/>
            <a:srcRect/>
            <a:stretch>
              <a:fillRect/>
            </a:stretch>
          </p:blipFill>
          <p:spPr bwMode="auto">
            <a:xfrm>
              <a:off x="166860" y="0"/>
              <a:ext cx="2402335" cy="3962127"/>
            </a:xfrm>
            <a:prstGeom prst="rect">
              <a:avLst/>
            </a:prstGeom>
            <a:noFill/>
            <a:ln w="9525" cmpd="sng">
              <a:noFill/>
              <a:miter lim="800000"/>
              <a:headEnd/>
              <a:tailEnd/>
            </a:ln>
          </p:spPr>
        </p:pic>
      </p:grpSp>
      <p:pic>
        <p:nvPicPr>
          <p:cNvPr id="37897" name="Picture 3" descr="C:\Users\user\Desktop\未标题-4 拷贝.png"/>
          <p:cNvPicPr>
            <a:picLocks noChangeAspect="1" noChangeArrowheads="1"/>
          </p:cNvPicPr>
          <p:nvPr/>
        </p:nvPicPr>
        <p:blipFill>
          <a:blip r:embed="rId4" cstate="print"/>
          <a:srcRect/>
          <a:stretch>
            <a:fillRect/>
          </a:stretch>
        </p:blipFill>
        <p:spPr bwMode="auto">
          <a:xfrm>
            <a:off x="4210050" y="3789363"/>
            <a:ext cx="339725" cy="431800"/>
          </a:xfrm>
          <a:prstGeom prst="rect">
            <a:avLst/>
          </a:prstGeom>
          <a:noFill/>
          <a:ln w="9525" cmpd="sng">
            <a:noFill/>
            <a:miter lim="800000"/>
            <a:headEnd/>
            <a:tailEnd/>
          </a:ln>
        </p:spPr>
      </p:pic>
      <p:sp>
        <p:nvSpPr>
          <p:cNvPr id="37898" name="Text Box 54">
            <a:hlinkClick r:id="rId5"/>
          </p:cNvPr>
          <p:cNvSpPr>
            <a:spLocks noChangeArrowheads="1"/>
          </p:cNvSpPr>
          <p:nvPr/>
        </p:nvSpPr>
        <p:spPr bwMode="auto">
          <a:xfrm>
            <a:off x="4564063" y="3825875"/>
            <a:ext cx="3570287" cy="350838"/>
          </a:xfrm>
          <a:prstGeom prst="rect">
            <a:avLst/>
          </a:prstGeom>
          <a:noFill/>
          <a:ln w="9525" cmpd="sng">
            <a:noFill/>
            <a:miter lim="800000"/>
            <a:headEnd/>
            <a:tailEnd/>
          </a:ln>
        </p:spPr>
        <p:txBody>
          <a:bodyPr lIns="91417" tIns="45708" rIns="91417" bIns="45708" anchor="ctr"/>
          <a:lstStyle/>
          <a:p>
            <a:pPr>
              <a:spcBef>
                <a:spcPct val="50000"/>
              </a:spcBef>
            </a:pPr>
            <a:r>
              <a:rPr lang="en-US" sz="2000" b="1">
                <a:solidFill>
                  <a:srgbClr val="C00000"/>
                </a:solidFill>
                <a:latin typeface="微软雅黑" pitchFamily="34" charset="-122"/>
                <a:ea typeface="微软雅黑" pitchFamily="34" charset="-122"/>
                <a:sym typeface="微软雅黑" pitchFamily="34" charset="-122"/>
              </a:rPr>
              <a:t>http://www.91taoke.com</a:t>
            </a:r>
            <a:endParaRPr lang="zh-CN" altLang="en-US">
              <a:solidFill>
                <a:srgbClr val="000000"/>
              </a:solidFill>
              <a:sym typeface="Calibri" pitchFamily="34" charset="0"/>
            </a:endParaRPr>
          </a:p>
        </p:txBody>
      </p:sp>
      <p:sp>
        <p:nvSpPr>
          <p:cNvPr id="37899" name="TextBox 3"/>
          <p:cNvSpPr>
            <a:spLocks noChangeArrowheads="1"/>
          </p:cNvSpPr>
          <p:nvPr/>
        </p:nvSpPr>
        <p:spPr bwMode="auto">
          <a:xfrm>
            <a:off x="4368800" y="2593975"/>
            <a:ext cx="3960813" cy="923925"/>
          </a:xfrm>
          <a:prstGeom prst="rect">
            <a:avLst/>
          </a:prstGeom>
          <a:noFill/>
          <a:ln w="9525" cmpd="sng">
            <a:noFill/>
            <a:miter lim="800000"/>
            <a:headEnd/>
            <a:tailEnd/>
          </a:ln>
        </p:spPr>
        <p:txBody>
          <a:bodyPr anchor="ctr">
            <a:spAutoFit/>
          </a:bodyPr>
          <a:lstStyle/>
          <a:p>
            <a:r>
              <a:rPr lang="zh-CN" altLang="en-US" sz="5400" b="1" dirty="0">
                <a:solidFill>
                  <a:srgbClr val="C00000"/>
                </a:solidFill>
                <a:latin typeface="+mn-ea"/>
                <a:ea typeface="+mn-ea"/>
                <a:sym typeface="华康俪金黑W8(P)" pitchFamily="2" charset="-122"/>
              </a:rPr>
              <a:t>谢谢观看！</a:t>
            </a:r>
            <a:endParaRPr lang="zh-CN" altLang="en-US" dirty="0">
              <a:solidFill>
                <a:srgbClr val="000000"/>
              </a:solidFill>
              <a:latin typeface="+mn-ea"/>
              <a:ea typeface="+mn-ea"/>
              <a:sym typeface="Calibri" pitchFamily="34" charset="0"/>
            </a:endParaRPr>
          </a:p>
        </p:txBody>
      </p:sp>
      <p:sp>
        <p:nvSpPr>
          <p:cNvPr id="37900" name="TextBox 8"/>
          <p:cNvSpPr>
            <a:spLocks noChangeArrowheads="1"/>
          </p:cNvSpPr>
          <p:nvPr/>
        </p:nvSpPr>
        <p:spPr bwMode="auto">
          <a:xfrm>
            <a:off x="11008344" y="1989416"/>
            <a:ext cx="777875" cy="2677656"/>
          </a:xfrm>
          <a:prstGeom prst="rect">
            <a:avLst/>
          </a:prstGeom>
          <a:noFill/>
          <a:ln w="9525" cmpd="sng">
            <a:noFill/>
            <a:miter lim="800000"/>
            <a:headEnd/>
            <a:tailEnd/>
          </a:ln>
        </p:spPr>
        <p:txBody>
          <a:bodyPr>
            <a:spAutoFit/>
          </a:bodyPr>
          <a:lstStyle/>
          <a:p>
            <a:r>
              <a:rPr lang="zh-CN" altLang="en-US" sz="2800" b="1" dirty="0">
                <a:solidFill>
                  <a:schemeClr val="bg1"/>
                </a:solidFill>
                <a:latin typeface="+mn-ea"/>
                <a:ea typeface="+mn-ea"/>
                <a:sym typeface="微软雅黑" pitchFamily="34" charset="-122"/>
              </a:rPr>
              <a:t>第二章：统计</a:t>
            </a:r>
            <a:endParaRPr lang="zh-CN" altLang="en-US" sz="2800" dirty="0">
              <a:solidFill>
                <a:schemeClr val="bg1"/>
              </a:solidFill>
              <a:latin typeface="+mn-ea"/>
              <a:ea typeface="+mn-ea"/>
              <a:sym typeface="Calibri" pitchFamily="34"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897"/>
                                        </p:tgtEl>
                                        <p:attrNameLst>
                                          <p:attrName>style.visibility</p:attrName>
                                        </p:attrNameLst>
                                      </p:cBhvr>
                                      <p:to>
                                        <p:strVal val="visible"/>
                                      </p:to>
                                    </p:set>
                                    <p:animEffect>
                                      <p:cBhvr>
                                        <p:cTn id="7" dur="500"/>
                                        <p:tgtEl>
                                          <p:spTgt spid="3789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7898"/>
                                        </p:tgtEl>
                                        <p:attrNameLst>
                                          <p:attrName>style.visibility</p:attrName>
                                        </p:attrNameLst>
                                      </p:cBhvr>
                                      <p:to>
                                        <p:strVal val="visible"/>
                                      </p:to>
                                    </p:set>
                                    <p:animEffect>
                                      <p:cBhvr>
                                        <p:cTn id="11" dur="500"/>
                                        <p:tgtEl>
                                          <p:spTgt spid="37898"/>
                                        </p:tgtEl>
                                      </p:cBhvr>
                                    </p:animEffect>
                                  </p:childTnLst>
                                </p:cTn>
                              </p:par>
                            </p:childTnLst>
                          </p:cTn>
                        </p:par>
                        <p:par>
                          <p:cTn id="12" fill="hold">
                            <p:stCondLst>
                              <p:cond delay="1000"/>
                            </p:stCondLst>
                            <p:childTnLst>
                              <p:par>
                                <p:cTn id="13" presetID="23" presetClass="entr" presetSubtype="36" fill="hold" nodeType="afterEffect">
                                  <p:stCondLst>
                                    <p:cond delay="0"/>
                                  </p:stCondLst>
                                  <p:iterate type="lt">
                                    <p:tmPct val="18000"/>
                                  </p:iterate>
                                  <p:childTnLst>
                                    <p:set>
                                      <p:cBhvr>
                                        <p:cTn id="14" dur="1" fill="hold">
                                          <p:stCondLst>
                                            <p:cond delay="0"/>
                                          </p:stCondLst>
                                        </p:cTn>
                                        <p:tgtEl>
                                          <p:spTgt spid="37899"/>
                                        </p:tgtEl>
                                        <p:attrNameLst>
                                          <p:attrName>style.visibility</p:attrName>
                                        </p:attrNameLst>
                                      </p:cBhvr>
                                      <p:to>
                                        <p:strVal val="visible"/>
                                      </p:to>
                                    </p:set>
                                    <p:anim calcmode="lin" valueType="num">
                                      <p:cBhvr>
                                        <p:cTn id="15" dur="500" fill="hold"/>
                                        <p:tgtEl>
                                          <p:spTgt spid="37899"/>
                                        </p:tgtEl>
                                        <p:attrNameLst>
                                          <p:attrName>ppt_w</p:attrName>
                                        </p:attrNameLst>
                                      </p:cBhvr>
                                      <p:tavLst>
                                        <p:tav tm="0">
                                          <p:val>
                                            <p:strVal val="(6*min(max(#ppt_w*#ppt_h,.3),1)-7.4)/-.7*#ppt_w"/>
                                          </p:val>
                                        </p:tav>
                                        <p:tav tm="100000">
                                          <p:val>
                                            <p:strVal val="#ppt_w"/>
                                          </p:val>
                                        </p:tav>
                                      </p:tavLst>
                                    </p:anim>
                                    <p:anim calcmode="lin" valueType="num">
                                      <p:cBhvr>
                                        <p:cTn id="16" dur="500" fill="hold"/>
                                        <p:tgtEl>
                                          <p:spTgt spid="37899"/>
                                        </p:tgtEl>
                                        <p:attrNameLst>
                                          <p:attrName>ppt_h</p:attrName>
                                        </p:attrNameLst>
                                      </p:cBhvr>
                                      <p:tavLst>
                                        <p:tav tm="0">
                                          <p:val>
                                            <p:strVal val="(6*min(max(#ppt_w*#ppt_h,.3),1)-7.4)/-.7*#ppt_h"/>
                                          </p:val>
                                        </p:tav>
                                        <p:tav tm="100000">
                                          <p:val>
                                            <p:strVal val="#ppt_h"/>
                                          </p:val>
                                        </p:tav>
                                      </p:tavLst>
                                    </p:anim>
                                    <p:anim calcmode="lin" valueType="num">
                                      <p:cBhvr>
                                        <p:cTn id="17" dur="500" fill="hold"/>
                                        <p:tgtEl>
                                          <p:spTgt spid="37899"/>
                                        </p:tgtEl>
                                        <p:attrNameLst>
                                          <p:attrName>ppt_x</p:attrName>
                                        </p:attrNameLst>
                                      </p:cBhvr>
                                      <p:tavLst>
                                        <p:tav tm="0">
                                          <p:val>
                                            <p:fltVal val="0.5"/>
                                          </p:val>
                                        </p:tav>
                                        <p:tav tm="100000">
                                          <p:val>
                                            <p:strVal val="#ppt_x"/>
                                          </p:val>
                                        </p:tav>
                                      </p:tavLst>
                                    </p:anim>
                                    <p:anim calcmode="lin" valueType="num">
                                      <p:cBhvr>
                                        <p:cTn id="18" dur="500" fill="hold"/>
                                        <p:tgtEl>
                                          <p:spTgt spid="3789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8"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8" descr="91淘课logo"/>
          <p:cNvPicPr>
            <a:picLocks noChangeAspect="1" noChangeArrowheads="1"/>
          </p:cNvPicPr>
          <p:nvPr/>
        </p:nvPicPr>
        <p:blipFill>
          <a:blip r:embed="rId2" cstate="print">
            <a:clrChange>
              <a:clrFrom>
                <a:srgbClr val="555555"/>
              </a:clrFrom>
              <a:clrTo>
                <a:srgbClr val="555555">
                  <a:alpha val="0"/>
                </a:srgbClr>
              </a:clrTo>
            </a:clrChange>
            <a:lum contrast="40000"/>
          </a:blip>
          <a:srcRect/>
          <a:stretch>
            <a:fillRect/>
          </a:stretch>
        </p:blipFill>
        <p:spPr bwMode="auto">
          <a:xfrm>
            <a:off x="10777912" y="5721350"/>
            <a:ext cx="1008063" cy="609600"/>
          </a:xfrm>
          <a:prstGeom prst="rect">
            <a:avLst/>
          </a:prstGeom>
          <a:noFill/>
          <a:ln w="9525" cmpd="sng">
            <a:noFill/>
            <a:miter lim="800000"/>
            <a:headEnd/>
            <a:tailEnd/>
          </a:ln>
        </p:spPr>
      </p:pic>
      <p:sp>
        <p:nvSpPr>
          <p:cNvPr id="6147" name="矩形 7"/>
          <p:cNvSpPr>
            <a:spLocks noChangeArrowheads="1"/>
          </p:cNvSpPr>
          <p:nvPr/>
        </p:nvSpPr>
        <p:spPr bwMode="auto">
          <a:xfrm>
            <a:off x="0" y="-19166"/>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6148"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pSp>
        <p:nvGrpSpPr>
          <p:cNvPr id="6149" name="Group 3"/>
          <p:cNvGrpSpPr>
            <a:grpSpLocks/>
          </p:cNvGrpSpPr>
          <p:nvPr/>
        </p:nvGrpSpPr>
        <p:grpSpPr bwMode="auto">
          <a:xfrm>
            <a:off x="720724" y="153731"/>
            <a:ext cx="2376488" cy="728663"/>
            <a:chOff x="0" y="-18"/>
            <a:chExt cx="1271" cy="454"/>
          </a:xfrm>
        </p:grpSpPr>
        <p:sp>
          <p:nvSpPr>
            <p:cNvPr id="6150" name="AutoShape 4"/>
            <p:cNvSpPr>
              <a:spLocks noChangeArrowheads="1"/>
            </p:cNvSpPr>
            <p:nvPr/>
          </p:nvSpPr>
          <p:spPr bwMode="auto">
            <a:xfrm>
              <a:off x="0" y="-18"/>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bevel/>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6151" name="Text Box 5"/>
            <p:cNvSpPr>
              <a:spLocks noChangeArrowheads="1"/>
            </p:cNvSpPr>
            <p:nvPr/>
          </p:nvSpPr>
          <p:spPr bwMode="auto">
            <a:xfrm>
              <a:off x="92" y="56"/>
              <a:ext cx="1088" cy="326"/>
            </a:xfrm>
            <a:prstGeom prst="rect">
              <a:avLst/>
            </a:prstGeom>
            <a:noFill/>
            <a:ln w="9525" cap="flat" cmpd="sng">
              <a:noFill/>
              <a:bevel/>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主题导学</a:t>
              </a:r>
              <a:endParaRPr lang="zh-CN" altLang="en-US" sz="2800" b="1" dirty="0">
                <a:solidFill>
                  <a:srgbClr val="000000"/>
                </a:solidFill>
                <a:latin typeface="+mn-ea"/>
                <a:ea typeface="+mn-ea"/>
                <a:sym typeface="Times New Roman" pitchFamily="18" charset="0"/>
              </a:endParaRPr>
            </a:p>
          </p:txBody>
        </p:sp>
      </p:grpSp>
      <p:pic>
        <p:nvPicPr>
          <p:cNvPr id="6153" name="Picture 9" descr="自主学习"/>
          <p:cNvPicPr>
            <a:picLocks noChangeAspect="1" noChangeArrowheads="1"/>
          </p:cNvPicPr>
          <p:nvPr/>
        </p:nvPicPr>
        <p:blipFill>
          <a:blip r:embed="rId3" cstate="print"/>
          <a:srcRect/>
          <a:stretch>
            <a:fillRect/>
          </a:stretch>
        </p:blipFill>
        <p:spPr bwMode="auto">
          <a:xfrm>
            <a:off x="720724" y="1096380"/>
            <a:ext cx="2670175" cy="658813"/>
          </a:xfrm>
          <a:prstGeom prst="rect">
            <a:avLst/>
          </a:prstGeom>
          <a:noFill/>
          <a:ln w="9525" cap="flat" cmpd="sng">
            <a:noFill/>
            <a:bevel/>
            <a:headEnd/>
            <a:tailEnd/>
          </a:ln>
          <a:effectLst/>
        </p:spPr>
      </p:pic>
      <p:pic>
        <p:nvPicPr>
          <p:cNvPr id="6154" name="Picture 10"/>
          <p:cNvPicPr>
            <a:picLocks noChangeAspect="1" noChangeArrowheads="1"/>
          </p:cNvPicPr>
          <p:nvPr/>
        </p:nvPicPr>
        <p:blipFill>
          <a:blip r:embed="rId4" cstate="print"/>
          <a:srcRect/>
          <a:stretch>
            <a:fillRect/>
          </a:stretch>
        </p:blipFill>
        <p:spPr bwMode="auto">
          <a:xfrm>
            <a:off x="1182492" y="1884363"/>
            <a:ext cx="9807575" cy="3563937"/>
          </a:xfrm>
          <a:prstGeom prst="rect">
            <a:avLst/>
          </a:prstGeom>
          <a:noFill/>
          <a:ln w="9525" cap="flat" cmpd="sng">
            <a:noFill/>
            <a:bevel/>
            <a:headEnd/>
            <a:tailEnd/>
          </a:ln>
          <a:effectLst/>
        </p:spPr>
      </p:pic>
      <p:sp>
        <p:nvSpPr>
          <p:cNvPr id="6155" name="Rectangle 11"/>
          <p:cNvSpPr>
            <a:spLocks noChangeArrowheads="1"/>
          </p:cNvSpPr>
          <p:nvPr/>
        </p:nvSpPr>
        <p:spPr bwMode="auto">
          <a:xfrm>
            <a:off x="1222375" y="3035300"/>
            <a:ext cx="1728788" cy="390525"/>
          </a:xfrm>
          <a:prstGeom prst="rect">
            <a:avLst/>
          </a:prstGeom>
          <a:solidFill>
            <a:schemeClr val="bg1"/>
          </a:solidFill>
          <a:ln w="9525" cap="flat" cmpd="sng">
            <a:solidFill>
              <a:schemeClr val="bg1"/>
            </a:solidFill>
            <a:bevel/>
            <a:headEnd/>
            <a:tailEnd/>
          </a:ln>
          <a:effectLst/>
        </p:spPr>
        <p:txBody>
          <a:bodyPr anchor="ctr">
            <a:spAutoFit/>
          </a:bodyPr>
          <a:lstStyle/>
          <a:p>
            <a:endParaRPr lang="zh-CN" altLang="en-US"/>
          </a:p>
        </p:txBody>
      </p:sp>
      <p:sp>
        <p:nvSpPr>
          <p:cNvPr id="6156" name="Rectangle 12"/>
          <p:cNvSpPr>
            <a:spLocks noChangeArrowheads="1"/>
          </p:cNvSpPr>
          <p:nvPr/>
        </p:nvSpPr>
        <p:spPr bwMode="auto">
          <a:xfrm>
            <a:off x="1117600" y="4294188"/>
            <a:ext cx="1727200" cy="390525"/>
          </a:xfrm>
          <a:prstGeom prst="rect">
            <a:avLst/>
          </a:prstGeom>
          <a:solidFill>
            <a:schemeClr val="bg1"/>
          </a:solidFill>
          <a:ln w="9525" cap="flat" cmpd="sng">
            <a:solidFill>
              <a:schemeClr val="bg1"/>
            </a:solidFill>
            <a:bevel/>
            <a:headEnd/>
            <a:tailEnd/>
          </a:ln>
          <a:effectLst/>
        </p:spPr>
        <p:txBody>
          <a:bodyPr anchor="ctr">
            <a:spAutoFit/>
          </a:bodyPr>
          <a:lstStyle/>
          <a:p>
            <a:endParaRPr lang="zh-CN" altLang="en-US"/>
          </a:p>
        </p:txBody>
      </p:sp>
      <p:sp>
        <p:nvSpPr>
          <p:cNvPr id="6157" name="Rectangle 13"/>
          <p:cNvSpPr>
            <a:spLocks noChangeArrowheads="1"/>
          </p:cNvSpPr>
          <p:nvPr/>
        </p:nvSpPr>
        <p:spPr bwMode="auto">
          <a:xfrm>
            <a:off x="3203575" y="4294188"/>
            <a:ext cx="1727200" cy="390525"/>
          </a:xfrm>
          <a:prstGeom prst="rect">
            <a:avLst/>
          </a:prstGeom>
          <a:solidFill>
            <a:schemeClr val="bg1"/>
          </a:solidFill>
          <a:ln w="9525" cap="flat" cmpd="sng">
            <a:solidFill>
              <a:schemeClr val="bg1"/>
            </a:solidFill>
            <a:bevel/>
            <a:headEnd/>
            <a:tailEnd/>
          </a:ln>
          <a:effectLst/>
        </p:spPr>
        <p:txBody>
          <a:bodyPr anchor="ctr">
            <a:spAutoFit/>
          </a:bodyPr>
          <a:lstStyle/>
          <a:p>
            <a:endParaRPr lang="zh-CN" altLang="en-US"/>
          </a:p>
        </p:txBody>
      </p:sp>
      <p:sp>
        <p:nvSpPr>
          <p:cNvPr id="2" name="TextBox 1"/>
          <p:cNvSpPr txBox="1"/>
          <p:nvPr/>
        </p:nvSpPr>
        <p:spPr>
          <a:xfrm>
            <a:off x="3203575" y="240404"/>
            <a:ext cx="8088396" cy="523220"/>
          </a:xfrm>
          <a:prstGeom prst="rect">
            <a:avLst/>
          </a:prstGeom>
          <a:noFill/>
        </p:spPr>
        <p:txBody>
          <a:bodyPr wrap="square" rtlCol="0">
            <a:spAutoFit/>
          </a:bodyPr>
          <a:lstStyle/>
          <a:p>
            <a:r>
              <a:rPr lang="zh-CN" altLang="en-US" sz="2800" b="1" dirty="0" smtClean="0">
                <a:solidFill>
                  <a:srgbClr val="FF0000"/>
                </a:solidFill>
                <a:latin typeface="+mn-ea"/>
                <a:ea typeface="+mn-ea"/>
              </a:rPr>
              <a:t>主题</a:t>
            </a:r>
            <a:r>
              <a:rPr lang="en-US" altLang="zh-CN" sz="2800" b="1" dirty="0" smtClean="0">
                <a:solidFill>
                  <a:srgbClr val="FF0000"/>
                </a:solidFill>
                <a:latin typeface="+mn-ea"/>
                <a:ea typeface="+mn-ea"/>
              </a:rPr>
              <a:t>1</a:t>
            </a:r>
            <a:r>
              <a:rPr lang="zh-CN" altLang="en-US" sz="2800" b="1" dirty="0" smtClean="0">
                <a:solidFill>
                  <a:srgbClr val="FF0000"/>
                </a:solidFill>
                <a:latin typeface="+mn-ea"/>
                <a:ea typeface="+mn-ea"/>
              </a:rPr>
              <a:t>：用样本的频率分布估计总体的分布</a:t>
            </a:r>
            <a:endParaRPr lang="zh-CN" altLang="en-US" sz="2800" b="1" dirty="0">
              <a:solidFill>
                <a:srgbClr val="FF0000"/>
              </a:solidFill>
              <a:latin typeface="+mn-ea"/>
              <a:ea typeface="+mn-ea"/>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15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15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1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5" grpId="0" animBg="1"/>
      <p:bldP spid="6156" grpId="0" animBg="1"/>
      <p:bldP spid="615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6100" y="5742907"/>
            <a:ext cx="1008063" cy="609600"/>
          </a:xfrm>
          <a:prstGeom prst="rect">
            <a:avLst/>
          </a:prstGeom>
          <a:noFill/>
          <a:ln w="9525" cmpd="sng">
            <a:noFill/>
            <a:miter lim="800000"/>
            <a:headEnd/>
            <a:tailEnd/>
          </a:ln>
        </p:spPr>
      </p:pic>
      <p:sp>
        <p:nvSpPr>
          <p:cNvPr id="7171" name="矩形 7"/>
          <p:cNvSpPr>
            <a:spLocks noChangeArrowheads="1"/>
          </p:cNvSpPr>
          <p:nvPr/>
        </p:nvSpPr>
        <p:spPr bwMode="auto">
          <a:xfrm>
            <a:off x="0" y="-17463"/>
            <a:ext cx="12195175" cy="1042988"/>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7172" name="矩形 8"/>
          <p:cNvSpPr>
            <a:spLocks noChangeArrowheads="1"/>
          </p:cNvSpPr>
          <p:nvPr/>
        </p:nvSpPr>
        <p:spPr bwMode="auto">
          <a:xfrm>
            <a:off x="0" y="6330950"/>
            <a:ext cx="12195175" cy="527050"/>
          </a:xfrm>
          <a:prstGeom prst="rect">
            <a:avLst/>
          </a:prstGeom>
          <a:solidFill>
            <a:srgbClr val="6CA62C"/>
          </a:solidFill>
          <a:ln w="9525" cap="flat" cmpd="sng">
            <a:noFill/>
            <a:miter lim="800000"/>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7173"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7190"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174" name="Group 3"/>
          <p:cNvGrpSpPr>
            <a:grpSpLocks/>
          </p:cNvGrpSpPr>
          <p:nvPr/>
        </p:nvGrpSpPr>
        <p:grpSpPr bwMode="auto">
          <a:xfrm>
            <a:off x="755650" y="117475"/>
            <a:ext cx="2376488" cy="728663"/>
            <a:chOff x="0" y="0"/>
            <a:chExt cx="1271" cy="454"/>
          </a:xfrm>
        </p:grpSpPr>
        <p:sp>
          <p:nvSpPr>
            <p:cNvPr id="7175"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miter lim="800000"/>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7176" name="Text Box 5"/>
            <p:cNvSpPr>
              <a:spLocks noChangeArrowheads="1"/>
            </p:cNvSpPr>
            <p:nvPr/>
          </p:nvSpPr>
          <p:spPr bwMode="auto">
            <a:xfrm>
              <a:off x="92" y="46"/>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主题导学</a:t>
              </a:r>
              <a:endParaRPr lang="zh-CN" altLang="en-US" sz="2800" b="1" dirty="0">
                <a:solidFill>
                  <a:srgbClr val="000000"/>
                </a:solidFill>
                <a:latin typeface="+mn-ea"/>
                <a:ea typeface="+mn-ea"/>
                <a:sym typeface="Times New Roman" pitchFamily="18" charset="0"/>
              </a:endParaRPr>
            </a:p>
          </p:txBody>
        </p:sp>
      </p:grpSp>
      <p:pic>
        <p:nvPicPr>
          <p:cNvPr id="7178" name="Picture 10" descr="思考探究"/>
          <p:cNvPicPr>
            <a:picLocks noChangeAspect="1" noChangeArrowheads="1"/>
          </p:cNvPicPr>
          <p:nvPr/>
        </p:nvPicPr>
        <p:blipFill>
          <a:blip r:embed="rId6" cstate="print"/>
          <a:srcRect/>
          <a:stretch>
            <a:fillRect/>
          </a:stretch>
        </p:blipFill>
        <p:spPr bwMode="auto">
          <a:xfrm>
            <a:off x="685800" y="1128713"/>
            <a:ext cx="2641600" cy="646112"/>
          </a:xfrm>
          <a:prstGeom prst="rect">
            <a:avLst/>
          </a:prstGeom>
          <a:noFill/>
          <a:ln w="9525" cap="flat" cmpd="sng">
            <a:noFill/>
            <a:bevel/>
            <a:headEnd/>
            <a:tailEnd/>
          </a:ln>
          <a:effectLst/>
        </p:spPr>
      </p:pic>
      <p:sp>
        <p:nvSpPr>
          <p:cNvPr id="7179" name="Text Box 11"/>
          <p:cNvSpPr txBox="1">
            <a:spLocks noChangeArrowheads="1"/>
          </p:cNvSpPr>
          <p:nvPr/>
        </p:nvSpPr>
        <p:spPr bwMode="auto">
          <a:xfrm>
            <a:off x="647701" y="1918304"/>
            <a:ext cx="11066462" cy="3970318"/>
          </a:xfrm>
          <a:prstGeom prst="rect">
            <a:avLst/>
          </a:prstGeom>
          <a:noFill/>
          <a:ln w="9525" cap="flat" cmpd="sng">
            <a:noFill/>
            <a:bevel/>
            <a:headEnd/>
            <a:tailEnd/>
          </a:ln>
          <a:effectLst/>
        </p:spPr>
        <p:txBody>
          <a:bodyPr>
            <a:spAutoFit/>
          </a:bodyPr>
          <a:lstStyle/>
          <a:p>
            <a:pPr>
              <a:lnSpc>
                <a:spcPct val="150000"/>
              </a:lnSpc>
            </a:pPr>
            <a:r>
              <a:rPr lang="zh-CN" altLang="zh-CN" sz="2800" b="1" dirty="0">
                <a:solidFill>
                  <a:srgbClr val="000000"/>
                </a:solidFill>
                <a:latin typeface="+mn-ea"/>
                <a:ea typeface="+mn-ea"/>
              </a:rPr>
              <a:t>1.</a:t>
            </a:r>
            <a:r>
              <a:rPr lang="zh-CN" sz="2800" b="1" dirty="0">
                <a:solidFill>
                  <a:srgbClr val="000000"/>
                </a:solidFill>
                <a:latin typeface="+mn-ea"/>
                <a:ea typeface="+mn-ea"/>
              </a:rPr>
              <a:t>对样本的数据进行分析的具体方法有哪些</a:t>
            </a:r>
            <a:r>
              <a:rPr lang="zh-CN" altLang="zh-CN" sz="2800" b="1" dirty="0">
                <a:solidFill>
                  <a:srgbClr val="000000"/>
                </a:solidFill>
                <a:latin typeface="+mn-ea"/>
                <a:ea typeface="+mn-ea"/>
              </a:rPr>
              <a:t>?</a:t>
            </a:r>
          </a:p>
          <a:p>
            <a:pPr>
              <a:lnSpc>
                <a:spcPct val="150000"/>
              </a:lnSpc>
            </a:pPr>
            <a:r>
              <a:rPr lang="zh-CN" sz="2800" b="1" dirty="0">
                <a:solidFill>
                  <a:srgbClr val="000000"/>
                </a:solidFill>
                <a:latin typeface="+mn-ea"/>
                <a:ea typeface="+mn-ea"/>
              </a:rPr>
              <a:t>提示：可利用频数分布表</a:t>
            </a:r>
            <a:r>
              <a:rPr lang="zh-CN" altLang="zh-CN" sz="2800" b="1" dirty="0">
                <a:solidFill>
                  <a:srgbClr val="000000"/>
                </a:solidFill>
                <a:latin typeface="+mn-ea"/>
                <a:ea typeface="+mn-ea"/>
              </a:rPr>
              <a:t>,</a:t>
            </a:r>
            <a:r>
              <a:rPr lang="zh-CN" sz="2800" b="1" dirty="0">
                <a:solidFill>
                  <a:srgbClr val="000000"/>
                </a:solidFill>
                <a:latin typeface="+mn-ea"/>
                <a:ea typeface="+mn-ea"/>
              </a:rPr>
              <a:t>频率分布表、频率分布直方图</a:t>
            </a:r>
            <a:r>
              <a:rPr lang="zh-CN" altLang="zh-CN" sz="2800" b="1" dirty="0">
                <a:solidFill>
                  <a:srgbClr val="000000"/>
                </a:solidFill>
                <a:latin typeface="+mn-ea"/>
                <a:ea typeface="+mn-ea"/>
              </a:rPr>
              <a:t>,</a:t>
            </a:r>
            <a:r>
              <a:rPr lang="zh-CN" sz="2800" b="1" dirty="0">
                <a:solidFill>
                  <a:srgbClr val="000000"/>
                </a:solidFill>
                <a:latin typeface="+mn-ea"/>
                <a:ea typeface="+mn-ea"/>
              </a:rPr>
              <a:t>频率分布折线图</a:t>
            </a:r>
            <a:r>
              <a:rPr lang="zh-CN" altLang="zh-CN" sz="2800" b="1" dirty="0">
                <a:solidFill>
                  <a:srgbClr val="000000"/>
                </a:solidFill>
                <a:latin typeface="+mn-ea"/>
                <a:ea typeface="+mn-ea"/>
              </a:rPr>
              <a:t>,</a:t>
            </a:r>
            <a:r>
              <a:rPr lang="zh-CN" sz="2800" b="1" dirty="0">
                <a:solidFill>
                  <a:srgbClr val="000000"/>
                </a:solidFill>
                <a:latin typeface="+mn-ea"/>
                <a:ea typeface="+mn-ea"/>
              </a:rPr>
              <a:t>茎叶图等</a:t>
            </a:r>
            <a:r>
              <a:rPr lang="zh-CN" altLang="zh-CN" sz="2800" b="1" dirty="0">
                <a:solidFill>
                  <a:srgbClr val="000000"/>
                </a:solidFill>
                <a:latin typeface="+mn-ea"/>
                <a:ea typeface="+mn-ea"/>
              </a:rPr>
              <a:t>.</a:t>
            </a:r>
          </a:p>
          <a:p>
            <a:pPr>
              <a:lnSpc>
                <a:spcPct val="150000"/>
              </a:lnSpc>
            </a:pPr>
            <a:r>
              <a:rPr lang="zh-CN" altLang="zh-CN" sz="2800" b="1" dirty="0">
                <a:solidFill>
                  <a:srgbClr val="000000"/>
                </a:solidFill>
                <a:latin typeface="+mn-ea"/>
                <a:ea typeface="+mn-ea"/>
              </a:rPr>
              <a:t>2.</a:t>
            </a:r>
            <a:r>
              <a:rPr lang="zh-CN" sz="2800" b="1" dirty="0">
                <a:solidFill>
                  <a:srgbClr val="000000"/>
                </a:solidFill>
                <a:latin typeface="+mn-ea"/>
                <a:ea typeface="+mn-ea"/>
              </a:rPr>
              <a:t>有人说</a:t>
            </a:r>
            <a:r>
              <a:rPr lang="zh-CN" altLang="zh-CN" sz="2800" b="1" dirty="0">
                <a:solidFill>
                  <a:srgbClr val="000000"/>
                </a:solidFill>
                <a:latin typeface="+mn-ea"/>
                <a:ea typeface="+mn-ea"/>
              </a:rPr>
              <a:t>:</a:t>
            </a:r>
            <a:r>
              <a:rPr lang="zh-CN" sz="2800" b="1" dirty="0">
                <a:solidFill>
                  <a:srgbClr val="000000"/>
                </a:solidFill>
                <a:latin typeface="+mn-ea"/>
                <a:ea typeface="+mn-ea"/>
              </a:rPr>
              <a:t>样本的频率分布只反映了样本的数据特征</a:t>
            </a:r>
            <a:r>
              <a:rPr lang="zh-CN" altLang="zh-CN" sz="2800" b="1" dirty="0">
                <a:solidFill>
                  <a:srgbClr val="000000"/>
                </a:solidFill>
                <a:latin typeface="+mn-ea"/>
                <a:ea typeface="+mn-ea"/>
              </a:rPr>
              <a:t>,</a:t>
            </a:r>
            <a:r>
              <a:rPr lang="zh-CN" sz="2800" b="1" dirty="0">
                <a:solidFill>
                  <a:srgbClr val="000000"/>
                </a:solidFill>
                <a:latin typeface="+mn-ea"/>
                <a:ea typeface="+mn-ea"/>
              </a:rPr>
              <a:t>不能估计总体的分布情况</a:t>
            </a:r>
            <a:r>
              <a:rPr lang="zh-CN" altLang="zh-CN" sz="2800" b="1" dirty="0">
                <a:solidFill>
                  <a:srgbClr val="000000"/>
                </a:solidFill>
                <a:latin typeface="+mn-ea"/>
                <a:ea typeface="+mn-ea"/>
              </a:rPr>
              <a:t>,</a:t>
            </a:r>
            <a:r>
              <a:rPr lang="zh-CN" sz="2800" b="1" dirty="0">
                <a:solidFill>
                  <a:srgbClr val="000000"/>
                </a:solidFill>
                <a:latin typeface="+mn-ea"/>
                <a:ea typeface="+mn-ea"/>
              </a:rPr>
              <a:t>对吗</a:t>
            </a:r>
            <a:r>
              <a:rPr lang="zh-CN" altLang="zh-CN" sz="2800" b="1" dirty="0">
                <a:solidFill>
                  <a:srgbClr val="000000"/>
                </a:solidFill>
                <a:latin typeface="+mn-ea"/>
                <a:ea typeface="+mn-ea"/>
              </a:rPr>
              <a:t>?</a:t>
            </a:r>
          </a:p>
          <a:p>
            <a:pPr>
              <a:lnSpc>
                <a:spcPct val="150000"/>
              </a:lnSpc>
            </a:pPr>
            <a:r>
              <a:rPr lang="zh-CN" sz="2800" b="1" dirty="0">
                <a:solidFill>
                  <a:srgbClr val="000000"/>
                </a:solidFill>
                <a:latin typeface="+mn-ea"/>
                <a:ea typeface="+mn-ea"/>
              </a:rPr>
              <a:t>提示：错误</a:t>
            </a:r>
            <a:r>
              <a:rPr lang="zh-CN" altLang="zh-CN" sz="2800" b="1" dirty="0">
                <a:solidFill>
                  <a:srgbClr val="000000"/>
                </a:solidFill>
                <a:latin typeface="+mn-ea"/>
                <a:ea typeface="+mn-ea"/>
              </a:rPr>
              <a:t>.</a:t>
            </a:r>
            <a:r>
              <a:rPr lang="zh-CN" sz="2800" b="1" dirty="0">
                <a:solidFill>
                  <a:srgbClr val="000000"/>
                </a:solidFill>
                <a:latin typeface="+mn-ea"/>
                <a:ea typeface="+mn-ea"/>
              </a:rPr>
              <a:t>通过样本的频率能够估计总体的分布情况</a:t>
            </a:r>
            <a:r>
              <a:rPr lang="zh-CN" altLang="zh-CN" sz="2800" b="1" dirty="0">
                <a:solidFill>
                  <a:srgbClr val="000000"/>
                </a:solidFill>
                <a:latin typeface="+mn-ea"/>
                <a:ea typeface="+mn-ea"/>
              </a:rPr>
              <a:t>.</a:t>
            </a:r>
          </a:p>
        </p:txBody>
      </p:sp>
      <p:sp>
        <p:nvSpPr>
          <p:cNvPr id="2" name="矩形 1"/>
          <p:cNvSpPr/>
          <p:nvPr/>
        </p:nvSpPr>
        <p:spPr>
          <a:xfrm>
            <a:off x="3433402" y="220196"/>
            <a:ext cx="6857968" cy="523220"/>
          </a:xfrm>
          <a:prstGeom prst="rect">
            <a:avLst/>
          </a:prstGeom>
        </p:spPr>
        <p:txBody>
          <a:bodyPr wrap="none">
            <a:spAutoFit/>
          </a:bodyPr>
          <a:lstStyle/>
          <a:p>
            <a:r>
              <a:rPr lang="zh-CN" altLang="en-US" sz="2800" b="1" dirty="0">
                <a:solidFill>
                  <a:srgbClr val="FF0000"/>
                </a:solidFill>
                <a:latin typeface="+mn-ea"/>
                <a:ea typeface="+mn-ea"/>
              </a:rPr>
              <a:t>主题</a:t>
            </a:r>
            <a:r>
              <a:rPr lang="en-US" altLang="zh-CN" sz="2800" b="1" dirty="0">
                <a:solidFill>
                  <a:srgbClr val="FF0000"/>
                </a:solidFill>
                <a:latin typeface="+mn-ea"/>
                <a:ea typeface="+mn-ea"/>
              </a:rPr>
              <a:t>1</a:t>
            </a:r>
            <a:r>
              <a:rPr lang="zh-CN" altLang="en-US" sz="2800" b="1" dirty="0">
                <a:solidFill>
                  <a:srgbClr val="FF0000"/>
                </a:solidFill>
                <a:latin typeface="+mn-ea"/>
                <a:ea typeface="+mn-ea"/>
              </a:rPr>
              <a:t>：用样本的频率分布估计总体的分布</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6100" y="5721350"/>
            <a:ext cx="1008063" cy="609600"/>
          </a:xfrm>
          <a:prstGeom prst="rect">
            <a:avLst/>
          </a:prstGeom>
          <a:noFill/>
          <a:ln w="9525" cmpd="sng">
            <a:noFill/>
            <a:bevel/>
            <a:headEnd/>
            <a:tailEnd/>
          </a:ln>
        </p:spPr>
      </p:pic>
      <p:sp>
        <p:nvSpPr>
          <p:cNvPr id="8195" name="矩形 7"/>
          <p:cNvSpPr>
            <a:spLocks noChangeArrowheads="1"/>
          </p:cNvSpPr>
          <p:nvPr/>
        </p:nvSpPr>
        <p:spPr bwMode="auto">
          <a:xfrm>
            <a:off x="0" y="-17463"/>
            <a:ext cx="12195175" cy="1042988"/>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8196" name="矩形 8"/>
          <p:cNvSpPr>
            <a:spLocks noChangeArrowheads="1"/>
          </p:cNvSpPr>
          <p:nvPr/>
        </p:nvSpPr>
        <p:spPr bwMode="auto">
          <a:xfrm>
            <a:off x="0" y="6330950"/>
            <a:ext cx="12195175" cy="527050"/>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8197"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8215"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198" name="Group 3"/>
          <p:cNvGrpSpPr>
            <a:grpSpLocks/>
          </p:cNvGrpSpPr>
          <p:nvPr/>
        </p:nvGrpSpPr>
        <p:grpSpPr bwMode="auto">
          <a:xfrm>
            <a:off x="755650" y="117475"/>
            <a:ext cx="2376488" cy="728663"/>
            <a:chOff x="0" y="0"/>
            <a:chExt cx="1271" cy="454"/>
          </a:xfrm>
        </p:grpSpPr>
        <p:sp>
          <p:nvSpPr>
            <p:cNvPr id="8199"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8200" name="Text Box 5"/>
            <p:cNvSpPr>
              <a:spLocks noChangeArrowheads="1"/>
            </p:cNvSpPr>
            <p:nvPr/>
          </p:nvSpPr>
          <p:spPr bwMode="auto">
            <a:xfrm>
              <a:off x="92" y="46"/>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主题导学</a:t>
              </a:r>
              <a:endParaRPr lang="zh-CN" altLang="en-US" sz="2800" b="1" dirty="0">
                <a:solidFill>
                  <a:srgbClr val="000000"/>
                </a:solidFill>
                <a:latin typeface="+mn-ea"/>
                <a:ea typeface="+mn-ea"/>
                <a:sym typeface="Times New Roman" pitchFamily="18" charset="0"/>
              </a:endParaRPr>
            </a:p>
          </p:txBody>
        </p:sp>
      </p:grpSp>
      <p:pic>
        <p:nvPicPr>
          <p:cNvPr id="8202" name="Picture 10"/>
          <p:cNvPicPr>
            <a:picLocks noChangeAspect="1" noChangeArrowheads="1"/>
          </p:cNvPicPr>
          <p:nvPr/>
        </p:nvPicPr>
        <p:blipFill>
          <a:blip r:embed="rId6" cstate="print"/>
          <a:srcRect b="465"/>
          <a:stretch>
            <a:fillRect/>
          </a:stretch>
        </p:blipFill>
        <p:spPr bwMode="auto">
          <a:xfrm>
            <a:off x="2657475" y="1520825"/>
            <a:ext cx="6694488" cy="4749800"/>
          </a:xfrm>
          <a:prstGeom prst="rect">
            <a:avLst/>
          </a:prstGeom>
          <a:noFill/>
          <a:ln w="9525" cap="flat" cmpd="sng">
            <a:noFill/>
            <a:bevel/>
            <a:headEnd/>
            <a:tailEnd/>
          </a:ln>
          <a:effectLst/>
        </p:spPr>
      </p:pic>
      <p:pic>
        <p:nvPicPr>
          <p:cNvPr id="8203" name="Picture 11" descr="自主学习"/>
          <p:cNvPicPr>
            <a:picLocks noChangeAspect="1" noChangeArrowheads="1"/>
          </p:cNvPicPr>
          <p:nvPr/>
        </p:nvPicPr>
        <p:blipFill>
          <a:blip r:embed="rId7" cstate="print"/>
          <a:srcRect/>
          <a:stretch>
            <a:fillRect/>
          </a:stretch>
        </p:blipFill>
        <p:spPr bwMode="auto">
          <a:xfrm>
            <a:off x="719138" y="1025525"/>
            <a:ext cx="2108200" cy="519113"/>
          </a:xfrm>
          <a:prstGeom prst="rect">
            <a:avLst/>
          </a:prstGeom>
          <a:noFill/>
          <a:ln w="9525" cap="flat" cmpd="sng">
            <a:noFill/>
            <a:bevel/>
            <a:headEnd/>
            <a:tailEnd/>
          </a:ln>
          <a:effectLst/>
        </p:spPr>
      </p:pic>
      <p:sp>
        <p:nvSpPr>
          <p:cNvPr id="8204" name="Rectangle 12"/>
          <p:cNvSpPr>
            <a:spLocks noChangeArrowheads="1"/>
          </p:cNvSpPr>
          <p:nvPr/>
        </p:nvSpPr>
        <p:spPr bwMode="auto">
          <a:xfrm>
            <a:off x="6726238" y="1736725"/>
            <a:ext cx="1800225" cy="325438"/>
          </a:xfrm>
          <a:prstGeom prst="rect">
            <a:avLst/>
          </a:prstGeom>
          <a:solidFill>
            <a:schemeClr val="bg1"/>
          </a:solidFill>
          <a:ln w="9525" cap="flat" cmpd="sng">
            <a:solidFill>
              <a:schemeClr val="bg1"/>
            </a:solidFill>
            <a:bevel/>
            <a:headEnd/>
            <a:tailEnd/>
          </a:ln>
          <a:effectLst/>
        </p:spPr>
        <p:txBody>
          <a:bodyPr anchor="ctr">
            <a:spAutoFit/>
          </a:bodyPr>
          <a:lstStyle/>
          <a:p>
            <a:endParaRPr lang="zh-CN" altLang="en-US"/>
          </a:p>
        </p:txBody>
      </p:sp>
      <p:sp>
        <p:nvSpPr>
          <p:cNvPr id="8205" name="Rectangle 13"/>
          <p:cNvSpPr>
            <a:spLocks noChangeArrowheads="1"/>
          </p:cNvSpPr>
          <p:nvPr/>
        </p:nvSpPr>
        <p:spPr bwMode="auto">
          <a:xfrm>
            <a:off x="6078538" y="2852738"/>
            <a:ext cx="576262" cy="612775"/>
          </a:xfrm>
          <a:prstGeom prst="rect">
            <a:avLst/>
          </a:prstGeom>
          <a:solidFill>
            <a:schemeClr val="bg1"/>
          </a:solidFill>
          <a:ln w="9525" cap="flat" cmpd="sng">
            <a:solidFill>
              <a:schemeClr val="bg1"/>
            </a:solidFill>
            <a:bevel/>
            <a:headEnd/>
            <a:tailEnd/>
          </a:ln>
          <a:effectLst/>
        </p:spPr>
        <p:txBody>
          <a:bodyPr anchor="ctr">
            <a:spAutoFit/>
          </a:bodyPr>
          <a:lstStyle/>
          <a:p>
            <a:endParaRPr lang="zh-CN" altLang="en-US"/>
          </a:p>
        </p:txBody>
      </p:sp>
      <p:sp>
        <p:nvSpPr>
          <p:cNvPr id="8206" name="Rectangle 14"/>
          <p:cNvSpPr>
            <a:spLocks noChangeArrowheads="1"/>
          </p:cNvSpPr>
          <p:nvPr/>
        </p:nvSpPr>
        <p:spPr bwMode="auto">
          <a:xfrm>
            <a:off x="8707438" y="2938463"/>
            <a:ext cx="166687" cy="325437"/>
          </a:xfrm>
          <a:prstGeom prst="rect">
            <a:avLst/>
          </a:prstGeom>
          <a:solidFill>
            <a:schemeClr val="bg1"/>
          </a:solidFill>
          <a:ln w="9525" cap="flat" cmpd="sng">
            <a:solidFill>
              <a:schemeClr val="bg1"/>
            </a:solidFill>
            <a:bevel/>
            <a:headEnd/>
            <a:tailEnd/>
          </a:ln>
          <a:effectLst/>
        </p:spPr>
        <p:txBody>
          <a:bodyPr anchor="ctr">
            <a:spAutoFit/>
          </a:bodyPr>
          <a:lstStyle/>
          <a:p>
            <a:endParaRPr lang="zh-CN" altLang="en-US"/>
          </a:p>
        </p:txBody>
      </p:sp>
      <p:sp>
        <p:nvSpPr>
          <p:cNvPr id="8207" name="Rectangle 15"/>
          <p:cNvSpPr>
            <a:spLocks noChangeArrowheads="1"/>
          </p:cNvSpPr>
          <p:nvPr/>
        </p:nvSpPr>
        <p:spPr bwMode="auto">
          <a:xfrm>
            <a:off x="7219950" y="3498850"/>
            <a:ext cx="1839913" cy="325438"/>
          </a:xfrm>
          <a:prstGeom prst="rect">
            <a:avLst/>
          </a:prstGeom>
          <a:solidFill>
            <a:schemeClr val="bg1"/>
          </a:solidFill>
          <a:ln w="9525" cap="flat" cmpd="sng">
            <a:solidFill>
              <a:schemeClr val="bg1"/>
            </a:solidFill>
            <a:bevel/>
            <a:headEnd/>
            <a:tailEnd/>
          </a:ln>
          <a:effectLst/>
        </p:spPr>
        <p:txBody>
          <a:bodyPr anchor="ctr">
            <a:spAutoFit/>
          </a:bodyPr>
          <a:lstStyle/>
          <a:p>
            <a:endParaRPr lang="zh-CN" altLang="en-US"/>
          </a:p>
        </p:txBody>
      </p:sp>
      <p:sp>
        <p:nvSpPr>
          <p:cNvPr id="8208" name="Rectangle 16"/>
          <p:cNvSpPr>
            <a:spLocks noChangeArrowheads="1"/>
          </p:cNvSpPr>
          <p:nvPr/>
        </p:nvSpPr>
        <p:spPr bwMode="auto">
          <a:xfrm>
            <a:off x="5199063" y="3890963"/>
            <a:ext cx="538162" cy="325437"/>
          </a:xfrm>
          <a:prstGeom prst="rect">
            <a:avLst/>
          </a:prstGeom>
          <a:solidFill>
            <a:schemeClr val="bg1"/>
          </a:solidFill>
          <a:ln w="9525" cap="flat" cmpd="sng">
            <a:solidFill>
              <a:schemeClr val="bg1"/>
            </a:solidFill>
            <a:bevel/>
            <a:headEnd/>
            <a:tailEnd/>
          </a:ln>
          <a:effectLst/>
        </p:spPr>
        <p:txBody>
          <a:bodyPr anchor="ctr">
            <a:spAutoFit/>
          </a:bodyPr>
          <a:lstStyle/>
          <a:p>
            <a:endParaRPr lang="zh-CN" altLang="en-US"/>
          </a:p>
        </p:txBody>
      </p:sp>
      <p:sp>
        <p:nvSpPr>
          <p:cNvPr id="8209" name="Rectangle 17"/>
          <p:cNvSpPr>
            <a:spLocks noChangeArrowheads="1"/>
          </p:cNvSpPr>
          <p:nvPr/>
        </p:nvSpPr>
        <p:spPr bwMode="auto">
          <a:xfrm>
            <a:off x="6142038" y="4959350"/>
            <a:ext cx="1046162" cy="325438"/>
          </a:xfrm>
          <a:prstGeom prst="rect">
            <a:avLst/>
          </a:prstGeom>
          <a:solidFill>
            <a:schemeClr val="bg1"/>
          </a:solidFill>
          <a:ln w="9525" cap="flat" cmpd="sng">
            <a:solidFill>
              <a:schemeClr val="bg1"/>
            </a:solidFill>
            <a:bevel/>
            <a:headEnd/>
            <a:tailEnd/>
          </a:ln>
          <a:effectLst/>
        </p:spPr>
        <p:txBody>
          <a:bodyPr anchor="ctr">
            <a:spAutoFit/>
          </a:bodyPr>
          <a:lstStyle/>
          <a:p>
            <a:endParaRPr lang="zh-CN" altLang="en-US"/>
          </a:p>
        </p:txBody>
      </p:sp>
      <p:sp>
        <p:nvSpPr>
          <p:cNvPr id="8210" name="Rectangle 18"/>
          <p:cNvSpPr>
            <a:spLocks noChangeArrowheads="1"/>
          </p:cNvSpPr>
          <p:nvPr/>
        </p:nvSpPr>
        <p:spPr bwMode="auto">
          <a:xfrm>
            <a:off x="5386388" y="5299075"/>
            <a:ext cx="246062" cy="325438"/>
          </a:xfrm>
          <a:prstGeom prst="rect">
            <a:avLst/>
          </a:prstGeom>
          <a:solidFill>
            <a:schemeClr val="bg1"/>
          </a:solidFill>
          <a:ln w="9525" cap="flat" cmpd="sng">
            <a:solidFill>
              <a:schemeClr val="bg1"/>
            </a:solidFill>
            <a:bevel/>
            <a:headEnd/>
            <a:tailEnd/>
          </a:ln>
          <a:effectLst/>
        </p:spPr>
        <p:txBody>
          <a:bodyPr anchor="ctr">
            <a:spAutoFit/>
          </a:bodyPr>
          <a:lstStyle/>
          <a:p>
            <a:endParaRPr lang="zh-CN" altLang="en-US"/>
          </a:p>
        </p:txBody>
      </p:sp>
      <p:sp>
        <p:nvSpPr>
          <p:cNvPr id="2" name="TextBox 1"/>
          <p:cNvSpPr txBox="1"/>
          <p:nvPr/>
        </p:nvSpPr>
        <p:spPr>
          <a:xfrm>
            <a:off x="3217387" y="191304"/>
            <a:ext cx="8352580" cy="523220"/>
          </a:xfrm>
          <a:prstGeom prst="rect">
            <a:avLst/>
          </a:prstGeom>
          <a:noFill/>
        </p:spPr>
        <p:txBody>
          <a:bodyPr wrap="square" rtlCol="0">
            <a:spAutoFit/>
          </a:bodyPr>
          <a:lstStyle/>
          <a:p>
            <a:r>
              <a:rPr lang="zh-CN" altLang="en-US" sz="2800" b="1" dirty="0" smtClean="0">
                <a:solidFill>
                  <a:srgbClr val="FF0000"/>
                </a:solidFill>
                <a:latin typeface="+mn-ea"/>
                <a:ea typeface="+mn-ea"/>
              </a:rPr>
              <a:t>主题</a:t>
            </a:r>
            <a:r>
              <a:rPr lang="en-US" altLang="zh-CN" sz="2800" b="1" dirty="0" smtClean="0">
                <a:solidFill>
                  <a:srgbClr val="FF0000"/>
                </a:solidFill>
                <a:latin typeface="+mn-ea"/>
                <a:ea typeface="+mn-ea"/>
              </a:rPr>
              <a:t>2</a:t>
            </a:r>
            <a:r>
              <a:rPr lang="zh-CN" altLang="en-US" sz="2800" b="1" dirty="0" smtClean="0">
                <a:solidFill>
                  <a:srgbClr val="FF0000"/>
                </a:solidFill>
                <a:latin typeface="+mn-ea"/>
                <a:ea typeface="+mn-ea"/>
              </a:rPr>
              <a:t>：绘制频率分布直方图的方法与步骤</a:t>
            </a:r>
            <a:endParaRPr lang="zh-CN" altLang="en-US" sz="2800" b="1" dirty="0">
              <a:solidFill>
                <a:srgbClr val="FF0000"/>
              </a:solidFill>
              <a:latin typeface="+mn-ea"/>
              <a:ea typeface="+mn-ea"/>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20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20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20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207"/>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820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8209"/>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0" nodeType="clickEffect">
                                  <p:stCondLst>
                                    <p:cond delay="0"/>
                                  </p:stCondLst>
                                  <p:childTnLst>
                                    <p:set>
                                      <p:cBhvr>
                                        <p:cTn id="28" dur="1" fill="hold">
                                          <p:stCondLst>
                                            <p:cond delay="0"/>
                                          </p:stCondLst>
                                        </p:cTn>
                                        <p:tgtEl>
                                          <p:spTgt spid="82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4" grpId="0" animBg="1"/>
      <p:bldP spid="8205" grpId="0" animBg="1"/>
      <p:bldP spid="8206" grpId="0" animBg="1"/>
      <p:bldP spid="8207" grpId="0" animBg="1"/>
      <p:bldP spid="8208" grpId="0" animBg="1"/>
      <p:bldP spid="8209" grpId="0" animBg="1"/>
      <p:bldP spid="82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695143" y="5721350"/>
            <a:ext cx="1008063" cy="609600"/>
          </a:xfrm>
          <a:prstGeom prst="rect">
            <a:avLst/>
          </a:prstGeom>
          <a:noFill/>
          <a:ln w="9525" cmpd="sng">
            <a:noFill/>
            <a:bevel/>
            <a:headEnd/>
            <a:tailEnd/>
          </a:ln>
        </p:spPr>
      </p:pic>
      <p:sp>
        <p:nvSpPr>
          <p:cNvPr id="9219" name="矩形 7"/>
          <p:cNvSpPr>
            <a:spLocks noChangeArrowheads="1"/>
          </p:cNvSpPr>
          <p:nvPr/>
        </p:nvSpPr>
        <p:spPr bwMode="auto">
          <a:xfrm>
            <a:off x="0" y="-17463"/>
            <a:ext cx="12195175" cy="1042988"/>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9220" name="矩形 8"/>
          <p:cNvSpPr>
            <a:spLocks noChangeArrowheads="1"/>
          </p:cNvSpPr>
          <p:nvPr/>
        </p:nvSpPr>
        <p:spPr bwMode="auto">
          <a:xfrm>
            <a:off x="0" y="6330950"/>
            <a:ext cx="12195175" cy="527050"/>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9221"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9239"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9222" name="Group 3"/>
          <p:cNvGrpSpPr>
            <a:grpSpLocks/>
          </p:cNvGrpSpPr>
          <p:nvPr/>
        </p:nvGrpSpPr>
        <p:grpSpPr bwMode="auto">
          <a:xfrm>
            <a:off x="755650" y="117475"/>
            <a:ext cx="2376488" cy="728663"/>
            <a:chOff x="0" y="0"/>
            <a:chExt cx="1271" cy="454"/>
          </a:xfrm>
        </p:grpSpPr>
        <p:sp>
          <p:nvSpPr>
            <p:cNvPr id="9223"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9224" name="Text Box 5"/>
            <p:cNvSpPr>
              <a:spLocks noChangeArrowheads="1"/>
            </p:cNvSpPr>
            <p:nvPr/>
          </p:nvSpPr>
          <p:spPr bwMode="auto">
            <a:xfrm>
              <a:off x="92" y="46"/>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主题导学</a:t>
              </a:r>
              <a:endParaRPr lang="zh-CN" altLang="en-US" sz="2800" b="1" dirty="0">
                <a:solidFill>
                  <a:srgbClr val="000000"/>
                </a:solidFill>
                <a:latin typeface="+mn-ea"/>
                <a:ea typeface="+mn-ea"/>
                <a:sym typeface="Times New Roman" pitchFamily="18" charset="0"/>
              </a:endParaRPr>
            </a:p>
          </p:txBody>
        </p:sp>
      </p:grpSp>
      <p:pic>
        <p:nvPicPr>
          <p:cNvPr id="9226" name="Picture 10"/>
          <p:cNvPicPr>
            <a:picLocks noChangeAspect="1" noChangeArrowheads="1"/>
          </p:cNvPicPr>
          <p:nvPr/>
        </p:nvPicPr>
        <p:blipFill>
          <a:blip r:embed="rId6" cstate="print"/>
          <a:srcRect/>
          <a:stretch>
            <a:fillRect/>
          </a:stretch>
        </p:blipFill>
        <p:spPr bwMode="auto">
          <a:xfrm>
            <a:off x="2660650" y="1552575"/>
            <a:ext cx="6981825" cy="3752850"/>
          </a:xfrm>
          <a:prstGeom prst="rect">
            <a:avLst/>
          </a:prstGeom>
          <a:noFill/>
          <a:ln w="9525" cap="flat" cmpd="sng">
            <a:noFill/>
            <a:bevel/>
            <a:headEnd/>
            <a:tailEnd/>
          </a:ln>
          <a:effectLst/>
        </p:spPr>
      </p:pic>
      <p:pic>
        <p:nvPicPr>
          <p:cNvPr id="9227" name="Picture 11" descr="自主学习"/>
          <p:cNvPicPr>
            <a:picLocks noChangeAspect="1" noChangeArrowheads="1"/>
          </p:cNvPicPr>
          <p:nvPr/>
        </p:nvPicPr>
        <p:blipFill>
          <a:blip r:embed="rId7" cstate="print"/>
          <a:srcRect/>
          <a:stretch>
            <a:fillRect/>
          </a:stretch>
        </p:blipFill>
        <p:spPr bwMode="auto">
          <a:xfrm>
            <a:off x="719138" y="1025525"/>
            <a:ext cx="2108200" cy="519113"/>
          </a:xfrm>
          <a:prstGeom prst="rect">
            <a:avLst/>
          </a:prstGeom>
          <a:noFill/>
          <a:ln w="9525" cap="flat" cmpd="sng">
            <a:noFill/>
            <a:miter lim="800000"/>
            <a:headEnd/>
            <a:tailEnd/>
          </a:ln>
          <a:effectLst/>
        </p:spPr>
      </p:pic>
      <p:sp>
        <p:nvSpPr>
          <p:cNvPr id="2" name="矩形 1"/>
          <p:cNvSpPr/>
          <p:nvPr/>
        </p:nvSpPr>
        <p:spPr>
          <a:xfrm>
            <a:off x="3340212" y="191304"/>
            <a:ext cx="6857968" cy="523220"/>
          </a:xfrm>
          <a:prstGeom prst="rect">
            <a:avLst/>
          </a:prstGeom>
        </p:spPr>
        <p:txBody>
          <a:bodyPr wrap="none">
            <a:spAutoFit/>
          </a:bodyPr>
          <a:lstStyle/>
          <a:p>
            <a:r>
              <a:rPr lang="zh-CN" altLang="en-US" sz="2800" b="1" dirty="0">
                <a:solidFill>
                  <a:srgbClr val="FF0000"/>
                </a:solidFill>
                <a:latin typeface="+mn-ea"/>
                <a:ea typeface="+mn-ea"/>
              </a:rPr>
              <a:t>主题</a:t>
            </a:r>
            <a:r>
              <a:rPr lang="en-US" altLang="zh-CN" sz="2800" b="1" dirty="0">
                <a:solidFill>
                  <a:srgbClr val="FF0000"/>
                </a:solidFill>
                <a:latin typeface="+mn-ea"/>
                <a:ea typeface="+mn-ea"/>
              </a:rPr>
              <a:t>2</a:t>
            </a:r>
            <a:r>
              <a:rPr lang="zh-CN" altLang="en-US" sz="2800" b="1" dirty="0">
                <a:solidFill>
                  <a:srgbClr val="FF0000"/>
                </a:solidFill>
                <a:latin typeface="+mn-ea"/>
                <a:ea typeface="+mn-ea"/>
              </a:rPr>
              <a:t>：绘制频率分布直方图的方法与步骤</a:t>
            </a:r>
          </a:p>
        </p:txBody>
      </p:sp>
    </p:spTree>
  </p:cSld>
  <p:clrMapOvr>
    <a:masterClrMapping/>
  </p:clrMapOvr>
  <p:transition spd="slow">
    <p:pull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06100" y="5721350"/>
            <a:ext cx="1008063" cy="609600"/>
          </a:xfrm>
          <a:prstGeom prst="rect">
            <a:avLst/>
          </a:prstGeom>
          <a:noFill/>
          <a:ln w="9525" cmpd="sng">
            <a:noFill/>
            <a:bevel/>
            <a:headEnd/>
            <a:tailEnd/>
          </a:ln>
        </p:spPr>
      </p:pic>
      <p:sp>
        <p:nvSpPr>
          <p:cNvPr id="10243" name="矩形 7"/>
          <p:cNvSpPr>
            <a:spLocks noChangeArrowheads="1"/>
          </p:cNvSpPr>
          <p:nvPr/>
        </p:nvSpPr>
        <p:spPr bwMode="auto">
          <a:xfrm>
            <a:off x="0" y="5347"/>
            <a:ext cx="12195175" cy="1042988"/>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10244" name="矩形 8"/>
          <p:cNvSpPr>
            <a:spLocks noChangeArrowheads="1"/>
          </p:cNvSpPr>
          <p:nvPr/>
        </p:nvSpPr>
        <p:spPr bwMode="auto">
          <a:xfrm>
            <a:off x="0" y="6330950"/>
            <a:ext cx="12195175" cy="527050"/>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10245"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10263"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0246" name="Group 3"/>
          <p:cNvGrpSpPr>
            <a:grpSpLocks/>
          </p:cNvGrpSpPr>
          <p:nvPr/>
        </p:nvGrpSpPr>
        <p:grpSpPr bwMode="auto">
          <a:xfrm>
            <a:off x="755650" y="117475"/>
            <a:ext cx="2376488" cy="728663"/>
            <a:chOff x="0" y="0"/>
            <a:chExt cx="1271" cy="454"/>
          </a:xfrm>
        </p:grpSpPr>
        <p:sp>
          <p:nvSpPr>
            <p:cNvPr id="10247"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0248" name="Text Box 5"/>
            <p:cNvSpPr>
              <a:spLocks noChangeArrowheads="1"/>
            </p:cNvSpPr>
            <p:nvPr/>
          </p:nvSpPr>
          <p:spPr bwMode="auto">
            <a:xfrm>
              <a:off x="92" y="46"/>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主题导学</a:t>
              </a:r>
              <a:endParaRPr lang="zh-CN" altLang="en-US" sz="2800" b="1" dirty="0">
                <a:solidFill>
                  <a:srgbClr val="000000"/>
                </a:solidFill>
                <a:latin typeface="+mn-ea"/>
                <a:ea typeface="+mn-ea"/>
                <a:sym typeface="Times New Roman" pitchFamily="18" charset="0"/>
              </a:endParaRPr>
            </a:p>
          </p:txBody>
        </p:sp>
      </p:grpSp>
      <p:pic>
        <p:nvPicPr>
          <p:cNvPr id="10250" name="Picture 10" descr="思考探究"/>
          <p:cNvPicPr>
            <a:picLocks noChangeAspect="1" noChangeArrowheads="1"/>
          </p:cNvPicPr>
          <p:nvPr/>
        </p:nvPicPr>
        <p:blipFill>
          <a:blip r:embed="rId6" cstate="print"/>
          <a:srcRect/>
          <a:stretch>
            <a:fillRect/>
          </a:stretch>
        </p:blipFill>
        <p:spPr bwMode="auto">
          <a:xfrm>
            <a:off x="792163" y="1016000"/>
            <a:ext cx="2106612" cy="514350"/>
          </a:xfrm>
          <a:prstGeom prst="rect">
            <a:avLst/>
          </a:prstGeom>
          <a:noFill/>
          <a:ln w="9525" cap="flat" cmpd="sng">
            <a:noFill/>
            <a:bevel/>
            <a:headEnd/>
            <a:tailEnd/>
          </a:ln>
          <a:effectLst/>
        </p:spPr>
      </p:pic>
      <p:sp>
        <p:nvSpPr>
          <p:cNvPr id="10251" name="Text Box 11"/>
          <p:cNvSpPr txBox="1">
            <a:spLocks noChangeArrowheads="1"/>
          </p:cNvSpPr>
          <p:nvPr/>
        </p:nvSpPr>
        <p:spPr bwMode="auto">
          <a:xfrm>
            <a:off x="720725" y="1701800"/>
            <a:ext cx="10922000" cy="4572000"/>
          </a:xfrm>
          <a:prstGeom prst="rect">
            <a:avLst/>
          </a:prstGeom>
          <a:noFill/>
          <a:ln w="9525" cap="flat" cmpd="sng">
            <a:noFill/>
            <a:bevel/>
            <a:headEnd/>
            <a:tailEnd/>
          </a:ln>
          <a:effectLst/>
        </p:spPr>
        <p:txBody>
          <a:bodyPr>
            <a:spAutoFit/>
          </a:bodyPr>
          <a:lstStyle/>
          <a:p>
            <a:pPr>
              <a:lnSpc>
                <a:spcPct val="150000"/>
              </a:lnSpc>
            </a:pPr>
            <a:r>
              <a:rPr lang="zh-CN" altLang="zh-CN" sz="2800" b="1" dirty="0">
                <a:solidFill>
                  <a:srgbClr val="000000"/>
                </a:solidFill>
                <a:latin typeface="+mn-ea"/>
                <a:ea typeface="+mn-ea"/>
              </a:rPr>
              <a:t>1.</a:t>
            </a:r>
            <a:r>
              <a:rPr lang="zh-CN" sz="2800" b="1" dirty="0">
                <a:solidFill>
                  <a:srgbClr val="000000"/>
                </a:solidFill>
                <a:latin typeface="+mn-ea"/>
                <a:ea typeface="+mn-ea"/>
              </a:rPr>
              <a:t>在绘制频率分布直方图的过程中，将数据的样本进行分组的目的是什么？</a:t>
            </a:r>
          </a:p>
          <a:p>
            <a:pPr>
              <a:lnSpc>
                <a:spcPct val="150000"/>
              </a:lnSpc>
            </a:pPr>
            <a:r>
              <a:rPr lang="zh-CN" sz="2800" b="1" dirty="0">
                <a:solidFill>
                  <a:srgbClr val="000000"/>
                </a:solidFill>
                <a:latin typeface="+mn-ea"/>
                <a:ea typeface="+mn-ea"/>
              </a:rPr>
              <a:t>提示：从样本中的一个个数字中很难直接看出样本所包含的信息</a:t>
            </a:r>
            <a:r>
              <a:rPr lang="zh-CN" altLang="zh-CN" sz="2800" b="1" dirty="0">
                <a:solidFill>
                  <a:srgbClr val="000000"/>
                </a:solidFill>
                <a:latin typeface="+mn-ea"/>
                <a:ea typeface="+mn-ea"/>
              </a:rPr>
              <a:t>,</a:t>
            </a:r>
            <a:r>
              <a:rPr lang="zh-CN" sz="2800" b="1" dirty="0">
                <a:solidFill>
                  <a:srgbClr val="000000"/>
                </a:solidFill>
                <a:latin typeface="+mn-ea"/>
                <a:ea typeface="+mn-ea"/>
              </a:rPr>
              <a:t>通过分组</a:t>
            </a:r>
            <a:r>
              <a:rPr lang="zh-CN" altLang="zh-CN" sz="2800" b="1" dirty="0">
                <a:solidFill>
                  <a:srgbClr val="000000"/>
                </a:solidFill>
                <a:latin typeface="+mn-ea"/>
                <a:ea typeface="+mn-ea"/>
              </a:rPr>
              <a:t>,</a:t>
            </a:r>
            <a:r>
              <a:rPr lang="zh-CN" sz="2800" b="1" dirty="0">
                <a:solidFill>
                  <a:srgbClr val="000000"/>
                </a:solidFill>
                <a:latin typeface="+mn-ea"/>
                <a:ea typeface="+mn-ea"/>
              </a:rPr>
              <a:t>并计算其频率</a:t>
            </a:r>
            <a:r>
              <a:rPr lang="zh-CN" altLang="zh-CN" sz="2800" b="1" dirty="0">
                <a:solidFill>
                  <a:srgbClr val="000000"/>
                </a:solidFill>
                <a:latin typeface="+mn-ea"/>
                <a:ea typeface="+mn-ea"/>
              </a:rPr>
              <a:t>,</a:t>
            </a:r>
            <a:r>
              <a:rPr lang="zh-CN" sz="2800" b="1" dirty="0">
                <a:solidFill>
                  <a:srgbClr val="000000"/>
                </a:solidFill>
                <a:latin typeface="+mn-ea"/>
                <a:ea typeface="+mn-ea"/>
              </a:rPr>
              <a:t>目的是通过描述样本数据分布的特征</a:t>
            </a:r>
            <a:r>
              <a:rPr lang="zh-CN" altLang="zh-CN" sz="2800" b="1" dirty="0">
                <a:solidFill>
                  <a:srgbClr val="000000"/>
                </a:solidFill>
                <a:latin typeface="+mn-ea"/>
                <a:ea typeface="+mn-ea"/>
              </a:rPr>
              <a:t>,</a:t>
            </a:r>
            <a:r>
              <a:rPr lang="zh-CN" sz="2800" b="1" dirty="0">
                <a:solidFill>
                  <a:srgbClr val="000000"/>
                </a:solidFill>
                <a:latin typeface="+mn-ea"/>
                <a:ea typeface="+mn-ea"/>
              </a:rPr>
              <a:t>从而估计总体的分布情况</a:t>
            </a:r>
            <a:r>
              <a:rPr lang="zh-CN" altLang="zh-CN" sz="2800" b="1" dirty="0">
                <a:solidFill>
                  <a:srgbClr val="000000"/>
                </a:solidFill>
                <a:latin typeface="+mn-ea"/>
                <a:ea typeface="+mn-ea"/>
              </a:rPr>
              <a:t>.</a:t>
            </a:r>
          </a:p>
          <a:p>
            <a:pPr>
              <a:lnSpc>
                <a:spcPct val="150000"/>
              </a:lnSpc>
            </a:pPr>
            <a:r>
              <a:rPr lang="zh-CN" altLang="zh-CN" sz="2800" b="1" dirty="0">
                <a:solidFill>
                  <a:srgbClr val="000000"/>
                </a:solidFill>
                <a:latin typeface="+mn-ea"/>
                <a:ea typeface="+mn-ea"/>
              </a:rPr>
              <a:t>2.</a:t>
            </a:r>
            <a:r>
              <a:rPr lang="zh-CN" sz="2800" b="1" dirty="0">
                <a:solidFill>
                  <a:srgbClr val="000000"/>
                </a:solidFill>
                <a:latin typeface="+mn-ea"/>
                <a:ea typeface="+mn-ea"/>
              </a:rPr>
              <a:t>在频率分布直方图中</a:t>
            </a:r>
            <a:r>
              <a:rPr lang="zh-CN" altLang="zh-CN" sz="2800" b="1" dirty="0">
                <a:solidFill>
                  <a:srgbClr val="000000"/>
                </a:solidFill>
                <a:latin typeface="+mn-ea"/>
                <a:ea typeface="+mn-ea"/>
              </a:rPr>
              <a:t>,</a:t>
            </a:r>
            <a:r>
              <a:rPr lang="zh-CN" sz="2800" b="1" dirty="0">
                <a:solidFill>
                  <a:srgbClr val="000000"/>
                </a:solidFill>
                <a:latin typeface="+mn-ea"/>
                <a:ea typeface="+mn-ea"/>
              </a:rPr>
              <a:t>各个小矩形面积之和是多少</a:t>
            </a:r>
            <a:r>
              <a:rPr lang="zh-CN" altLang="zh-CN" sz="2800" b="1" dirty="0">
                <a:solidFill>
                  <a:srgbClr val="000000"/>
                </a:solidFill>
                <a:latin typeface="+mn-ea"/>
                <a:ea typeface="+mn-ea"/>
              </a:rPr>
              <a:t>?</a:t>
            </a:r>
          </a:p>
          <a:p>
            <a:pPr>
              <a:lnSpc>
                <a:spcPct val="150000"/>
              </a:lnSpc>
            </a:pPr>
            <a:r>
              <a:rPr lang="zh-CN" sz="2800" b="1" dirty="0">
                <a:solidFill>
                  <a:srgbClr val="000000"/>
                </a:solidFill>
                <a:latin typeface="+mn-ea"/>
                <a:ea typeface="+mn-ea"/>
              </a:rPr>
              <a:t>提示：是</a:t>
            </a:r>
            <a:r>
              <a:rPr lang="zh-CN" altLang="zh-CN" sz="2800" b="1" dirty="0">
                <a:solidFill>
                  <a:srgbClr val="000000"/>
                </a:solidFill>
                <a:latin typeface="+mn-ea"/>
                <a:ea typeface="+mn-ea"/>
              </a:rPr>
              <a:t>1.</a:t>
            </a:r>
          </a:p>
        </p:txBody>
      </p:sp>
      <p:sp>
        <p:nvSpPr>
          <p:cNvPr id="2" name="矩形 1"/>
          <p:cNvSpPr/>
          <p:nvPr/>
        </p:nvSpPr>
        <p:spPr>
          <a:xfrm>
            <a:off x="3505407" y="220196"/>
            <a:ext cx="6857968" cy="523220"/>
          </a:xfrm>
          <a:prstGeom prst="rect">
            <a:avLst/>
          </a:prstGeom>
        </p:spPr>
        <p:txBody>
          <a:bodyPr wrap="none">
            <a:spAutoFit/>
          </a:bodyPr>
          <a:lstStyle/>
          <a:p>
            <a:r>
              <a:rPr lang="zh-CN" altLang="en-US" sz="2800" b="1" dirty="0">
                <a:solidFill>
                  <a:srgbClr val="FF0000"/>
                </a:solidFill>
                <a:latin typeface="+mn-ea"/>
                <a:ea typeface="+mn-ea"/>
              </a:rPr>
              <a:t>主题</a:t>
            </a:r>
            <a:r>
              <a:rPr lang="en-US" altLang="zh-CN" sz="2800" b="1" dirty="0">
                <a:solidFill>
                  <a:srgbClr val="FF0000"/>
                </a:solidFill>
                <a:latin typeface="+mn-ea"/>
                <a:ea typeface="+mn-ea"/>
              </a:rPr>
              <a:t>2</a:t>
            </a:r>
            <a:r>
              <a:rPr lang="zh-CN" altLang="en-US" sz="2800" b="1" dirty="0">
                <a:solidFill>
                  <a:srgbClr val="FF0000"/>
                </a:solidFill>
                <a:latin typeface="+mn-ea"/>
                <a:ea typeface="+mn-ea"/>
              </a:rPr>
              <a:t>：绘制频率分布直方图的方法与步骤</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5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5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5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8" descr="91淘课logo"/>
          <p:cNvPicPr>
            <a:picLocks noChangeAspect="1" noChangeArrowheads="1"/>
          </p:cNvPicPr>
          <p:nvPr/>
        </p:nvPicPr>
        <p:blipFill>
          <a:blip r:embed="rId3" cstate="print">
            <a:clrChange>
              <a:clrFrom>
                <a:srgbClr val="555555"/>
              </a:clrFrom>
              <a:clrTo>
                <a:srgbClr val="555555">
                  <a:alpha val="0"/>
                </a:srgbClr>
              </a:clrTo>
            </a:clrChange>
            <a:lum contrast="40000"/>
          </a:blip>
          <a:srcRect/>
          <a:stretch>
            <a:fillRect/>
          </a:stretch>
        </p:blipFill>
        <p:spPr bwMode="auto">
          <a:xfrm>
            <a:off x="10711185" y="5721350"/>
            <a:ext cx="1008063" cy="609600"/>
          </a:xfrm>
          <a:prstGeom prst="rect">
            <a:avLst/>
          </a:prstGeom>
          <a:noFill/>
          <a:ln w="9525" cmpd="sng">
            <a:noFill/>
            <a:bevel/>
            <a:headEnd/>
            <a:tailEnd/>
          </a:ln>
        </p:spPr>
      </p:pic>
      <p:sp>
        <p:nvSpPr>
          <p:cNvPr id="11267" name="矩形 7"/>
          <p:cNvSpPr>
            <a:spLocks noChangeArrowheads="1"/>
          </p:cNvSpPr>
          <p:nvPr/>
        </p:nvSpPr>
        <p:spPr bwMode="auto">
          <a:xfrm>
            <a:off x="0" y="-17463"/>
            <a:ext cx="12195175" cy="1042988"/>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sp>
        <p:nvSpPr>
          <p:cNvPr id="11268" name="矩形 8"/>
          <p:cNvSpPr>
            <a:spLocks noChangeArrowheads="1"/>
          </p:cNvSpPr>
          <p:nvPr/>
        </p:nvSpPr>
        <p:spPr bwMode="auto">
          <a:xfrm>
            <a:off x="0" y="6330950"/>
            <a:ext cx="12195175" cy="527050"/>
          </a:xfrm>
          <a:prstGeom prst="rect">
            <a:avLst/>
          </a:prstGeom>
          <a:solidFill>
            <a:srgbClr val="6CA62C"/>
          </a:solidFill>
          <a:ln w="9525" cap="flat" cmpd="sng">
            <a:noFill/>
            <a:bevel/>
            <a:headEnd/>
            <a:tailEnd/>
          </a:ln>
        </p:spPr>
        <p:txBody>
          <a:bodyPr anchor="ctr"/>
          <a:lstStyle/>
          <a:p>
            <a:pPr algn="ctr"/>
            <a:endParaRPr lang="zh-CN" altLang="zh-CN">
              <a:solidFill>
                <a:srgbClr val="FFFFFF"/>
              </a:solidFill>
              <a:latin typeface="Calibri" pitchFamily="34" charset="0"/>
              <a:sym typeface="Calibri" pitchFamily="34" charset="0"/>
            </a:endParaRPr>
          </a:p>
        </p:txBody>
      </p:sp>
      <p:graphicFrame>
        <p:nvGraphicFramePr>
          <p:cNvPr id="11269" name="Object 5"/>
          <p:cNvGraphicFramePr>
            <a:graphicFrameLocks noChangeAspect="1"/>
          </p:cNvGraphicFramePr>
          <p:nvPr/>
        </p:nvGraphicFramePr>
        <p:xfrm>
          <a:off x="711200" y="5394325"/>
          <a:ext cx="7707313" cy="1103313"/>
        </p:xfrm>
        <a:graphic>
          <a:graphicData uri="http://schemas.openxmlformats.org/presentationml/2006/ole">
            <mc:AlternateContent xmlns:mc="http://schemas.openxmlformats.org/markup-compatibility/2006">
              <mc:Choice xmlns:v="urn:schemas-microsoft-com:vml" Requires="v">
                <p:oleObj spid="_x0000_s11287" r:id="rId4" imgW="8237520" imgH="1185840" progId="Word.Document.8">
                  <p:embed/>
                </p:oleObj>
              </mc:Choice>
              <mc:Fallback>
                <p:oleObj r:id="rId4" imgW="8237520" imgH="1185840" progId="Word.Document.8">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5394325"/>
                        <a:ext cx="7707313" cy="11033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1270" name="Group 3"/>
          <p:cNvGrpSpPr>
            <a:grpSpLocks/>
          </p:cNvGrpSpPr>
          <p:nvPr/>
        </p:nvGrpSpPr>
        <p:grpSpPr bwMode="auto">
          <a:xfrm>
            <a:off x="755650" y="117475"/>
            <a:ext cx="2376488" cy="728663"/>
            <a:chOff x="0" y="0"/>
            <a:chExt cx="1271" cy="454"/>
          </a:xfrm>
        </p:grpSpPr>
        <p:sp>
          <p:nvSpPr>
            <p:cNvPr id="11271" name="AutoShape 4"/>
            <p:cNvSpPr>
              <a:spLocks noChangeArrowheads="1"/>
            </p:cNvSpPr>
            <p:nvPr/>
          </p:nvSpPr>
          <p:spPr bwMode="auto">
            <a:xfrm>
              <a:off x="0" y="0"/>
              <a:ext cx="1271" cy="454"/>
            </a:xfrm>
            <a:prstGeom prst="horizontalScroll">
              <a:avLst>
                <a:gd name="adj" fmla="val 12500"/>
              </a:avLst>
            </a:prstGeom>
            <a:gradFill rotWithShape="0">
              <a:gsLst>
                <a:gs pos="0">
                  <a:srgbClr val="0099FF"/>
                </a:gs>
                <a:gs pos="100000">
                  <a:srgbClr val="FFCCFF"/>
                </a:gs>
              </a:gsLst>
              <a:lin ang="5400000" scaled="1"/>
            </a:gradFill>
            <a:ln w="9525" cap="flat" cmpd="sng">
              <a:solidFill>
                <a:srgbClr val="000099"/>
              </a:solidFill>
              <a:round/>
              <a:headEnd/>
              <a:tailEnd/>
            </a:ln>
          </p:spPr>
          <p:txBody>
            <a:bodyPr wrap="none" anchor="ctr"/>
            <a:lstStyle/>
            <a:p>
              <a:pPr algn="ctr"/>
              <a:endParaRPr lang="zh-CN" altLang="zh-CN" sz="3200" b="1">
                <a:solidFill>
                  <a:srgbClr val="000000"/>
                </a:solidFill>
                <a:latin typeface="Times New Roman" pitchFamily="18" charset="0"/>
                <a:ea typeface="隶书" pitchFamily="49" charset="-122"/>
                <a:sym typeface="Times New Roman" pitchFamily="18" charset="0"/>
              </a:endParaRPr>
            </a:p>
          </p:txBody>
        </p:sp>
        <p:sp>
          <p:nvSpPr>
            <p:cNvPr id="11272" name="Text Box 5"/>
            <p:cNvSpPr>
              <a:spLocks noChangeArrowheads="1"/>
            </p:cNvSpPr>
            <p:nvPr/>
          </p:nvSpPr>
          <p:spPr bwMode="auto">
            <a:xfrm>
              <a:off x="92" y="46"/>
              <a:ext cx="1088" cy="326"/>
            </a:xfrm>
            <a:prstGeom prst="rect">
              <a:avLst/>
            </a:prstGeom>
            <a:noFill/>
            <a:ln w="9525" cap="flat" cmpd="sng">
              <a:noFill/>
              <a:miter lim="800000"/>
              <a:headEnd/>
              <a:tailEnd/>
            </a:ln>
          </p:spPr>
          <p:txBody>
            <a:bodyPr>
              <a:spAutoFit/>
            </a:bodyPr>
            <a:lstStyle/>
            <a:p>
              <a:pPr>
                <a:spcBef>
                  <a:spcPct val="50000"/>
                </a:spcBef>
              </a:pPr>
              <a:r>
                <a:rPr lang="zh-CN" altLang="en-US" sz="2800" b="1" dirty="0">
                  <a:solidFill>
                    <a:srgbClr val="FF0000"/>
                  </a:solidFill>
                  <a:latin typeface="+mn-ea"/>
                  <a:ea typeface="+mn-ea"/>
                  <a:sym typeface="隶书" pitchFamily="49" charset="-122"/>
                </a:rPr>
                <a:t>主题导学</a:t>
              </a:r>
              <a:endParaRPr lang="zh-CN" altLang="en-US" sz="2800" b="1" dirty="0">
                <a:solidFill>
                  <a:srgbClr val="000000"/>
                </a:solidFill>
                <a:latin typeface="+mn-ea"/>
                <a:ea typeface="+mn-ea"/>
                <a:sym typeface="Times New Roman" pitchFamily="18" charset="0"/>
              </a:endParaRPr>
            </a:p>
          </p:txBody>
        </p:sp>
      </p:grpSp>
      <p:sp>
        <p:nvSpPr>
          <p:cNvPr id="11274" name="Text Box 10"/>
          <p:cNvSpPr txBox="1">
            <a:spLocks noChangeArrowheads="1"/>
          </p:cNvSpPr>
          <p:nvPr/>
        </p:nvSpPr>
        <p:spPr bwMode="auto">
          <a:xfrm>
            <a:off x="1079500" y="1989138"/>
            <a:ext cx="10058400" cy="2652712"/>
          </a:xfrm>
          <a:prstGeom prst="rect">
            <a:avLst/>
          </a:prstGeom>
          <a:noFill/>
          <a:ln w="9525" cap="flat" cmpd="sng">
            <a:noFill/>
            <a:bevel/>
            <a:headEnd/>
            <a:tailEnd/>
          </a:ln>
          <a:effectLst/>
        </p:spPr>
        <p:txBody>
          <a:bodyPr>
            <a:spAutoFit/>
          </a:bodyPr>
          <a:lstStyle/>
          <a:p>
            <a:pPr>
              <a:lnSpc>
                <a:spcPct val="150000"/>
              </a:lnSpc>
            </a:pPr>
            <a:r>
              <a:rPr lang="zh-CN" altLang="zh-CN" sz="2800" b="1" dirty="0">
                <a:solidFill>
                  <a:srgbClr val="000000"/>
                </a:solidFill>
                <a:latin typeface="+mn-ea"/>
                <a:ea typeface="+mn-ea"/>
              </a:rPr>
              <a:t>3.</a:t>
            </a:r>
            <a:r>
              <a:rPr lang="zh-CN" sz="2800" b="1" dirty="0">
                <a:solidFill>
                  <a:srgbClr val="000000"/>
                </a:solidFill>
                <a:latin typeface="+mn-ea"/>
                <a:ea typeface="+mn-ea"/>
              </a:rPr>
              <a:t>频率分布直方图以怎样的形式反映了数据落在各个小组内的频率大小？</a:t>
            </a:r>
          </a:p>
          <a:p>
            <a:pPr>
              <a:lnSpc>
                <a:spcPct val="150000"/>
              </a:lnSpc>
            </a:pPr>
            <a:r>
              <a:rPr lang="zh-CN" sz="2800" b="1" dirty="0">
                <a:solidFill>
                  <a:srgbClr val="000000"/>
                </a:solidFill>
                <a:latin typeface="+mn-ea"/>
                <a:ea typeface="+mn-ea"/>
              </a:rPr>
              <a:t>提示：以面积的形式，因为矩形的面积</a:t>
            </a:r>
            <a:r>
              <a:rPr lang="zh-CN" altLang="zh-CN" sz="2800" b="1" dirty="0">
                <a:solidFill>
                  <a:srgbClr val="000000"/>
                </a:solidFill>
                <a:latin typeface="+mn-ea"/>
                <a:ea typeface="+mn-ea"/>
              </a:rPr>
              <a:t>=</a:t>
            </a:r>
            <a:r>
              <a:rPr lang="zh-CN" sz="2800" b="1" dirty="0">
                <a:solidFill>
                  <a:srgbClr val="000000"/>
                </a:solidFill>
                <a:latin typeface="+mn-ea"/>
                <a:ea typeface="+mn-ea"/>
              </a:rPr>
              <a:t>组距</a:t>
            </a:r>
            <a:r>
              <a:rPr lang="zh-CN" altLang="zh-CN" sz="2800" b="1" dirty="0">
                <a:solidFill>
                  <a:srgbClr val="000000"/>
                </a:solidFill>
                <a:latin typeface="+mn-ea"/>
                <a:ea typeface="+mn-ea"/>
              </a:rPr>
              <a:t>×     </a:t>
            </a:r>
            <a:r>
              <a:rPr lang="zh-CN" sz="2800" b="1" dirty="0">
                <a:solidFill>
                  <a:srgbClr val="000000"/>
                </a:solidFill>
                <a:latin typeface="+mn-ea"/>
                <a:ea typeface="+mn-ea"/>
              </a:rPr>
              <a:t>，并且各个小矩形的面积之和等于</a:t>
            </a:r>
            <a:r>
              <a:rPr lang="zh-CN" altLang="zh-CN" sz="2800" b="1" dirty="0">
                <a:solidFill>
                  <a:srgbClr val="000000"/>
                </a:solidFill>
                <a:latin typeface="+mn-ea"/>
                <a:ea typeface="+mn-ea"/>
              </a:rPr>
              <a:t>1.</a:t>
            </a:r>
          </a:p>
        </p:txBody>
      </p:sp>
      <p:pic>
        <p:nvPicPr>
          <p:cNvPr id="11275" name="Picture 11" descr="思考探究"/>
          <p:cNvPicPr>
            <a:picLocks noChangeAspect="1" noChangeArrowheads="1"/>
          </p:cNvPicPr>
          <p:nvPr/>
        </p:nvPicPr>
        <p:blipFill>
          <a:blip r:embed="rId6" cstate="print"/>
          <a:srcRect/>
          <a:stretch>
            <a:fillRect/>
          </a:stretch>
        </p:blipFill>
        <p:spPr bwMode="auto">
          <a:xfrm>
            <a:off x="792163" y="1025525"/>
            <a:ext cx="2106612" cy="514350"/>
          </a:xfrm>
          <a:prstGeom prst="rect">
            <a:avLst/>
          </a:prstGeom>
          <a:noFill/>
          <a:ln w="9525" cap="flat" cmpd="sng">
            <a:noFill/>
            <a:miter lim="800000"/>
            <a:headEnd/>
            <a:tailEnd/>
          </a:ln>
          <a:effectLst/>
        </p:spPr>
      </p:pic>
      <p:pic>
        <p:nvPicPr>
          <p:cNvPr id="11276" name="Picture 12"/>
          <p:cNvPicPr>
            <a:picLocks noChangeAspect="1" noChangeArrowheads="1"/>
          </p:cNvPicPr>
          <p:nvPr/>
        </p:nvPicPr>
        <p:blipFill>
          <a:blip r:embed="rId7" cstate="print"/>
          <a:srcRect/>
          <a:stretch>
            <a:fillRect/>
          </a:stretch>
        </p:blipFill>
        <p:spPr bwMode="auto">
          <a:xfrm>
            <a:off x="8474075" y="3286125"/>
            <a:ext cx="676275" cy="733425"/>
          </a:xfrm>
          <a:prstGeom prst="rect">
            <a:avLst/>
          </a:prstGeom>
          <a:noFill/>
          <a:ln w="9525" cap="flat" cmpd="sng">
            <a:noFill/>
            <a:bevel/>
            <a:headEnd/>
            <a:tailEnd/>
          </a:ln>
          <a:effectLst/>
        </p:spPr>
      </p:pic>
      <p:sp>
        <p:nvSpPr>
          <p:cNvPr id="2" name="矩形 1"/>
          <p:cNvSpPr/>
          <p:nvPr/>
        </p:nvSpPr>
        <p:spPr>
          <a:xfrm>
            <a:off x="3505407" y="242421"/>
            <a:ext cx="6857968" cy="523220"/>
          </a:xfrm>
          <a:prstGeom prst="rect">
            <a:avLst/>
          </a:prstGeom>
        </p:spPr>
        <p:txBody>
          <a:bodyPr wrap="none">
            <a:spAutoFit/>
          </a:bodyPr>
          <a:lstStyle/>
          <a:p>
            <a:r>
              <a:rPr lang="zh-CN" altLang="en-US" sz="2800" b="1" dirty="0">
                <a:solidFill>
                  <a:srgbClr val="FF0000"/>
                </a:solidFill>
                <a:latin typeface="+mn-ea"/>
                <a:ea typeface="+mn-ea"/>
              </a:rPr>
              <a:t>主题</a:t>
            </a:r>
            <a:r>
              <a:rPr lang="en-US" altLang="zh-CN" sz="2800" b="1" dirty="0">
                <a:solidFill>
                  <a:srgbClr val="FF0000"/>
                </a:solidFill>
                <a:latin typeface="+mn-ea"/>
                <a:ea typeface="+mn-ea"/>
              </a:rPr>
              <a:t>2</a:t>
            </a:r>
            <a:r>
              <a:rPr lang="zh-CN" altLang="en-US" sz="2800" b="1" dirty="0">
                <a:solidFill>
                  <a:srgbClr val="FF0000"/>
                </a:solidFill>
                <a:latin typeface="+mn-ea"/>
                <a:ea typeface="+mn-ea"/>
              </a:rPr>
              <a:t>：绘制频率分布直方图的方法与步骤</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7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演示文稿2">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演示文稿2">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110</TotalTime>
  <Pages>0</Pages>
  <Words>2204</Words>
  <Characters>0</Characters>
  <Application>Microsoft Office PowerPoint</Application>
  <DocSecurity>0</DocSecurity>
  <PresentationFormat>自定义</PresentationFormat>
  <Lines>0</Lines>
  <Paragraphs>139</Paragraphs>
  <Slides>35</Slides>
  <Notes>0</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35</vt:i4>
      </vt:variant>
    </vt:vector>
  </HeadingPairs>
  <TitlesOfParts>
    <vt:vector size="39" baseType="lpstr">
      <vt:lpstr>演示文稿2</vt:lpstr>
      <vt:lpstr>MS_ClipArt_Gallery.2</vt:lpstr>
      <vt:lpstr>Microsoft Word 97 - 2003 文档</vt:lpstr>
      <vt:lpstr>MathType 6.0 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山东</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Sky123.Org</cp:lastModifiedBy>
  <cp:revision>73</cp:revision>
  <cp:lastPrinted>2014-11-27T00:30:22Z</cp:lastPrinted>
  <dcterms:created xsi:type="dcterms:W3CDTF">2014-07-19T07:02:00Z</dcterms:created>
  <dcterms:modified xsi:type="dcterms:W3CDTF">2014-11-27T00:31:51Z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2052-9.1.0.4764</vt:lpwstr>
  </property>
</Properties>
</file>