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429" r:id="rId4"/>
    <p:sldId id="430" r:id="rId5"/>
    <p:sldId id="431" r:id="rId6"/>
    <p:sldId id="432" r:id="rId7"/>
    <p:sldId id="433" r:id="rId8"/>
    <p:sldId id="434" r:id="rId9"/>
    <p:sldId id="435" r:id="rId10"/>
    <p:sldId id="436" r:id="rId11"/>
    <p:sldId id="437" r:id="rId12"/>
    <p:sldId id="438" r:id="rId13"/>
    <p:sldId id="439" r:id="rId14"/>
    <p:sldId id="440" r:id="rId15"/>
    <p:sldId id="441" r:id="rId16"/>
    <p:sldId id="442" r:id="rId17"/>
    <p:sldId id="443" r:id="rId18"/>
    <p:sldId id="444" r:id="rId19"/>
    <p:sldId id="445" r:id="rId20"/>
    <p:sldId id="446" r:id="rId21"/>
    <p:sldId id="447" r:id="rId22"/>
    <p:sldId id="448" r:id="rId23"/>
    <p:sldId id="428" r:id="rId24"/>
    <p:sldId id="449" r:id="rId25"/>
    <p:sldId id="450" r:id="rId26"/>
    <p:sldId id="451" r:id="rId27"/>
    <p:sldId id="452" r:id="rId28"/>
    <p:sldId id="286" r:id="rId2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70" autoAdjust="0"/>
  </p:normalViewPr>
  <p:slideViewPr>
    <p:cSldViewPr>
      <p:cViewPr varScale="1">
        <p:scale>
          <a:sx n="127" d="100"/>
          <a:sy n="127" d="100"/>
        </p:scale>
        <p:origin x="-178" y="-82"/>
      </p:cViewPr>
      <p:guideLst>
        <p:guide orient="horz" pos="1626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54DC7A24-14A0-466A-A84A-DE7918C6C177}" type="datetime1">
              <a:rPr lang="zh-CN" altLang="en-US"/>
              <a:pPr/>
              <a:t>2014/9/28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单击此处编辑母版文本样式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第二级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第三级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第四级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第五级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207EDA89-DCB1-452C-A9AB-49BC2BD1FD1A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08572595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22" y="1597819"/>
            <a:ext cx="7772757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243" y="2914650"/>
            <a:ext cx="6401514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09" indent="0" algn="ctr">
              <a:buNone/>
              <a:defRPr/>
            </a:lvl2pPr>
            <a:lvl3pPr marL="685617" indent="0" algn="ctr">
              <a:buNone/>
              <a:defRPr/>
            </a:lvl3pPr>
            <a:lvl4pPr marL="1028426" indent="0" algn="ctr">
              <a:buNone/>
              <a:defRPr/>
            </a:lvl4pPr>
            <a:lvl5pPr marL="1371234" indent="0" algn="ctr">
              <a:buNone/>
              <a:defRPr/>
            </a:lvl5pPr>
            <a:lvl6pPr marL="1714043" indent="0" algn="ctr">
              <a:buNone/>
              <a:defRPr/>
            </a:lvl6pPr>
            <a:lvl7pPr marL="2056851" indent="0" algn="ctr">
              <a:buNone/>
              <a:defRPr/>
            </a:lvl7pPr>
            <a:lvl8pPr marL="2399660" indent="0" algn="ctr">
              <a:buNone/>
              <a:defRPr/>
            </a:lvl8pPr>
            <a:lvl9pPr marL="274246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4DD330-42F4-4355-90D0-D77DF9213A87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ADC89-D83D-4AEE-8614-1A0A801209F6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055" y="205979"/>
            <a:ext cx="2056864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082" y="205979"/>
            <a:ext cx="6058703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357647-71ED-489A-9EE1-570C095CB1B3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81" y="205979"/>
            <a:ext cx="8229838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081" y="4767263"/>
            <a:ext cx="2133045" cy="273844"/>
          </a:xfrm>
        </p:spPr>
        <p:txBody>
          <a:bodyPr/>
          <a:lstStyle>
            <a:lvl1pPr>
              <a:defRPr/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578" y="4767263"/>
            <a:ext cx="2896036" cy="273844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874" y="4767263"/>
            <a:ext cx="2133045" cy="273844"/>
          </a:xfrm>
        </p:spPr>
        <p:txBody>
          <a:bodyPr/>
          <a:lstStyle>
            <a:lvl1pPr>
              <a:defRPr/>
            </a:lvl1pPr>
          </a:lstStyle>
          <a:p>
            <a:fld id="{E4B7DD2D-5C33-4FC5-9DCB-16EF6EB464F4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22896-2DB1-4132-A971-4ABCFB833015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522" y="3305176"/>
            <a:ext cx="7772757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522" y="2180035"/>
            <a:ext cx="7772757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09" indent="0">
              <a:buNone/>
              <a:defRPr sz="1300"/>
            </a:lvl2pPr>
            <a:lvl3pPr marL="685617" indent="0">
              <a:buNone/>
              <a:defRPr sz="1200"/>
            </a:lvl3pPr>
            <a:lvl4pPr marL="1028426" indent="0">
              <a:buNone/>
              <a:defRPr sz="1000"/>
            </a:lvl4pPr>
            <a:lvl5pPr marL="1371234" indent="0">
              <a:buNone/>
              <a:defRPr sz="1000"/>
            </a:lvl5pPr>
            <a:lvl6pPr marL="1714043" indent="0">
              <a:buNone/>
              <a:defRPr sz="1000"/>
            </a:lvl6pPr>
            <a:lvl7pPr marL="2056851" indent="0">
              <a:buNone/>
              <a:defRPr sz="1000"/>
            </a:lvl7pPr>
            <a:lvl8pPr marL="2399660" indent="0">
              <a:buNone/>
              <a:defRPr sz="1000"/>
            </a:lvl8pPr>
            <a:lvl9pPr marL="2742468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706CB-7D38-43A1-8F37-F028C2A74F74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081" y="1200151"/>
            <a:ext cx="4057784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36" y="1200151"/>
            <a:ext cx="4057784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093C8-DEB3-472C-B41E-6E9553EFC8B8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081" y="1151335"/>
            <a:ext cx="4039929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0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081" y="1631156"/>
            <a:ext cx="4039929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09" y="1151335"/>
            <a:ext cx="4042310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0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09" y="1631156"/>
            <a:ext cx="4042310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050FC9-6F2D-48E8-9B86-D5BFB08FDCB0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9F17F-A5DF-4075-B27B-791ACD6B402F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2BCC0-39EC-4F3B-9B2A-5C98D9B12D72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82" y="204787"/>
            <a:ext cx="3007926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516" y="204788"/>
            <a:ext cx="511240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082" y="1076326"/>
            <a:ext cx="3007926" cy="3518297"/>
          </a:xfrm>
        </p:spPr>
        <p:txBody>
          <a:bodyPr/>
          <a:lstStyle>
            <a:lvl1pPr marL="0" indent="0">
              <a:buNone/>
              <a:defRPr sz="1000"/>
            </a:lvl1pPr>
            <a:lvl2pPr marL="342809" indent="0">
              <a:buNone/>
              <a:defRPr sz="900"/>
            </a:lvl2pPr>
            <a:lvl3pPr marL="685617" indent="0">
              <a:buNone/>
              <a:defRPr sz="700"/>
            </a:lvl3pPr>
            <a:lvl4pPr marL="1028426" indent="0">
              <a:buNone/>
              <a:defRPr sz="700"/>
            </a:lvl4pPr>
            <a:lvl5pPr marL="1371234" indent="0">
              <a:buNone/>
              <a:defRPr sz="700"/>
            </a:lvl5pPr>
            <a:lvl6pPr marL="1714043" indent="0">
              <a:buNone/>
              <a:defRPr sz="700"/>
            </a:lvl6pPr>
            <a:lvl7pPr marL="2056851" indent="0">
              <a:buNone/>
              <a:defRPr sz="700"/>
            </a:lvl7pPr>
            <a:lvl8pPr marL="2399660" indent="0">
              <a:buNone/>
              <a:defRPr sz="700"/>
            </a:lvl8pPr>
            <a:lvl9pPr marL="2742468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FEB1C-0691-49C3-9B89-62D32855C922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615" y="3600450"/>
            <a:ext cx="5486162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615" y="459581"/>
            <a:ext cx="5486162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09" indent="0">
              <a:buNone/>
              <a:defRPr sz="2100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615" y="4025503"/>
            <a:ext cx="5486162" cy="603647"/>
          </a:xfrm>
        </p:spPr>
        <p:txBody>
          <a:bodyPr/>
          <a:lstStyle>
            <a:lvl1pPr marL="0" indent="0">
              <a:buNone/>
              <a:defRPr sz="1000"/>
            </a:lvl1pPr>
            <a:lvl2pPr marL="342809" indent="0">
              <a:buNone/>
              <a:defRPr sz="900"/>
            </a:lvl2pPr>
            <a:lvl3pPr marL="685617" indent="0">
              <a:buNone/>
              <a:defRPr sz="700"/>
            </a:lvl3pPr>
            <a:lvl4pPr marL="1028426" indent="0">
              <a:buNone/>
              <a:defRPr sz="700"/>
            </a:lvl4pPr>
            <a:lvl5pPr marL="1371234" indent="0">
              <a:buNone/>
              <a:defRPr sz="700"/>
            </a:lvl5pPr>
            <a:lvl6pPr marL="1714043" indent="0">
              <a:buNone/>
              <a:defRPr sz="700"/>
            </a:lvl6pPr>
            <a:lvl7pPr marL="2056851" indent="0">
              <a:buNone/>
              <a:defRPr sz="700"/>
            </a:lvl7pPr>
            <a:lvl8pPr marL="2399660" indent="0">
              <a:buNone/>
              <a:defRPr sz="700"/>
            </a:lvl8pPr>
            <a:lvl9pPr marL="2742468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85662-82C9-4F9E-8225-787236B113AE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081" y="205979"/>
            <a:ext cx="8229838" cy="8572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081" y="1200151"/>
            <a:ext cx="8229838" cy="339447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081" y="4767263"/>
            <a:ext cx="2133045" cy="27384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fld id="{B30A097A-95E0-4FF8-BEEA-60F65198EC10}" type="datetime1">
              <a:rPr lang="zh-CN" altLang="en-US"/>
              <a:pPr/>
              <a:t>2014/9/28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578" y="4767263"/>
            <a:ext cx="2896036" cy="27384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874" y="4767263"/>
            <a:ext cx="2133045" cy="27384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BFBCA9EB-4400-40BB-9BBC-997A22C7BCC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028426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234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043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6851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06" indent="-257106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557064" indent="-214255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857021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199830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1542639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1885447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256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064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3873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5.em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.emf"/><Relationship Id="rId5" Type="http://schemas.openxmlformats.org/officeDocument/2006/relationships/image" Target="../media/image15.emf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.emf"/><Relationship Id="rId5" Type="http://schemas.openxmlformats.org/officeDocument/2006/relationships/image" Target="../media/image16.emf"/><Relationship Id="rId4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5.emf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.emf"/><Relationship Id="rId5" Type="http://schemas.openxmlformats.org/officeDocument/2006/relationships/image" Target="../media/image18.emf"/><Relationship Id="rId4" Type="http://schemas.openxmlformats.org/officeDocument/2006/relationships/oleObject" Target="../embeddings/oleObject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mailto:info@eyefulpresentations.co.uk" TargetMode="Externa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emf"/><Relationship Id="rId5" Type="http://schemas.openxmlformats.org/officeDocument/2006/relationships/image" Target="../media/image9.e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5.emf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>
            <a:grpSpLocks/>
          </p:cNvGrpSpPr>
          <p:nvPr/>
        </p:nvGrpSpPr>
        <p:grpSpPr bwMode="auto">
          <a:xfrm>
            <a:off x="0" y="1193230"/>
            <a:ext cx="9144000" cy="2971800"/>
            <a:chOff x="0" y="0"/>
            <a:chExt cx="12195175" cy="3962127"/>
          </a:xfrm>
        </p:grpSpPr>
        <p:sp>
          <p:nvSpPr>
            <p:cNvPr id="3075" name="直角三角形 7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6" name="矩形 8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88328">
                <a:alpha val="25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7" name="矩形 9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7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8" name="直角三角形 10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3079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sp>
        <p:nvSpPr>
          <p:cNvPr id="3080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440282" y="1491853"/>
            <a:ext cx="6401514" cy="594122"/>
          </a:xfrm>
          <a:ln/>
        </p:spPr>
        <p:txBody>
          <a:bodyPr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 §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2</a:t>
            </a: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.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1</a:t>
            </a: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.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3 分层抽样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81" name="TextBox 3"/>
          <p:cNvSpPr>
            <a:spLocks noChangeArrowheads="1"/>
          </p:cNvSpPr>
          <p:nvPr/>
        </p:nvSpPr>
        <p:spPr bwMode="auto">
          <a:xfrm>
            <a:off x="8295955" y="1330033"/>
            <a:ext cx="410659" cy="228522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  <a:sym typeface="微软雅黑" pitchFamily="34" charset="-122"/>
              </a:rPr>
              <a:t>第二章：统计</a:t>
            </a:r>
            <a:endParaRPr lang="zh-CN" altLang="en-US" sz="2400" dirty="0">
              <a:solidFill>
                <a:schemeClr val="bg1"/>
              </a:solidFill>
              <a:latin typeface="+mn-ea"/>
              <a:ea typeface="+mn-ea"/>
              <a:sym typeface="Calibri" pitchFamily="34" charset="0"/>
            </a:endParaRPr>
          </a:p>
        </p:txBody>
      </p:sp>
      <p:graphicFrame>
        <p:nvGraphicFramePr>
          <p:cNvPr id="3082" name="对象 5"/>
          <p:cNvGraphicFramePr>
            <a:graphicFrameLocks noChangeAspect="1"/>
          </p:cNvGraphicFramePr>
          <p:nvPr/>
        </p:nvGraphicFramePr>
        <p:xfrm>
          <a:off x="3047207" y="2101454"/>
          <a:ext cx="3049587" cy="1496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r:id="rId4" imgW="34566542" imgH="22917467" progId="MS_ClipArt_Gallery.2">
                  <p:embed/>
                </p:oleObj>
              </mc:Choice>
              <mc:Fallback>
                <p:oleObj r:id="rId4" imgW="34566542" imgH="22917467" progId="MS_ClipArt_Gallery.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7207" y="2101454"/>
                        <a:ext cx="3049587" cy="14966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6719" y="4230292"/>
            <a:ext cx="2194941" cy="8679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7956235" y="4307180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2291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229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2293" name="TextBox 1"/>
          <p:cNvSpPr>
            <a:spLocks noChangeArrowheads="1"/>
          </p:cNvSpPr>
          <p:nvPr/>
        </p:nvSpPr>
        <p:spPr bwMode="auto">
          <a:xfrm>
            <a:off x="395710" y="797593"/>
            <a:ext cx="7998917" cy="3947216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800" b="1" dirty="0" smtClean="0">
                <a:solidFill>
                  <a:srgbClr val="0033CC"/>
                </a:solidFill>
                <a:latin typeface="+mn-ea"/>
                <a:ea typeface="+mn-ea"/>
                <a:sym typeface="Times New Roman" pitchFamily="18" charset="0"/>
              </a:rPr>
              <a:t>【思路点拨】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从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总体的特征分析，看其符合什么抽样方法的特点．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zh-CN" altLang="en-US" sz="2800" b="1" dirty="0" smtClean="0">
                <a:solidFill>
                  <a:srgbClr val="7030A0"/>
                </a:solidFill>
                <a:latin typeface="+mn-ea"/>
                <a:ea typeface="+mn-ea"/>
                <a:sym typeface="Times New Roman" pitchFamily="18" charset="0"/>
              </a:rPr>
              <a:t>【解析】</a:t>
            </a:r>
            <a:r>
              <a:rPr 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中总体个体无差异且个数较少，适合用简单随机抽样；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中总体个体无差异且个数较多，适合用系统抽样；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中总体个体差异明显，适合用分层抽样．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【答案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】</a:t>
            </a:r>
            <a:r>
              <a:rPr lang="en-US" sz="2800" b="1" dirty="0" smtClean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/>
            <a:r>
              <a:rPr lang="zh-CN" altLang="en-US" sz="2800" b="1" dirty="0" smtClean="0">
                <a:solidFill>
                  <a:srgbClr val="0033CC"/>
                </a:solidFill>
                <a:latin typeface="+mn-ea"/>
                <a:ea typeface="+mn-ea"/>
                <a:sym typeface="Times New Roman" pitchFamily="18" charset="0"/>
              </a:rPr>
              <a:t>【思维总结】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抽样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时，要从总体和样本容量及个体差异和现实环境上考虑其抽样方法．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</p:txBody>
      </p:sp>
      <p:grpSp>
        <p:nvGrpSpPr>
          <p:cNvPr id="12294" name="Group 22"/>
          <p:cNvGrpSpPr>
            <a:grpSpLocks/>
          </p:cNvGrpSpPr>
          <p:nvPr/>
        </p:nvGrpSpPr>
        <p:grpSpPr bwMode="auto">
          <a:xfrm>
            <a:off x="640389" y="117872"/>
            <a:ext cx="1699455" cy="523220"/>
            <a:chOff x="-2" y="0"/>
            <a:chExt cx="2932111" cy="839167"/>
          </a:xfrm>
        </p:grpSpPr>
        <p:grpSp>
          <p:nvGrpSpPr>
            <p:cNvPr id="12295" name="Group 23"/>
            <p:cNvGrpSpPr>
              <a:grpSpLocks/>
            </p:cNvGrpSpPr>
            <p:nvPr/>
          </p:nvGrpSpPr>
          <p:grpSpPr bwMode="auto">
            <a:xfrm>
              <a:off x="211208" y="118437"/>
              <a:ext cx="2512100" cy="601663"/>
              <a:chOff x="50" y="39"/>
              <a:chExt cx="599" cy="379"/>
            </a:xfrm>
          </p:grpSpPr>
          <p:sp>
            <p:nvSpPr>
              <p:cNvPr id="12296" name="AutoShape 8"/>
              <p:cNvSpPr>
                <a:spLocks noChangeArrowheads="1"/>
              </p:cNvSpPr>
              <p:nvPr/>
            </p:nvSpPr>
            <p:spPr bwMode="auto">
              <a:xfrm>
                <a:off x="50" y="39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2297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7" y="197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2298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50" y="39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2299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2932111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3315" name="矩形 7"/>
          <p:cNvSpPr>
            <a:spLocks noChangeArrowheads="1"/>
          </p:cNvSpPr>
          <p:nvPr/>
        </p:nvSpPr>
        <p:spPr bwMode="auto">
          <a:xfrm>
            <a:off x="0" y="464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3316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3317" name="TextBox 15"/>
          <p:cNvSpPr>
            <a:spLocks noChangeArrowheads="1"/>
          </p:cNvSpPr>
          <p:nvPr/>
        </p:nvSpPr>
        <p:spPr bwMode="auto">
          <a:xfrm>
            <a:off x="733234" y="2250281"/>
            <a:ext cx="7833464" cy="2008224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首先根据抽样的特征进行适当地分层，按照抽样比确定出各层入样数，在每层中灵活选取抽样方法．</a:t>
            </a:r>
            <a:endParaRPr lang="zh-CN" altLang="en-US" sz="2800" dirty="0">
              <a:solidFill>
                <a:srgbClr val="000000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3318" name="组合 1"/>
          <p:cNvGrpSpPr>
            <a:grpSpLocks/>
          </p:cNvGrpSpPr>
          <p:nvPr/>
        </p:nvGrpSpPr>
        <p:grpSpPr bwMode="auto">
          <a:xfrm>
            <a:off x="571351" y="1063229"/>
            <a:ext cx="5008718" cy="895350"/>
            <a:chOff x="0" y="0"/>
            <a:chExt cx="6680030" cy="1193800"/>
          </a:xfrm>
        </p:grpSpPr>
        <p:grpSp>
          <p:nvGrpSpPr>
            <p:cNvPr id="13319" name="组合 15"/>
            <p:cNvGrpSpPr>
              <a:grpSpLocks/>
            </p:cNvGrpSpPr>
            <p:nvPr/>
          </p:nvGrpSpPr>
          <p:grpSpPr bwMode="auto">
            <a:xfrm>
              <a:off x="0" y="0"/>
              <a:ext cx="6680030" cy="1193800"/>
              <a:chOff x="0" y="0"/>
              <a:chExt cx="6680030" cy="1193800"/>
            </a:xfrm>
          </p:grpSpPr>
          <p:sp>
            <p:nvSpPr>
              <p:cNvPr id="13320" name="文本占位符 2"/>
              <p:cNvSpPr>
                <a:spLocks noChangeArrowheads="1"/>
              </p:cNvSpPr>
              <p:nvPr/>
            </p:nvSpPr>
            <p:spPr bwMode="auto">
              <a:xfrm>
                <a:off x="1752599" y="264871"/>
                <a:ext cx="4927431" cy="697627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800" b="1" dirty="0">
                    <a:solidFill>
                      <a:srgbClr val="0033CC"/>
                    </a:solidFill>
                    <a:sym typeface="Times New Roman" pitchFamily="18" charset="0"/>
                  </a:rPr>
                  <a:t>分层抽样方法的设计</a:t>
                </a:r>
                <a:endParaRPr lang="zh-CN" altLang="en-US" sz="2800" dirty="0">
                  <a:solidFill>
                    <a:srgbClr val="0033CC"/>
                  </a:solidFill>
                  <a:sym typeface="Times New Roman" pitchFamily="18" charset="0"/>
                </a:endParaRPr>
              </a:p>
            </p:txBody>
          </p:sp>
          <p:pic>
            <p:nvPicPr>
              <p:cNvPr id="13321" name="Picture 7" descr="C:\Documents and Settings\Administrator\桌面\072_bluenormal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016125" cy="119380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13322" name="TextBox 2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6466" y="314980"/>
              <a:ext cx="1566672" cy="59740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</p:pic>
      </p:grpSp>
      <p:grpSp>
        <p:nvGrpSpPr>
          <p:cNvPr id="13323" name="Group 22"/>
          <p:cNvGrpSpPr>
            <a:grpSpLocks/>
          </p:cNvGrpSpPr>
          <p:nvPr/>
        </p:nvGrpSpPr>
        <p:grpSpPr bwMode="auto">
          <a:xfrm>
            <a:off x="640390" y="117872"/>
            <a:ext cx="1771460" cy="523220"/>
            <a:chOff x="0" y="0"/>
            <a:chExt cx="3056343" cy="839167"/>
          </a:xfrm>
        </p:grpSpPr>
        <p:grpSp>
          <p:nvGrpSpPr>
            <p:cNvPr id="13324" name="Group 23"/>
            <p:cNvGrpSpPr>
              <a:grpSpLocks/>
            </p:cNvGrpSpPr>
            <p:nvPr/>
          </p:nvGrpSpPr>
          <p:grpSpPr bwMode="auto">
            <a:xfrm>
              <a:off x="269922" y="39061"/>
              <a:ext cx="2566620" cy="657226"/>
              <a:chOff x="64" y="-11"/>
              <a:chExt cx="612" cy="414"/>
            </a:xfrm>
          </p:grpSpPr>
          <p:sp>
            <p:nvSpPr>
              <p:cNvPr id="13325" name="AutoShape 8"/>
              <p:cNvSpPr>
                <a:spLocks noChangeArrowheads="1"/>
              </p:cNvSpPr>
              <p:nvPr/>
            </p:nvSpPr>
            <p:spPr bwMode="auto">
              <a:xfrm>
                <a:off x="77" y="4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3326" name="Picture 9" descr="Picture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4" y="19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3327" name="Picture 10" descr="Picture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89" y="-11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3328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056343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pic>
        <p:nvPicPr>
          <p:cNvPr id="17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7481928" y="781854"/>
            <a:ext cx="1571216" cy="146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6532" y="4313195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4339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434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14341" name="组合 35"/>
          <p:cNvGrpSpPr>
            <a:grpSpLocks/>
          </p:cNvGrpSpPr>
          <p:nvPr/>
        </p:nvGrpSpPr>
        <p:grpSpPr bwMode="auto">
          <a:xfrm>
            <a:off x="659435" y="1028700"/>
            <a:ext cx="654673" cy="369332"/>
            <a:chOff x="0" y="0"/>
            <a:chExt cx="873125" cy="492538"/>
          </a:xfrm>
        </p:grpSpPr>
        <p:grpSp>
          <p:nvGrpSpPr>
            <p:cNvPr id="14342" name="组合 31"/>
            <p:cNvGrpSpPr>
              <a:grpSpLocks/>
            </p:cNvGrpSpPr>
            <p:nvPr/>
          </p:nvGrpSpPr>
          <p:grpSpPr bwMode="auto">
            <a:xfrm>
              <a:off x="0" y="12702"/>
              <a:ext cx="873125" cy="476343"/>
              <a:chOff x="0" y="0"/>
              <a:chExt cx="1444904" cy="1444493"/>
            </a:xfrm>
          </p:grpSpPr>
          <p:sp>
            <p:nvSpPr>
              <p:cNvPr id="14343" name="Oval 9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4904" cy="1444493"/>
              </a:xfrm>
              <a:prstGeom prst="ellipse">
                <a:avLst/>
              </a:prstGeom>
              <a:solidFill>
                <a:srgbClr val="7F7F7F"/>
              </a:solidFill>
              <a:ln w="9525" cap="flat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grpSp>
            <p:nvGrpSpPr>
              <p:cNvPr id="14344" name="Oval 94"/>
              <p:cNvGrpSpPr>
                <a:grpSpLocks/>
              </p:cNvGrpSpPr>
              <p:nvPr/>
            </p:nvGrpSpPr>
            <p:grpSpPr bwMode="auto">
              <a:xfrm>
                <a:off x="129233" y="49597"/>
                <a:ext cx="1282497" cy="1282500"/>
                <a:chOff x="0" y="0"/>
                <a:chExt cx="1438656" cy="1438657"/>
              </a:xfrm>
            </p:grpSpPr>
            <p:pic>
              <p:nvPicPr>
                <p:cNvPr id="14345" name="Oval 94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38656" cy="1438657"/>
                </a:xfrm>
                <a:prstGeom prst="rect">
                  <a:avLst/>
                </a:prstGeom>
                <a:noFill/>
                <a:ln w="9525" cap="flat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4346" name="Text Box 38"/>
                <p:cNvSpPr>
                  <a:spLocks noChangeArrowheads="1"/>
                </p:cNvSpPr>
                <p:nvPr/>
              </p:nvSpPr>
              <p:spPr bwMode="auto">
                <a:xfrm>
                  <a:off x="124839" y="201397"/>
                  <a:ext cx="987459" cy="987457"/>
                </a:xfrm>
                <a:prstGeom prst="rect">
                  <a:avLst/>
                </a:prstGeom>
                <a:noFill/>
                <a:ln w="9525" cap="flat" cmpd="sng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Times New Roman" pitchFamily="18" charset="0"/>
                    <a:sym typeface="Times New Roman" pitchFamily="18" charset="0"/>
                  </a:endParaRPr>
                </a:p>
              </p:txBody>
            </p:sp>
          </p:grpSp>
        </p:grpSp>
        <p:sp>
          <p:nvSpPr>
            <p:cNvPr id="14347" name="TextBox 15"/>
            <p:cNvSpPr>
              <a:spLocks noChangeArrowheads="1"/>
            </p:cNvSpPr>
            <p:nvPr/>
          </p:nvSpPr>
          <p:spPr bwMode="auto">
            <a:xfrm>
              <a:off x="93663" y="0"/>
              <a:ext cx="714376" cy="49253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>
                  <a:solidFill>
                    <a:srgbClr val="FFFFFF"/>
                  </a:solidFill>
                  <a:sym typeface="Times New Roman" pitchFamily="18" charset="0"/>
                </a:rPr>
                <a:t>例</a:t>
              </a:r>
              <a:r>
                <a:rPr lang="en-US" b="1">
                  <a:solidFill>
                    <a:srgbClr val="FFFFFF"/>
                  </a:solidFill>
                  <a:latin typeface="Times New Roman" pitchFamily="18" charset="0"/>
                  <a:sym typeface="Times New Roman" pitchFamily="18" charset="0"/>
                </a:rPr>
                <a:t>2</a:t>
              </a:r>
              <a:endParaRPr lang="zh-CN" altLang="en-US" b="1">
                <a:solidFill>
                  <a:srgbClr val="FFFFFF"/>
                </a:solidFill>
                <a:latin typeface="Times New Roman" pitchFamily="18" charset="0"/>
                <a:sym typeface="Times New Roman" pitchFamily="18" charset="0"/>
              </a:endParaRPr>
            </a:p>
          </p:txBody>
        </p:sp>
      </p:grpSp>
      <p:sp>
        <p:nvSpPr>
          <p:cNvPr id="14348" name="TextBox 9"/>
          <p:cNvSpPr>
            <a:spLocks noChangeArrowheads="1"/>
          </p:cNvSpPr>
          <p:nvPr/>
        </p:nvSpPr>
        <p:spPr bwMode="auto">
          <a:xfrm>
            <a:off x="571352" y="1047750"/>
            <a:ext cx="7888218" cy="3454774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某政府机关有在编人员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100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人，其中副处级以上干部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10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人，一般干部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70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人，工人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20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人，上级机关为了了解他们对政府机构的改革意见，要从中抽取一个容量为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20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的样本，试确定用何种方法抽取，并写出具体实施抽取的步骤．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/>
            <a:endParaRPr lang="zh-CN" altLang="en-US" sz="2400" b="1" dirty="0">
              <a:solidFill>
                <a:srgbClr val="0033CC"/>
              </a:solidFill>
              <a:latin typeface="Times New Roman" pitchFamily="18" charset="0"/>
              <a:sym typeface="Times New Roman" pitchFamily="18" charset="0"/>
            </a:endParaRPr>
          </a:p>
          <a:p>
            <a:pPr eaLnBrk="1" hangingPunct="1"/>
            <a:r>
              <a:rPr lang="zh-CN" altLang="en-US" sz="2800" b="1" dirty="0">
                <a:solidFill>
                  <a:srgbClr val="0033CC"/>
                </a:solidFill>
                <a:latin typeface="Times New Roman" pitchFamily="18" charset="0"/>
                <a:sym typeface="Times New Roman" pitchFamily="18" charset="0"/>
              </a:rPr>
              <a:t>【思路点拨】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　</a:t>
            </a:r>
            <a:r>
              <a:rPr lang="zh-CN" altLang="en-US" sz="2800" b="1" dirty="0">
                <a:solidFill>
                  <a:schemeClr val="hlink"/>
                </a:solidFill>
                <a:latin typeface="Times New Roman" pitchFamily="18" charset="0"/>
                <a:sym typeface="Times New Roman" pitchFamily="18" charset="0"/>
              </a:rPr>
              <a:t>由于机构改革关系到各种人的利益，故采用分层抽样的方法比较合理．</a:t>
            </a:r>
            <a:endParaRPr lang="zh-CN" altLang="en-US" sz="2800" dirty="0"/>
          </a:p>
        </p:txBody>
      </p:sp>
      <p:grpSp>
        <p:nvGrpSpPr>
          <p:cNvPr id="14349" name="Group 22"/>
          <p:cNvGrpSpPr>
            <a:grpSpLocks/>
          </p:cNvGrpSpPr>
          <p:nvPr/>
        </p:nvGrpSpPr>
        <p:grpSpPr bwMode="auto">
          <a:xfrm>
            <a:off x="640389" y="213277"/>
            <a:ext cx="1987475" cy="523220"/>
            <a:chOff x="-2" y="0"/>
            <a:chExt cx="3429039" cy="839167"/>
          </a:xfrm>
        </p:grpSpPr>
        <p:grpSp>
          <p:nvGrpSpPr>
            <p:cNvPr id="14350" name="Group 23"/>
            <p:cNvGrpSpPr>
              <a:grpSpLocks/>
            </p:cNvGrpSpPr>
            <p:nvPr/>
          </p:nvGrpSpPr>
          <p:grpSpPr bwMode="auto">
            <a:xfrm>
              <a:off x="555102" y="86687"/>
              <a:ext cx="2512100" cy="612775"/>
              <a:chOff x="132" y="19"/>
              <a:chExt cx="599" cy="386"/>
            </a:xfrm>
          </p:grpSpPr>
          <p:sp>
            <p:nvSpPr>
              <p:cNvPr id="14351" name="AutoShape 8"/>
              <p:cNvSpPr>
                <a:spLocks noChangeArrowheads="1"/>
              </p:cNvSpPr>
              <p:nvPr/>
            </p:nvSpPr>
            <p:spPr bwMode="auto">
              <a:xfrm>
                <a:off x="132" y="20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4352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39" y="195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4353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442" y="19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4354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3429039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301164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5363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6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536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801631"/>
              </p:ext>
            </p:extLst>
          </p:nvPr>
        </p:nvGraphicFramePr>
        <p:xfrm>
          <a:off x="550703" y="987640"/>
          <a:ext cx="7880179" cy="2932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5" r:id="rId4" imgW="3009600" imgH="1347840" progId="Word.Document.8">
                  <p:embed/>
                </p:oleObj>
              </mc:Choice>
              <mc:Fallback>
                <p:oleObj r:id="rId4" imgW="3009600" imgH="1347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03" y="987640"/>
                        <a:ext cx="7880179" cy="293234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366" name="Group 22"/>
          <p:cNvGrpSpPr>
            <a:grpSpLocks/>
          </p:cNvGrpSpPr>
          <p:nvPr/>
        </p:nvGrpSpPr>
        <p:grpSpPr bwMode="auto">
          <a:xfrm>
            <a:off x="640390" y="117872"/>
            <a:ext cx="1627450" cy="523220"/>
            <a:chOff x="0" y="0"/>
            <a:chExt cx="2807879" cy="839167"/>
          </a:xfrm>
        </p:grpSpPr>
        <p:grpSp>
          <p:nvGrpSpPr>
            <p:cNvPr id="15367" name="Group 23"/>
            <p:cNvGrpSpPr>
              <a:grpSpLocks/>
            </p:cNvGrpSpPr>
            <p:nvPr/>
          </p:nvGrpSpPr>
          <p:grpSpPr bwMode="auto">
            <a:xfrm>
              <a:off x="148301" y="56524"/>
              <a:ext cx="2512100" cy="663576"/>
              <a:chOff x="35" y="0"/>
              <a:chExt cx="599" cy="418"/>
            </a:xfrm>
          </p:grpSpPr>
          <p:sp>
            <p:nvSpPr>
              <p:cNvPr id="15368" name="AutoShape 8"/>
              <p:cNvSpPr>
                <a:spLocks noChangeArrowheads="1"/>
              </p:cNvSpPr>
              <p:nvPr/>
            </p:nvSpPr>
            <p:spPr bwMode="auto">
              <a:xfrm>
                <a:off x="35" y="39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5369" name="Picture 9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5" y="208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5370" name="Picture 10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5371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2807879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306741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638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6389" name="TextBox 2"/>
          <p:cNvSpPr>
            <a:spLocks noChangeArrowheads="1"/>
          </p:cNvSpPr>
          <p:nvPr/>
        </p:nvSpPr>
        <p:spPr bwMode="auto">
          <a:xfrm>
            <a:off x="626106" y="935832"/>
            <a:ext cx="7887027" cy="339321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宋体" pitchFamily="2" charset="-122"/>
              </a:rPr>
              <a:t>②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因副处级以上干部与工人的人数较少，将他们分别按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～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和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～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编号，然后采用抽签法分别抽取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人和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人；对一般干部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70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人采用先对其按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00,01,02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宋体" pitchFamily="2" charset="-122"/>
              </a:rPr>
              <a:t>…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69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编号，然后用随机数表法抽取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14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人．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③将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人，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人，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14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人的编号汇合在一起就取得了容量为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的样本．</a:t>
            </a:r>
            <a:endParaRPr lang="zh-CN" altLang="en-US" sz="2400" dirty="0">
              <a:solidFill>
                <a:srgbClr val="FF0000"/>
              </a:solidFill>
              <a:latin typeface="+mn-ea"/>
              <a:ea typeface="+mn-ea"/>
              <a:sym typeface="宋体" pitchFamily="2" charset="-122"/>
            </a:endParaRPr>
          </a:p>
        </p:txBody>
      </p:sp>
      <p:grpSp>
        <p:nvGrpSpPr>
          <p:cNvPr id="16390" name="Group 22"/>
          <p:cNvGrpSpPr>
            <a:grpSpLocks/>
          </p:cNvGrpSpPr>
          <p:nvPr/>
        </p:nvGrpSpPr>
        <p:grpSpPr bwMode="auto">
          <a:xfrm>
            <a:off x="640389" y="117872"/>
            <a:ext cx="1699455" cy="523220"/>
            <a:chOff x="-2" y="0"/>
            <a:chExt cx="2932111" cy="839167"/>
          </a:xfrm>
        </p:grpSpPr>
        <p:grpSp>
          <p:nvGrpSpPr>
            <p:cNvPr id="16391" name="Group 23"/>
            <p:cNvGrpSpPr>
              <a:grpSpLocks/>
            </p:cNvGrpSpPr>
            <p:nvPr/>
          </p:nvGrpSpPr>
          <p:grpSpPr bwMode="auto">
            <a:xfrm>
              <a:off x="211208" y="89862"/>
              <a:ext cx="2512100" cy="627063"/>
              <a:chOff x="50" y="21"/>
              <a:chExt cx="599" cy="395"/>
            </a:xfrm>
          </p:grpSpPr>
          <p:sp>
            <p:nvSpPr>
              <p:cNvPr id="16392" name="AutoShape 8"/>
              <p:cNvSpPr>
                <a:spLocks noChangeArrowheads="1"/>
              </p:cNvSpPr>
              <p:nvPr/>
            </p:nvSpPr>
            <p:spPr bwMode="auto">
              <a:xfrm>
                <a:off x="50" y="37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6393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0" y="197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6394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2" y="21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6395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2932111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301164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7411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3" name="TextBox 2"/>
          <p:cNvSpPr>
            <a:spLocks noChangeArrowheads="1"/>
          </p:cNvSpPr>
          <p:nvPr/>
        </p:nvSpPr>
        <p:spPr bwMode="auto">
          <a:xfrm>
            <a:off x="630867" y="1168003"/>
            <a:ext cx="7888218" cy="25727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Times New Roman" pitchFamily="18" charset="0"/>
                <a:sym typeface="Times New Roman" pitchFamily="18" charset="0"/>
              </a:rPr>
              <a:t>【思维总结】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　分层抽样的应用非常广泛．分层抽样的关键是求出各层抽样的比例，然后按比例抽取．分层后，可采用抽签法或随机数法从各层抽取个体． </a:t>
            </a:r>
            <a:endParaRPr lang="zh-CN" altLang="en-US" sz="2800" b="1" dirty="0">
              <a:solidFill>
                <a:srgbClr val="000000"/>
              </a:solidFill>
              <a:sym typeface="Times New Roman" pitchFamily="18" charset="0"/>
            </a:endParaRPr>
          </a:p>
        </p:txBody>
      </p:sp>
      <p:grpSp>
        <p:nvGrpSpPr>
          <p:cNvPr id="17414" name="Group 22"/>
          <p:cNvGrpSpPr>
            <a:grpSpLocks/>
          </p:cNvGrpSpPr>
          <p:nvPr/>
        </p:nvGrpSpPr>
        <p:grpSpPr bwMode="auto">
          <a:xfrm>
            <a:off x="640389" y="117872"/>
            <a:ext cx="1699455" cy="523220"/>
            <a:chOff x="-2" y="0"/>
            <a:chExt cx="2932111" cy="839167"/>
          </a:xfrm>
        </p:grpSpPr>
        <p:grpSp>
          <p:nvGrpSpPr>
            <p:cNvPr id="17415" name="Group 23"/>
            <p:cNvGrpSpPr>
              <a:grpSpLocks/>
            </p:cNvGrpSpPr>
            <p:nvPr/>
          </p:nvGrpSpPr>
          <p:grpSpPr bwMode="auto">
            <a:xfrm>
              <a:off x="211208" y="56524"/>
              <a:ext cx="2512100" cy="633413"/>
              <a:chOff x="50" y="0"/>
              <a:chExt cx="599" cy="399"/>
            </a:xfrm>
          </p:grpSpPr>
          <p:sp>
            <p:nvSpPr>
              <p:cNvPr id="17416" name="AutoShape 8"/>
              <p:cNvSpPr>
                <a:spLocks noChangeArrowheads="1"/>
              </p:cNvSpPr>
              <p:nvPr/>
            </p:nvSpPr>
            <p:spPr bwMode="auto">
              <a:xfrm>
                <a:off x="50" y="20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7417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7418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2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7419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2932111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58916" y="4295148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8435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8436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8437" name="TextBox 1"/>
          <p:cNvSpPr>
            <a:spLocks noChangeArrowheads="1"/>
          </p:cNvSpPr>
          <p:nvPr/>
        </p:nvSpPr>
        <p:spPr bwMode="auto">
          <a:xfrm>
            <a:off x="514216" y="1314450"/>
            <a:ext cx="7891789" cy="2553566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+mn-ea"/>
                <a:ea typeface="+mn-ea"/>
                <a:sym typeface="Times New Roman" pitchFamily="18" charset="0"/>
              </a:rPr>
              <a:t>变式训练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　某校共有教师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302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名，其中老年教师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30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名，中年教师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150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名，青年教师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122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名．为调查他们对新课程改革的看法，从中抽取一个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60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人的样本．请写出抽样过程．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</p:txBody>
      </p:sp>
      <p:grpSp>
        <p:nvGrpSpPr>
          <p:cNvPr id="18438" name="Group 22"/>
          <p:cNvGrpSpPr>
            <a:grpSpLocks/>
          </p:cNvGrpSpPr>
          <p:nvPr/>
        </p:nvGrpSpPr>
        <p:grpSpPr bwMode="auto">
          <a:xfrm>
            <a:off x="683730" y="166174"/>
            <a:ext cx="1771460" cy="523220"/>
            <a:chOff x="74776" y="77471"/>
            <a:chExt cx="3056343" cy="839167"/>
          </a:xfrm>
        </p:grpSpPr>
        <p:grpSp>
          <p:nvGrpSpPr>
            <p:cNvPr id="18439" name="Group 23"/>
            <p:cNvGrpSpPr>
              <a:grpSpLocks/>
            </p:cNvGrpSpPr>
            <p:nvPr/>
          </p:nvGrpSpPr>
          <p:grpSpPr bwMode="auto">
            <a:xfrm>
              <a:off x="345410" y="167649"/>
              <a:ext cx="2512100" cy="630238"/>
              <a:chOff x="82" y="70"/>
              <a:chExt cx="599" cy="397"/>
            </a:xfrm>
          </p:grpSpPr>
          <p:sp>
            <p:nvSpPr>
              <p:cNvPr id="18440" name="AutoShape 8"/>
              <p:cNvSpPr>
                <a:spLocks noChangeArrowheads="1"/>
              </p:cNvSpPr>
              <p:nvPr/>
            </p:nvSpPr>
            <p:spPr bwMode="auto">
              <a:xfrm>
                <a:off x="82" y="88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8441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2" y="227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8442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82" y="7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8443" name="Rectangle 185"/>
            <p:cNvSpPr>
              <a:spLocks noChangeArrowheads="1"/>
            </p:cNvSpPr>
            <p:nvPr/>
          </p:nvSpPr>
          <p:spPr bwMode="auto">
            <a:xfrm>
              <a:off x="74776" y="77471"/>
              <a:ext cx="3056343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12061" y="4295148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9459" name="矩形 7"/>
          <p:cNvSpPr>
            <a:spLocks noChangeArrowheads="1"/>
          </p:cNvSpPr>
          <p:nvPr/>
        </p:nvSpPr>
        <p:spPr bwMode="auto">
          <a:xfrm>
            <a:off x="107690" y="-30742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946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946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657436"/>
              </p:ext>
            </p:extLst>
          </p:nvPr>
        </p:nvGraphicFramePr>
        <p:xfrm>
          <a:off x="539720" y="987640"/>
          <a:ext cx="7472341" cy="2955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3" r:id="rId4" imgW="3009600" imgH="1481400" progId="Word.Document.8">
                  <p:embed/>
                </p:oleObj>
              </mc:Choice>
              <mc:Fallback>
                <p:oleObj r:id="rId4" imgW="3009600" imgH="14814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20" y="987640"/>
                        <a:ext cx="7472341" cy="295560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462" name="Group 22"/>
          <p:cNvGrpSpPr>
            <a:grpSpLocks/>
          </p:cNvGrpSpPr>
          <p:nvPr/>
        </p:nvGrpSpPr>
        <p:grpSpPr bwMode="auto">
          <a:xfrm>
            <a:off x="640390" y="153114"/>
            <a:ext cx="1627450" cy="523220"/>
            <a:chOff x="0" y="56523"/>
            <a:chExt cx="2807879" cy="839167"/>
          </a:xfrm>
        </p:grpSpPr>
        <p:grpSp>
          <p:nvGrpSpPr>
            <p:cNvPr id="19463" name="Group 23"/>
            <p:cNvGrpSpPr>
              <a:grpSpLocks/>
            </p:cNvGrpSpPr>
            <p:nvPr/>
          </p:nvGrpSpPr>
          <p:grpSpPr bwMode="auto">
            <a:xfrm>
              <a:off x="148301" y="85099"/>
              <a:ext cx="2512100" cy="638176"/>
              <a:chOff x="35" y="18"/>
              <a:chExt cx="599" cy="402"/>
            </a:xfrm>
          </p:grpSpPr>
          <p:sp>
            <p:nvSpPr>
              <p:cNvPr id="19464" name="AutoShape 8"/>
              <p:cNvSpPr>
                <a:spLocks noChangeArrowheads="1"/>
              </p:cNvSpPr>
              <p:nvPr/>
            </p:nvSpPr>
            <p:spPr bwMode="auto">
              <a:xfrm>
                <a:off x="35" y="39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9465" name="Picture 9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5" y="210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9466" name="Picture 10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0800000">
                <a:off x="347" y="18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9467" name="Rectangle 185"/>
            <p:cNvSpPr>
              <a:spLocks noChangeArrowheads="1"/>
            </p:cNvSpPr>
            <p:nvPr/>
          </p:nvSpPr>
          <p:spPr bwMode="auto">
            <a:xfrm>
              <a:off x="0" y="56523"/>
              <a:ext cx="2807879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23230" y="-14288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048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20485" name="组合 1"/>
          <p:cNvGrpSpPr>
            <a:grpSpLocks/>
          </p:cNvGrpSpPr>
          <p:nvPr/>
        </p:nvGrpSpPr>
        <p:grpSpPr bwMode="auto">
          <a:xfrm>
            <a:off x="457081" y="800100"/>
            <a:ext cx="5484972" cy="895350"/>
            <a:chOff x="0" y="0"/>
            <a:chExt cx="7315200" cy="1193800"/>
          </a:xfrm>
        </p:grpSpPr>
        <p:grpSp>
          <p:nvGrpSpPr>
            <p:cNvPr id="20486" name="组合 15"/>
            <p:cNvGrpSpPr>
              <a:grpSpLocks/>
            </p:cNvGrpSpPr>
            <p:nvPr/>
          </p:nvGrpSpPr>
          <p:grpSpPr bwMode="auto">
            <a:xfrm>
              <a:off x="0" y="0"/>
              <a:ext cx="7315200" cy="1193800"/>
              <a:chOff x="0" y="0"/>
              <a:chExt cx="7315200" cy="1193800"/>
            </a:xfrm>
          </p:grpSpPr>
          <p:sp>
            <p:nvSpPr>
              <p:cNvPr id="20487" name="文本占位符 2"/>
              <p:cNvSpPr>
                <a:spLocks noChangeArrowheads="1"/>
              </p:cNvSpPr>
              <p:nvPr/>
            </p:nvSpPr>
            <p:spPr bwMode="auto">
              <a:xfrm>
                <a:off x="1833563" y="381000"/>
                <a:ext cx="5481637" cy="697627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800" b="1" dirty="0">
                    <a:solidFill>
                      <a:srgbClr val="0033CC"/>
                    </a:solidFill>
                    <a:sym typeface="Times New Roman" pitchFamily="18" charset="0"/>
                  </a:rPr>
                  <a:t>抽样方法的综合应用</a:t>
                </a:r>
                <a:endParaRPr lang="zh-CN" altLang="en-US" sz="2800" b="1" dirty="0">
                  <a:solidFill>
                    <a:srgbClr val="0033CC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pic>
            <p:nvPicPr>
              <p:cNvPr id="20488" name="Picture 7" descr="C:\Documents and Settings\Administrator\桌面\072_bluenormal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016125" cy="119380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20489" name="TextBox 2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056" y="268224"/>
              <a:ext cx="1591056" cy="62788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</p:pic>
      </p:grpSp>
      <p:sp>
        <p:nvSpPr>
          <p:cNvPr id="20490" name="TextBox 16"/>
          <p:cNvSpPr>
            <a:spLocks noChangeArrowheads="1"/>
          </p:cNvSpPr>
          <p:nvPr/>
        </p:nvSpPr>
        <p:spPr bwMode="auto">
          <a:xfrm>
            <a:off x="323705" y="2001054"/>
            <a:ext cx="7837034" cy="265455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抽取样本要根据样本容量的多少，及有无明显的差异等信息特征来确定采用的抽样方法．简单随机抽样是基本的抽样方法，可穿插在其它抽样方法中使用．</a:t>
            </a:r>
            <a:endParaRPr lang="zh-CN" altLang="en-US" sz="2800" dirty="0">
              <a:solidFill>
                <a:srgbClr val="000000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0491" name="Group 22"/>
          <p:cNvGrpSpPr>
            <a:grpSpLocks/>
          </p:cNvGrpSpPr>
          <p:nvPr/>
        </p:nvGrpSpPr>
        <p:grpSpPr bwMode="auto">
          <a:xfrm>
            <a:off x="640389" y="117872"/>
            <a:ext cx="1771461" cy="523220"/>
            <a:chOff x="-2" y="0"/>
            <a:chExt cx="3056345" cy="839167"/>
          </a:xfrm>
        </p:grpSpPr>
        <p:grpSp>
          <p:nvGrpSpPr>
            <p:cNvPr id="20492" name="Group 23"/>
            <p:cNvGrpSpPr>
              <a:grpSpLocks/>
            </p:cNvGrpSpPr>
            <p:nvPr/>
          </p:nvGrpSpPr>
          <p:grpSpPr bwMode="auto">
            <a:xfrm>
              <a:off x="274115" y="56524"/>
              <a:ext cx="2512100" cy="615951"/>
              <a:chOff x="65" y="0"/>
              <a:chExt cx="599" cy="388"/>
            </a:xfrm>
          </p:grpSpPr>
          <p:sp>
            <p:nvSpPr>
              <p:cNvPr id="20493" name="AutoShape 8"/>
              <p:cNvSpPr>
                <a:spLocks noChangeArrowheads="1"/>
              </p:cNvSpPr>
              <p:nvPr/>
            </p:nvSpPr>
            <p:spPr bwMode="auto">
              <a:xfrm>
                <a:off x="65" y="9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0494" name="Picture 9" descr="Picture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5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0495" name="Picture 10" descr="Picture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77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0496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3056345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pic>
        <p:nvPicPr>
          <p:cNvPr id="17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7481928" y="781854"/>
            <a:ext cx="1571216" cy="146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32554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994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150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21509" name="组合 35"/>
          <p:cNvGrpSpPr>
            <a:grpSpLocks/>
          </p:cNvGrpSpPr>
          <p:nvPr/>
        </p:nvGrpSpPr>
        <p:grpSpPr bwMode="auto">
          <a:xfrm>
            <a:off x="685622" y="914400"/>
            <a:ext cx="654673" cy="369332"/>
            <a:chOff x="0" y="0"/>
            <a:chExt cx="873125" cy="492538"/>
          </a:xfrm>
        </p:grpSpPr>
        <p:grpSp>
          <p:nvGrpSpPr>
            <p:cNvPr id="21510" name="组合 31"/>
            <p:cNvGrpSpPr>
              <a:grpSpLocks/>
            </p:cNvGrpSpPr>
            <p:nvPr/>
          </p:nvGrpSpPr>
          <p:grpSpPr bwMode="auto">
            <a:xfrm>
              <a:off x="0" y="12702"/>
              <a:ext cx="873125" cy="476343"/>
              <a:chOff x="0" y="0"/>
              <a:chExt cx="1444904" cy="1444493"/>
            </a:xfrm>
          </p:grpSpPr>
          <p:sp>
            <p:nvSpPr>
              <p:cNvPr id="21511" name="Oval 9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4904" cy="1444493"/>
              </a:xfrm>
              <a:prstGeom prst="ellipse">
                <a:avLst/>
              </a:prstGeom>
              <a:solidFill>
                <a:srgbClr val="7F7F7F"/>
              </a:solidFill>
              <a:ln w="9525" cap="flat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grpSp>
            <p:nvGrpSpPr>
              <p:cNvPr id="21512" name="Oval 94"/>
              <p:cNvGrpSpPr>
                <a:grpSpLocks/>
              </p:cNvGrpSpPr>
              <p:nvPr/>
            </p:nvGrpSpPr>
            <p:grpSpPr bwMode="auto">
              <a:xfrm>
                <a:off x="129233" y="49597"/>
                <a:ext cx="1282497" cy="1282500"/>
                <a:chOff x="0" y="0"/>
                <a:chExt cx="1438656" cy="1438657"/>
              </a:xfrm>
            </p:grpSpPr>
            <p:pic>
              <p:nvPicPr>
                <p:cNvPr id="21513" name="Oval 94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38656" cy="1438657"/>
                </a:xfrm>
                <a:prstGeom prst="rect">
                  <a:avLst/>
                </a:prstGeom>
                <a:noFill/>
                <a:ln w="9525" cap="flat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1514" name="Text Box 38"/>
                <p:cNvSpPr>
                  <a:spLocks noChangeArrowheads="1"/>
                </p:cNvSpPr>
                <p:nvPr/>
              </p:nvSpPr>
              <p:spPr bwMode="auto">
                <a:xfrm>
                  <a:off x="123207" y="198225"/>
                  <a:ext cx="987237" cy="993829"/>
                </a:xfrm>
                <a:prstGeom prst="rect">
                  <a:avLst/>
                </a:prstGeom>
                <a:noFill/>
                <a:ln w="9525" cap="flat" cmpd="sng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Times New Roman" pitchFamily="18" charset="0"/>
                    <a:sym typeface="Times New Roman" pitchFamily="18" charset="0"/>
                  </a:endParaRPr>
                </a:p>
              </p:txBody>
            </p:sp>
          </p:grpSp>
        </p:grpSp>
        <p:sp>
          <p:nvSpPr>
            <p:cNvPr id="21515" name="TextBox 15"/>
            <p:cNvSpPr>
              <a:spLocks noChangeArrowheads="1"/>
            </p:cNvSpPr>
            <p:nvPr/>
          </p:nvSpPr>
          <p:spPr bwMode="auto">
            <a:xfrm>
              <a:off x="93663" y="0"/>
              <a:ext cx="714376" cy="49253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>
                  <a:solidFill>
                    <a:srgbClr val="FFFFFF"/>
                  </a:solidFill>
                  <a:latin typeface="Times New Roman" pitchFamily="18" charset="0"/>
                  <a:sym typeface="Times New Roman" pitchFamily="18" charset="0"/>
                </a:rPr>
                <a:t>例</a:t>
              </a:r>
              <a:r>
                <a:rPr lang="en-US" b="1">
                  <a:solidFill>
                    <a:srgbClr val="FFFFFF"/>
                  </a:solidFill>
                  <a:latin typeface="Times New Roman" pitchFamily="18" charset="0"/>
                  <a:sym typeface="Times New Roman" pitchFamily="18" charset="0"/>
                </a:rPr>
                <a:t>3</a:t>
              </a:r>
              <a:endParaRPr lang="zh-CN" altLang="en-US" b="1">
                <a:solidFill>
                  <a:srgbClr val="FFFFFF"/>
                </a:solidFill>
                <a:latin typeface="Times New Roman" pitchFamily="18" charset="0"/>
                <a:sym typeface="Times New Roman" pitchFamily="18" charset="0"/>
              </a:endParaRPr>
            </a:p>
          </p:txBody>
        </p:sp>
      </p:grpSp>
      <p:sp>
        <p:nvSpPr>
          <p:cNvPr id="21516" name="TextBox 9"/>
          <p:cNvSpPr>
            <a:spLocks noChangeArrowheads="1"/>
          </p:cNvSpPr>
          <p:nvPr/>
        </p:nvSpPr>
        <p:spPr bwMode="auto">
          <a:xfrm>
            <a:off x="735615" y="964407"/>
            <a:ext cx="7777518" cy="358973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   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为了考察某学校教学水平，将抽取这个学校高三年级的部分学生本学年的考试成绩进行考察，为了全面反映实际情况，采取以下三种方式进行抽查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(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已知该学校高三年级共有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20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个教学班，并且每个班内的学生按随机方式编好了学号，假定该校每班学生人数都相同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)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：</a:t>
            </a:r>
            <a:endParaRPr lang="zh-CN" altLang="en-US" sz="2100" dirty="0">
              <a:solidFill>
                <a:srgbClr val="000000"/>
              </a:solidFill>
              <a:latin typeface="宋体" pitchFamily="2" charset="-122"/>
              <a:sym typeface="宋体" pitchFamily="2" charset="-122"/>
            </a:endParaRPr>
          </a:p>
          <a:p>
            <a:pPr algn="just" eaLnBrk="1" hangingPunct="1"/>
            <a:r>
              <a:rPr lang="zh-CN" altLang="en-US" sz="21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①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从全年级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20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个班中任意抽取一个班，再从该班任意抽取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20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人，考察他们的学习成绩；</a:t>
            </a:r>
            <a:endParaRPr lang="zh-CN" altLang="en-US" sz="2100" dirty="0">
              <a:solidFill>
                <a:srgbClr val="000000"/>
              </a:solidFill>
              <a:latin typeface="宋体" pitchFamily="2" charset="-122"/>
              <a:sym typeface="宋体" pitchFamily="2" charset="-122"/>
            </a:endParaRPr>
          </a:p>
          <a:p>
            <a:pPr eaLnBrk="1" hangingPunct="1"/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②每个班都抽取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人，共计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20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人，考察这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20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个学生的成绩；</a:t>
            </a:r>
          </a:p>
          <a:p>
            <a:pPr eaLnBrk="1" hangingPunct="1"/>
            <a:r>
              <a:rPr lang="zh-CN" altLang="en-US" sz="21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③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把学生按成绩分成优秀、良好、普通三个级别，从其中共抽取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100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名学生进行考察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(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已知若按成绩分，该校高三学生中优秀生共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150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人，良好生共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600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人，普通生共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250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人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)</a:t>
            </a: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</a:t>
            </a:r>
            <a:endParaRPr lang="zh-CN" altLang="en-US" dirty="0"/>
          </a:p>
        </p:txBody>
      </p:sp>
      <p:grpSp>
        <p:nvGrpSpPr>
          <p:cNvPr id="21517" name="Group 22"/>
          <p:cNvGrpSpPr>
            <a:grpSpLocks/>
          </p:cNvGrpSpPr>
          <p:nvPr/>
        </p:nvGrpSpPr>
        <p:grpSpPr bwMode="auto">
          <a:xfrm>
            <a:off x="640389" y="117872"/>
            <a:ext cx="1843465" cy="523220"/>
            <a:chOff x="-2" y="0"/>
            <a:chExt cx="3180575" cy="839167"/>
          </a:xfrm>
        </p:grpSpPr>
        <p:grpSp>
          <p:nvGrpSpPr>
            <p:cNvPr id="21518" name="Group 23"/>
            <p:cNvGrpSpPr>
              <a:grpSpLocks/>
            </p:cNvGrpSpPr>
            <p:nvPr/>
          </p:nvGrpSpPr>
          <p:grpSpPr bwMode="auto">
            <a:xfrm>
              <a:off x="332829" y="56524"/>
              <a:ext cx="2512100" cy="665163"/>
              <a:chOff x="79" y="0"/>
              <a:chExt cx="599" cy="419"/>
            </a:xfrm>
          </p:grpSpPr>
          <p:sp>
            <p:nvSpPr>
              <p:cNvPr id="21519" name="AutoShape 8"/>
              <p:cNvSpPr>
                <a:spLocks noChangeArrowheads="1"/>
              </p:cNvSpPr>
              <p:nvPr/>
            </p:nvSpPr>
            <p:spPr bwMode="auto">
              <a:xfrm>
                <a:off x="79" y="20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1520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9" y="209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1521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386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1522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3180575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295148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4099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10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101" name="TextBox 1"/>
          <p:cNvSpPr>
            <a:spLocks noChangeArrowheads="1"/>
          </p:cNvSpPr>
          <p:nvPr/>
        </p:nvSpPr>
        <p:spPr bwMode="auto">
          <a:xfrm>
            <a:off x="683730" y="789385"/>
            <a:ext cx="7343755" cy="174565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 eaLnBrk="1" hangingPunct="1">
              <a:lnSpc>
                <a:spcPct val="150000"/>
              </a:lnSpc>
            </a:pPr>
            <a:endParaRPr lang="zh-CN" altLang="en-US" sz="2100" b="1" dirty="0">
              <a:solidFill>
                <a:srgbClr val="0033CC"/>
              </a:solidFill>
              <a:latin typeface="Times New Roman" pitchFamily="18" charset="0"/>
              <a:sym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了解分层抽样的概念，比较三种抽样方法．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．利用分层抽样从总体中抽取样本．</a:t>
            </a:r>
          </a:p>
        </p:txBody>
      </p:sp>
      <p:grpSp>
        <p:nvGrpSpPr>
          <p:cNvPr id="4102" name="Group 22"/>
          <p:cNvGrpSpPr>
            <a:grpSpLocks/>
          </p:cNvGrpSpPr>
          <p:nvPr/>
        </p:nvGrpSpPr>
        <p:grpSpPr bwMode="auto">
          <a:xfrm>
            <a:off x="539720" y="48004"/>
            <a:ext cx="2024961" cy="523220"/>
            <a:chOff x="-233436" y="-150250"/>
            <a:chExt cx="3496566" cy="839167"/>
          </a:xfrm>
        </p:grpSpPr>
        <p:grpSp>
          <p:nvGrpSpPr>
            <p:cNvPr id="4103" name="Group 23"/>
            <p:cNvGrpSpPr>
              <a:grpSpLocks/>
            </p:cNvGrpSpPr>
            <p:nvPr/>
          </p:nvGrpSpPr>
          <p:grpSpPr bwMode="auto">
            <a:xfrm>
              <a:off x="257341" y="-30789"/>
              <a:ext cx="2512099" cy="601663"/>
              <a:chOff x="61" y="-55"/>
              <a:chExt cx="599" cy="379"/>
            </a:xfrm>
          </p:grpSpPr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>
                <a:off x="61" y="-55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4105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1" y="105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4106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4107" name="Rectangle 185"/>
            <p:cNvSpPr>
              <a:spLocks noChangeArrowheads="1"/>
            </p:cNvSpPr>
            <p:nvPr/>
          </p:nvSpPr>
          <p:spPr bwMode="auto">
            <a:xfrm>
              <a:off x="-233436" y="-150250"/>
              <a:ext cx="3496566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chemeClr val="bg1"/>
                  </a:solidFill>
                  <a:sym typeface="Times New Roman" pitchFamily="18" charset="0"/>
                </a:rPr>
                <a:t>学习目标</a:t>
              </a:r>
              <a:endParaRPr lang="zh-CN" altLang="en-US" sz="2800" b="1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pic>
        <p:nvPicPr>
          <p:cNvPr id="12" name="Picture 6" descr="MMj01781120000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876" y="2683460"/>
            <a:ext cx="2352611" cy="195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2531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253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2533" name="TextBox 1"/>
          <p:cNvSpPr>
            <a:spLocks noChangeArrowheads="1"/>
          </p:cNvSpPr>
          <p:nvPr/>
        </p:nvSpPr>
        <p:spPr bwMode="auto">
          <a:xfrm>
            <a:off x="676099" y="800101"/>
            <a:ext cx="7890599" cy="228522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根据上面的叙述，回答下列问题：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上面三种抽取方式中，其总体、个体、样本分别指什么？每一种抽取方式抽取的样本中，其样本容量分别是多少？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上面三种抽取方式中各自采用何种抽样方法？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/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(3)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试分别写出上面三种抽取方式各自抽取样本的步骤．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pSp>
        <p:nvGrpSpPr>
          <p:cNvPr id="22534" name="Group 22"/>
          <p:cNvGrpSpPr>
            <a:grpSpLocks/>
          </p:cNvGrpSpPr>
          <p:nvPr/>
        </p:nvGrpSpPr>
        <p:grpSpPr bwMode="auto">
          <a:xfrm>
            <a:off x="640390" y="117872"/>
            <a:ext cx="1627450" cy="523220"/>
            <a:chOff x="0" y="0"/>
            <a:chExt cx="2807879" cy="839167"/>
          </a:xfrm>
        </p:grpSpPr>
        <p:grpSp>
          <p:nvGrpSpPr>
            <p:cNvPr id="22535" name="Group 23"/>
            <p:cNvGrpSpPr>
              <a:grpSpLocks/>
            </p:cNvGrpSpPr>
            <p:nvPr/>
          </p:nvGrpSpPr>
          <p:grpSpPr bwMode="auto">
            <a:xfrm>
              <a:off x="148301" y="64462"/>
              <a:ext cx="2512100" cy="630238"/>
              <a:chOff x="35" y="5"/>
              <a:chExt cx="599" cy="397"/>
            </a:xfrm>
          </p:grpSpPr>
          <p:sp>
            <p:nvSpPr>
              <p:cNvPr id="22536" name="AutoShape 8"/>
              <p:cNvSpPr>
                <a:spLocks noChangeArrowheads="1"/>
              </p:cNvSpPr>
              <p:nvPr/>
            </p:nvSpPr>
            <p:spPr bwMode="auto">
              <a:xfrm>
                <a:off x="35" y="20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2537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1" y="192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2538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47" y="5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2539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2807879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sp>
        <p:nvSpPr>
          <p:cNvPr id="22540" name="TextBox 2"/>
          <p:cNvSpPr>
            <a:spLocks noChangeArrowheads="1"/>
          </p:cNvSpPr>
          <p:nvPr/>
        </p:nvSpPr>
        <p:spPr bwMode="auto">
          <a:xfrm>
            <a:off x="629601" y="3219795"/>
            <a:ext cx="7558500" cy="1131061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400" b="1" dirty="0">
                <a:solidFill>
                  <a:srgbClr val="0033CC"/>
                </a:solidFill>
                <a:latin typeface="Times New Roman" pitchFamily="18" charset="0"/>
                <a:sym typeface="Times New Roman" pitchFamily="18" charset="0"/>
              </a:rPr>
              <a:t>【思路点拨】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　根据三种抽样方式的定义和性质进行判断．</a:t>
            </a:r>
            <a:endParaRPr lang="zh-CN" altLang="en-US" sz="2400" dirty="0">
              <a:solidFill>
                <a:srgbClr val="000000"/>
              </a:solidFill>
              <a:latin typeface="宋体" pitchFamily="2" charset="-122"/>
              <a:sym typeface="宋体" pitchFamily="2" charset="-122"/>
            </a:endParaRPr>
          </a:p>
          <a:p>
            <a:pPr algn="just" eaLnBrk="1" hangingPunct="1"/>
            <a:endParaRPr lang="zh-CN" altLang="en-US" sz="2100" b="1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311053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3555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3556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3557" name="TextBox 2"/>
          <p:cNvSpPr>
            <a:spLocks noChangeArrowheads="1"/>
          </p:cNvSpPr>
          <p:nvPr/>
        </p:nvSpPr>
        <p:spPr bwMode="auto">
          <a:xfrm>
            <a:off x="395710" y="777103"/>
            <a:ext cx="7840605" cy="3762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【解】　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上面三种抽取方式中，其总体都是高三全体学生本年度的考试成绩，个体都是指高三年级每个学生本年度的考试成绩．第一种抽取方式中，样本为所抽取的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名学生本年度的考试成绩，样本容量为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；第二种抽取方式中，样本为所抽取的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名学生本年度的考试成绩，样本容量为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；第三种抽取方式中，样本为所抽取的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100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名学生本年度的考试成绩，样本容量为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100.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  <a:p>
            <a:pPr algn="just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上面三种抽取方式中，第一种方式采用的是简单随机抽样法；第二种方式采用的是系统抽样法和简单随机抽样法；第三种方式采用的是分层抽样法和简单随机抽样法．</a:t>
            </a:r>
            <a:endParaRPr lang="zh-CN" altLang="en-US" sz="2400" dirty="0"/>
          </a:p>
        </p:txBody>
      </p:sp>
      <p:grpSp>
        <p:nvGrpSpPr>
          <p:cNvPr id="23558" name="Group 22"/>
          <p:cNvGrpSpPr>
            <a:grpSpLocks/>
          </p:cNvGrpSpPr>
          <p:nvPr/>
        </p:nvGrpSpPr>
        <p:grpSpPr bwMode="auto">
          <a:xfrm>
            <a:off x="640389" y="117872"/>
            <a:ext cx="1699455" cy="523220"/>
            <a:chOff x="-2" y="0"/>
            <a:chExt cx="2932111" cy="839167"/>
          </a:xfrm>
        </p:grpSpPr>
        <p:grpSp>
          <p:nvGrpSpPr>
            <p:cNvPr id="23559" name="Group 23"/>
            <p:cNvGrpSpPr>
              <a:grpSpLocks/>
            </p:cNvGrpSpPr>
            <p:nvPr/>
          </p:nvGrpSpPr>
          <p:grpSpPr bwMode="auto">
            <a:xfrm>
              <a:off x="211208" y="56524"/>
              <a:ext cx="2512100" cy="633413"/>
              <a:chOff x="50" y="0"/>
              <a:chExt cx="599" cy="399"/>
            </a:xfrm>
          </p:grpSpPr>
          <p:sp>
            <p:nvSpPr>
              <p:cNvPr id="23560" name="AutoShape 8"/>
              <p:cNvSpPr>
                <a:spLocks noChangeArrowheads="1"/>
              </p:cNvSpPr>
              <p:nvPr/>
            </p:nvSpPr>
            <p:spPr bwMode="auto">
              <a:xfrm>
                <a:off x="50" y="20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3561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0" y="189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3562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57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3563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2932111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301164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4579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458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4581" name="TextBox 1"/>
          <p:cNvSpPr>
            <a:spLocks noChangeArrowheads="1"/>
          </p:cNvSpPr>
          <p:nvPr/>
        </p:nvSpPr>
        <p:spPr bwMode="auto">
          <a:xfrm>
            <a:off x="623834" y="776288"/>
            <a:ext cx="7992966" cy="422421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(3)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第一种方式抽样的步骤如下：</a:t>
            </a:r>
            <a:endParaRPr lang="zh-CN" altLang="en-US" sz="21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第一步：在这</a:t>
            </a:r>
            <a:r>
              <a:rPr 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20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个班中用抽签法任意抽取一个班；</a:t>
            </a:r>
            <a:endParaRPr lang="zh-CN" altLang="en-US" sz="21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第二步：从这个班中按学号用随机数法或抽签法抽取</a:t>
            </a:r>
            <a:r>
              <a:rPr 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20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名学生，考察其考试成绩．</a:t>
            </a:r>
            <a:endParaRPr lang="zh-CN" altLang="en-US" sz="21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/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第二种方式抽样的步骤如下：</a:t>
            </a:r>
          </a:p>
          <a:p>
            <a:pPr eaLnBrk="1" hangingPunct="1"/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第一步：在第一个班中，用简单随机抽样法任意抽取某一学生，记其学号为</a:t>
            </a:r>
            <a:r>
              <a:rPr 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；</a:t>
            </a:r>
            <a:endParaRPr lang="zh-CN" altLang="en-US" sz="21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/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第二步：在其余的</a:t>
            </a:r>
            <a:r>
              <a:rPr 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19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个班中，选取学号为</a:t>
            </a:r>
            <a:r>
              <a:rPr 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的学生，共计</a:t>
            </a:r>
            <a:r>
              <a:rPr 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20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人．</a:t>
            </a:r>
            <a:endParaRPr lang="zh-CN" altLang="en-US" sz="21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/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第三种方式抽样的步骤如下：</a:t>
            </a:r>
            <a:endParaRPr lang="zh-CN" altLang="en-US" sz="21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/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第一步：分层．若按成绩分，其中优秀生共</a:t>
            </a:r>
            <a:r>
              <a:rPr 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150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人，良好生共</a:t>
            </a:r>
            <a:r>
              <a:rPr 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600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人，普通生共</a:t>
            </a:r>
            <a:r>
              <a:rPr 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250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人，总体由差异明显的三部分组成，所以在抽取样本时，应把全体学生分成三个层次．</a:t>
            </a:r>
            <a:endParaRPr lang="zh-CN" altLang="en-US" sz="21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/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grpSp>
        <p:nvGrpSpPr>
          <p:cNvPr id="24582" name="Group 22"/>
          <p:cNvGrpSpPr>
            <a:grpSpLocks/>
          </p:cNvGrpSpPr>
          <p:nvPr/>
        </p:nvGrpSpPr>
        <p:grpSpPr bwMode="auto">
          <a:xfrm>
            <a:off x="641269" y="109412"/>
            <a:ext cx="1627450" cy="523220"/>
            <a:chOff x="1517" y="-13569"/>
            <a:chExt cx="2807879" cy="839167"/>
          </a:xfrm>
        </p:grpSpPr>
        <p:grpSp>
          <p:nvGrpSpPr>
            <p:cNvPr id="24583" name="Group 23"/>
            <p:cNvGrpSpPr>
              <a:grpSpLocks/>
            </p:cNvGrpSpPr>
            <p:nvPr/>
          </p:nvGrpSpPr>
          <p:grpSpPr bwMode="auto">
            <a:xfrm>
              <a:off x="148301" y="56524"/>
              <a:ext cx="2512100" cy="622301"/>
              <a:chOff x="35" y="0"/>
              <a:chExt cx="599" cy="392"/>
            </a:xfrm>
          </p:grpSpPr>
          <p:sp>
            <p:nvSpPr>
              <p:cNvPr id="24584" name="AutoShape 8"/>
              <p:cNvSpPr>
                <a:spLocks noChangeArrowheads="1"/>
              </p:cNvSpPr>
              <p:nvPr/>
            </p:nvSpPr>
            <p:spPr bwMode="auto">
              <a:xfrm>
                <a:off x="35" y="13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4585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" y="170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4586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4587" name="Rectangle 185"/>
            <p:cNvSpPr>
              <a:spLocks noChangeArrowheads="1"/>
            </p:cNvSpPr>
            <p:nvPr/>
          </p:nvSpPr>
          <p:spPr bwMode="auto">
            <a:xfrm>
              <a:off x="1517" y="-13569"/>
              <a:ext cx="2807879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295148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5603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560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560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433087"/>
              </p:ext>
            </p:extLst>
          </p:nvPr>
        </p:nvGraphicFramePr>
        <p:xfrm>
          <a:off x="1331775" y="1265669"/>
          <a:ext cx="6052752" cy="3606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6" r:id="rId4" imgW="3009600" imgH="2184120" progId="Word.Document.8">
                  <p:embed/>
                </p:oleObj>
              </mc:Choice>
              <mc:Fallback>
                <p:oleObj r:id="rId4" imgW="3009600" imgH="21841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775" y="1265669"/>
                        <a:ext cx="6052752" cy="36064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606" name="Group 22"/>
          <p:cNvGrpSpPr>
            <a:grpSpLocks/>
          </p:cNvGrpSpPr>
          <p:nvPr/>
        </p:nvGrpSpPr>
        <p:grpSpPr bwMode="auto">
          <a:xfrm>
            <a:off x="640389" y="117872"/>
            <a:ext cx="1699455" cy="523220"/>
            <a:chOff x="-2" y="0"/>
            <a:chExt cx="2932111" cy="839167"/>
          </a:xfrm>
        </p:grpSpPr>
        <p:grpSp>
          <p:nvGrpSpPr>
            <p:cNvPr id="25607" name="Group 23"/>
            <p:cNvGrpSpPr>
              <a:grpSpLocks/>
            </p:cNvGrpSpPr>
            <p:nvPr/>
          </p:nvGrpSpPr>
          <p:grpSpPr bwMode="auto">
            <a:xfrm>
              <a:off x="207014" y="56524"/>
              <a:ext cx="2516294" cy="638176"/>
              <a:chOff x="49" y="0"/>
              <a:chExt cx="600" cy="402"/>
            </a:xfrm>
          </p:grpSpPr>
          <p:sp>
            <p:nvSpPr>
              <p:cNvPr id="25608" name="AutoShape 8"/>
              <p:cNvSpPr>
                <a:spLocks noChangeArrowheads="1"/>
              </p:cNvSpPr>
              <p:nvPr/>
            </p:nvSpPr>
            <p:spPr bwMode="auto">
              <a:xfrm>
                <a:off x="50" y="20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5609" name="Picture 9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9" y="192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5610" name="Picture 10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0800000">
                <a:off x="355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5611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2932111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sp>
        <p:nvSpPr>
          <p:cNvPr id="25612" name="Text Box 12"/>
          <p:cNvSpPr>
            <a:spLocks noChangeArrowheads="1"/>
          </p:cNvSpPr>
          <p:nvPr/>
        </p:nvSpPr>
        <p:spPr bwMode="auto">
          <a:xfrm>
            <a:off x="1268876" y="714375"/>
            <a:ext cx="6369336" cy="99256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第二步：确定各个层次抽取的人数．因为样本容量与</a:t>
            </a:r>
          </a:p>
          <a:p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总体个体数的比为</a:t>
            </a:r>
            <a:r>
              <a:rPr 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100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∶</a:t>
            </a:r>
            <a:r>
              <a:rPr 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1000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＝</a:t>
            </a:r>
            <a:r>
              <a:rPr 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∶</a:t>
            </a:r>
            <a:r>
              <a:rPr 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10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  <a:p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6627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662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6629" name="TextBox 1"/>
          <p:cNvSpPr>
            <a:spLocks noChangeArrowheads="1"/>
          </p:cNvSpPr>
          <p:nvPr/>
        </p:nvSpPr>
        <p:spPr bwMode="auto">
          <a:xfrm>
            <a:off x="460057" y="799223"/>
            <a:ext cx="7945353" cy="3947216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0033CC"/>
                </a:solidFill>
                <a:latin typeface="Times New Roman" pitchFamily="18" charset="0"/>
                <a:sym typeface="Times New Roman" pitchFamily="18" charset="0"/>
              </a:rPr>
              <a:t>【思维总结】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　简单随机抽样、系统抽样、分层抽样的共同特点是在抽样过程中每一个个体被抽取的机会相等，体现了这些抽样方法的客观性和公平性．其中简单随机抽样是最简单和最基本的抽样方法，在进行系统抽样和分层抽样时都要用到简单随机抽样方法．抽样方法经常交叉起来应用，对于个体数量很大的总体，可采用系统抽样，系统中的每一均衡部分，又可采用简单随机抽样．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grpSp>
        <p:nvGrpSpPr>
          <p:cNvPr id="26630" name="Group 22"/>
          <p:cNvGrpSpPr>
            <a:grpSpLocks/>
          </p:cNvGrpSpPr>
          <p:nvPr/>
        </p:nvGrpSpPr>
        <p:grpSpPr bwMode="auto">
          <a:xfrm>
            <a:off x="640389" y="117872"/>
            <a:ext cx="1843465" cy="523220"/>
            <a:chOff x="-2" y="0"/>
            <a:chExt cx="3180575" cy="839167"/>
          </a:xfrm>
        </p:grpSpPr>
        <p:grpSp>
          <p:nvGrpSpPr>
            <p:cNvPr id="26631" name="Group 23"/>
            <p:cNvGrpSpPr>
              <a:grpSpLocks/>
            </p:cNvGrpSpPr>
            <p:nvPr/>
          </p:nvGrpSpPr>
          <p:grpSpPr bwMode="auto">
            <a:xfrm>
              <a:off x="332829" y="86687"/>
              <a:ext cx="2512100" cy="627063"/>
              <a:chOff x="79" y="19"/>
              <a:chExt cx="599" cy="395"/>
            </a:xfrm>
          </p:grpSpPr>
          <p:sp>
            <p:nvSpPr>
              <p:cNvPr id="26632" name="AutoShape 8"/>
              <p:cNvSpPr>
                <a:spLocks noChangeArrowheads="1"/>
              </p:cNvSpPr>
              <p:nvPr/>
            </p:nvSpPr>
            <p:spPr bwMode="auto">
              <a:xfrm>
                <a:off x="79" y="20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6633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9" y="204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6634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91" y="19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6635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3180575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307180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7651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765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27653" name="Group 22"/>
          <p:cNvGrpSpPr>
            <a:grpSpLocks/>
          </p:cNvGrpSpPr>
          <p:nvPr/>
        </p:nvGrpSpPr>
        <p:grpSpPr bwMode="auto">
          <a:xfrm>
            <a:off x="647532" y="140494"/>
            <a:ext cx="1764318" cy="523220"/>
            <a:chOff x="0" y="0"/>
            <a:chExt cx="3046505" cy="839167"/>
          </a:xfrm>
        </p:grpSpPr>
        <p:grpSp>
          <p:nvGrpSpPr>
            <p:cNvPr id="27654" name="Group 23"/>
            <p:cNvGrpSpPr>
              <a:grpSpLocks/>
            </p:cNvGrpSpPr>
            <p:nvPr/>
          </p:nvGrpSpPr>
          <p:grpSpPr bwMode="auto">
            <a:xfrm>
              <a:off x="265728" y="85099"/>
              <a:ext cx="2512100" cy="635001"/>
              <a:chOff x="63" y="18"/>
              <a:chExt cx="599" cy="400"/>
            </a:xfrm>
          </p:grpSpPr>
          <p:sp>
            <p:nvSpPr>
              <p:cNvPr id="27655" name="AutoShape 8"/>
              <p:cNvSpPr>
                <a:spLocks noChangeArrowheads="1"/>
              </p:cNvSpPr>
              <p:nvPr/>
            </p:nvSpPr>
            <p:spPr bwMode="auto">
              <a:xfrm>
                <a:off x="63" y="39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7656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3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7657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375" y="18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7658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046505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方法感悟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sp>
        <p:nvSpPr>
          <p:cNvPr id="27659" name="TextBox 7"/>
          <p:cNvSpPr>
            <a:spLocks noChangeArrowheads="1"/>
          </p:cNvSpPr>
          <p:nvPr/>
        </p:nvSpPr>
        <p:spPr bwMode="auto">
          <a:xfrm>
            <a:off x="322127" y="843630"/>
            <a:ext cx="1599783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0033CC"/>
                </a:solidFill>
                <a:latin typeface="Times New Roman" pitchFamily="18" charset="0"/>
                <a:sym typeface="Times New Roman" pitchFamily="18" charset="0"/>
              </a:rPr>
              <a:t>方法技巧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graphicFrame>
        <p:nvGraphicFramePr>
          <p:cNvPr id="2766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403035"/>
              </p:ext>
            </p:extLst>
          </p:nvPr>
        </p:nvGraphicFramePr>
        <p:xfrm>
          <a:off x="1442616" y="1343749"/>
          <a:ext cx="6277721" cy="345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1" r:id="rId5" imgW="3009600" imgH="1909080" progId="Word.Document.8">
                  <p:embed/>
                </p:oleObj>
              </mc:Choice>
              <mc:Fallback>
                <p:oleObj r:id="rId5" imgW="3009600" imgH="1909080" progId="Word.Documen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2616" y="1343749"/>
                        <a:ext cx="6277721" cy="345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304711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8675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8676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8677" name="TextBox 1"/>
          <p:cNvSpPr>
            <a:spLocks noChangeArrowheads="1"/>
          </p:cNvSpPr>
          <p:nvPr/>
        </p:nvSpPr>
        <p:spPr bwMode="auto">
          <a:xfrm>
            <a:off x="467715" y="784246"/>
            <a:ext cx="7987014" cy="35163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．探究抽样方法的选取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若总体由差异明显的几个层次组成，则选用分层抽样．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若总体没有差异明显的层次，则考虑采用简单随机抽样或系统抽样．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/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(3)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当总体容量较小时宜用抽签法；当总体容量较大，样本容量较小时宜用随机数表法；当总体容量较大，样本容量也较大时宜用系统抽样．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pSp>
        <p:nvGrpSpPr>
          <p:cNvPr id="28678" name="Group 22"/>
          <p:cNvGrpSpPr>
            <a:grpSpLocks/>
          </p:cNvGrpSpPr>
          <p:nvPr/>
        </p:nvGrpSpPr>
        <p:grpSpPr bwMode="auto">
          <a:xfrm>
            <a:off x="647532" y="140494"/>
            <a:ext cx="1836323" cy="523220"/>
            <a:chOff x="0" y="0"/>
            <a:chExt cx="3170839" cy="839167"/>
          </a:xfrm>
        </p:grpSpPr>
        <p:grpSp>
          <p:nvGrpSpPr>
            <p:cNvPr id="28679" name="Group 23"/>
            <p:cNvGrpSpPr>
              <a:grpSpLocks/>
            </p:cNvGrpSpPr>
            <p:nvPr/>
          </p:nvGrpSpPr>
          <p:grpSpPr bwMode="auto">
            <a:xfrm>
              <a:off x="328635" y="86687"/>
              <a:ext cx="2512100" cy="627063"/>
              <a:chOff x="78" y="19"/>
              <a:chExt cx="599" cy="395"/>
            </a:xfrm>
          </p:grpSpPr>
          <p:sp>
            <p:nvSpPr>
              <p:cNvPr id="28680" name="AutoShape 8"/>
              <p:cNvSpPr>
                <a:spLocks noChangeArrowheads="1"/>
              </p:cNvSpPr>
              <p:nvPr/>
            </p:nvSpPr>
            <p:spPr bwMode="auto">
              <a:xfrm>
                <a:off x="78" y="20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8681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7" y="204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8682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90" y="19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8683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170839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方法感悟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301164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9699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970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9701" name="TextBox 1"/>
          <p:cNvSpPr>
            <a:spLocks noChangeArrowheads="1"/>
          </p:cNvSpPr>
          <p:nvPr/>
        </p:nvSpPr>
        <p:spPr bwMode="auto">
          <a:xfrm>
            <a:off x="514216" y="1219201"/>
            <a:ext cx="1897634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0033CC"/>
                </a:solidFill>
                <a:latin typeface="Times New Roman" pitchFamily="18" charset="0"/>
                <a:sym typeface="Times New Roman" pitchFamily="18" charset="0"/>
              </a:rPr>
              <a:t>失误防范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9702" name="TextBox 2"/>
          <p:cNvSpPr>
            <a:spLocks noChangeArrowheads="1"/>
          </p:cNvSpPr>
          <p:nvPr/>
        </p:nvSpPr>
        <p:spPr bwMode="auto">
          <a:xfrm>
            <a:off x="565400" y="1781175"/>
            <a:ext cx="8217935" cy="2008224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分层后，各层的个体较多时，可采用系统抽样或简单随机抽样取出各层中的个体，一定要注意按比例抽取．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grpSp>
        <p:nvGrpSpPr>
          <p:cNvPr id="29703" name="Group 22"/>
          <p:cNvGrpSpPr>
            <a:grpSpLocks/>
          </p:cNvGrpSpPr>
          <p:nvPr/>
        </p:nvGrpSpPr>
        <p:grpSpPr bwMode="auto">
          <a:xfrm>
            <a:off x="647532" y="140494"/>
            <a:ext cx="1908328" cy="523220"/>
            <a:chOff x="0" y="0"/>
            <a:chExt cx="3295172" cy="839167"/>
          </a:xfrm>
        </p:grpSpPr>
        <p:grpSp>
          <p:nvGrpSpPr>
            <p:cNvPr id="29704" name="Group 23"/>
            <p:cNvGrpSpPr>
              <a:grpSpLocks/>
            </p:cNvGrpSpPr>
            <p:nvPr/>
          </p:nvGrpSpPr>
          <p:grpSpPr bwMode="auto">
            <a:xfrm>
              <a:off x="391543" y="110499"/>
              <a:ext cx="2512100" cy="620714"/>
              <a:chOff x="93" y="34"/>
              <a:chExt cx="599" cy="391"/>
            </a:xfrm>
          </p:grpSpPr>
          <p:sp>
            <p:nvSpPr>
              <p:cNvPr id="29705" name="AutoShape 8"/>
              <p:cNvSpPr>
                <a:spLocks noChangeArrowheads="1"/>
              </p:cNvSpPr>
              <p:nvPr/>
            </p:nvSpPr>
            <p:spPr bwMode="auto">
              <a:xfrm>
                <a:off x="93" y="39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9706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93" y="215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9707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405" y="34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9708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295172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方法感悟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pic>
        <p:nvPicPr>
          <p:cNvPr id="13" name="Picture 50" descr="sta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00000">
            <a:off x="7492276" y="57150"/>
            <a:ext cx="1342675" cy="10287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81049" y="4569619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30723" name="组合 1"/>
          <p:cNvGrpSpPr>
            <a:grpSpLocks/>
          </p:cNvGrpSpPr>
          <p:nvPr/>
        </p:nvGrpSpPr>
        <p:grpSpPr bwMode="auto">
          <a:xfrm>
            <a:off x="0" y="1168004"/>
            <a:ext cx="9144000" cy="2971800"/>
            <a:chOff x="0" y="0"/>
            <a:chExt cx="12195175" cy="3962127"/>
          </a:xfrm>
        </p:grpSpPr>
        <p:sp>
          <p:nvSpPr>
            <p:cNvPr id="30724" name="直角三角形 20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25" name="矩形 21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2D050">
                <a:alpha val="34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26" name="矩形 23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7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27" name="直角三角形 26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30728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30729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6716" y="2842022"/>
            <a:ext cx="254727" cy="3238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30730" name="Text Box 54">
            <a:hlinkClick r:id="rId5"/>
          </p:cNvPr>
          <p:cNvSpPr>
            <a:spLocks noChangeArrowheads="1"/>
          </p:cNvSpPr>
          <p:nvPr/>
        </p:nvSpPr>
        <p:spPr bwMode="auto">
          <a:xfrm>
            <a:off x="3422156" y="2869406"/>
            <a:ext cx="2677018" cy="26312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68544" tIns="34272" rIns="68544" bIns="34272" anchor="ctr"/>
          <a:lstStyle/>
          <a:p>
            <a:pPr>
              <a:spcBef>
                <a:spcPct val="50000"/>
              </a:spcBef>
            </a:pPr>
            <a:r>
              <a:rPr lang="en-US" sz="1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http://www.91taoke.com</a:t>
            </a:r>
            <a:endParaRPr lang="zh-CN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30731" name="TextBox 3"/>
          <p:cNvSpPr>
            <a:spLocks noChangeArrowheads="1"/>
          </p:cNvSpPr>
          <p:nvPr/>
        </p:nvSpPr>
        <p:spPr bwMode="auto">
          <a:xfrm>
            <a:off x="3275747" y="1945482"/>
            <a:ext cx="2969836" cy="69294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68562" tIns="34281" rIns="68562" bIns="34281" anchor="ctr"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+mn-ea"/>
                <a:ea typeface="+mn-ea"/>
                <a:sym typeface="华康俪金黑W8(P)" pitchFamily="2" charset="-122"/>
              </a:rPr>
              <a:t>谢谢观看！</a:t>
            </a:r>
            <a:endParaRPr lang="zh-CN" altLang="en-US" sz="40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30732" name="TextBox 3"/>
          <p:cNvSpPr>
            <a:spLocks noChangeArrowheads="1"/>
          </p:cNvSpPr>
          <p:nvPr/>
        </p:nvSpPr>
        <p:spPr bwMode="auto">
          <a:xfrm>
            <a:off x="8297687" y="1410484"/>
            <a:ext cx="410658" cy="228522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  <a:sym typeface="微软雅黑" pitchFamily="34" charset="-122"/>
              </a:rPr>
              <a:t>第二章：统计</a:t>
            </a:r>
            <a:endParaRPr lang="zh-CN" altLang="en-US" sz="2400" dirty="0">
              <a:solidFill>
                <a:schemeClr val="bg1"/>
              </a:solidFill>
              <a:latin typeface="+mn-ea"/>
              <a:ea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314073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512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5125" name="Group 22"/>
          <p:cNvGrpSpPr>
            <a:grpSpLocks/>
          </p:cNvGrpSpPr>
          <p:nvPr/>
        </p:nvGrpSpPr>
        <p:grpSpPr bwMode="auto">
          <a:xfrm>
            <a:off x="674909" y="141685"/>
            <a:ext cx="2024961" cy="523220"/>
            <a:chOff x="0" y="0"/>
            <a:chExt cx="3496566" cy="839167"/>
          </a:xfrm>
        </p:grpSpPr>
        <p:grpSp>
          <p:nvGrpSpPr>
            <p:cNvPr id="5126" name="Group 23"/>
            <p:cNvGrpSpPr>
              <a:grpSpLocks/>
            </p:cNvGrpSpPr>
            <p:nvPr/>
          </p:nvGrpSpPr>
          <p:grpSpPr bwMode="auto">
            <a:xfrm>
              <a:off x="492194" y="118437"/>
              <a:ext cx="2512101" cy="604838"/>
              <a:chOff x="117" y="39"/>
              <a:chExt cx="599" cy="381"/>
            </a:xfrm>
          </p:grpSpPr>
          <p:sp>
            <p:nvSpPr>
              <p:cNvPr id="5127" name="AutoShape 8"/>
              <p:cNvSpPr>
                <a:spLocks noChangeArrowheads="1"/>
              </p:cNvSpPr>
              <p:nvPr/>
            </p:nvSpPr>
            <p:spPr bwMode="auto">
              <a:xfrm>
                <a:off x="117" y="39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5128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32" y="210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5129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429" y="39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5130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496566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温故夯基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sp>
        <p:nvSpPr>
          <p:cNvPr id="5131" name="TextBox 10"/>
          <p:cNvSpPr>
            <a:spLocks noChangeArrowheads="1"/>
          </p:cNvSpPr>
          <p:nvPr/>
        </p:nvSpPr>
        <p:spPr bwMode="auto">
          <a:xfrm>
            <a:off x="401137" y="1193006"/>
            <a:ext cx="8382198" cy="308544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．系统抽样是将总体分成均衡的几部分，然后按照预先定出的规则，从每一部分中抽取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___________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，得到所需要的样本．其关键是确定分段间隔．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/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．为了了解某地参加计算机水平测试的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5008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名学生的成绩，从中抽取了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200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名学生的成绩进行统计分析，运用系统抽样方法抽取样本时，每组的容量为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_______.</a:t>
            </a:r>
            <a:endParaRPr lang="zh-CN" altLang="en-US" sz="2800" b="1" dirty="0">
              <a:solidFill>
                <a:srgbClr val="0033CC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5132" name="矩形 15"/>
          <p:cNvSpPr>
            <a:spLocks noChangeArrowheads="1"/>
          </p:cNvSpPr>
          <p:nvPr/>
        </p:nvSpPr>
        <p:spPr bwMode="auto">
          <a:xfrm>
            <a:off x="6454484" y="1653216"/>
            <a:ext cx="859814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一个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5133" name="矩形 17"/>
          <p:cNvSpPr>
            <a:spLocks noChangeArrowheads="1"/>
          </p:cNvSpPr>
          <p:nvPr/>
        </p:nvSpPr>
        <p:spPr bwMode="auto">
          <a:xfrm>
            <a:off x="7135344" y="1653779"/>
            <a:ext cx="859814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个体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5134" name="矩形 18"/>
          <p:cNvSpPr>
            <a:spLocks noChangeArrowheads="1"/>
          </p:cNvSpPr>
          <p:nvPr/>
        </p:nvSpPr>
        <p:spPr bwMode="auto">
          <a:xfrm>
            <a:off x="928695" y="3795835"/>
            <a:ext cx="497536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Times New Roman" pitchFamily="18" charset="0"/>
              </a:rPr>
              <a:t>25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 bldLvl="0" autoUpdateAnimBg="0"/>
      <p:bldP spid="5133" grpId="0" bldLvl="0" autoUpdateAnimBg="0"/>
      <p:bldP spid="5134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295148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614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6149" name="TextBox 10"/>
          <p:cNvSpPr>
            <a:spLocks noChangeArrowheads="1"/>
          </p:cNvSpPr>
          <p:nvPr/>
        </p:nvSpPr>
        <p:spPr bwMode="auto">
          <a:xfrm>
            <a:off x="611822" y="1053704"/>
            <a:ext cx="7684674" cy="35163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．分层抽样的概念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在抽样时，将总体分成互不交叉的层，然后按照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______________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，从各层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________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抽取一定数量的个体，将各层取出的个体合在一起作为样本，这种抽样方法是一种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______________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．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．分层抽样的适用条件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当总体是由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_____________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的几部分组成时，往往选用分层抽样的方法．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</p:txBody>
      </p:sp>
      <p:grpSp>
        <p:nvGrpSpPr>
          <p:cNvPr id="6150" name="Group 22"/>
          <p:cNvGrpSpPr>
            <a:grpSpLocks/>
          </p:cNvGrpSpPr>
          <p:nvPr/>
        </p:nvGrpSpPr>
        <p:grpSpPr bwMode="auto">
          <a:xfrm>
            <a:off x="623336" y="125558"/>
            <a:ext cx="1843466" cy="523220"/>
            <a:chOff x="-29424" y="-29684"/>
            <a:chExt cx="3180576" cy="839167"/>
          </a:xfrm>
        </p:grpSpPr>
        <p:grpSp>
          <p:nvGrpSpPr>
            <p:cNvPr id="6151" name="Group 23"/>
            <p:cNvGrpSpPr>
              <a:grpSpLocks/>
            </p:cNvGrpSpPr>
            <p:nvPr/>
          </p:nvGrpSpPr>
          <p:grpSpPr bwMode="auto">
            <a:xfrm>
              <a:off x="332829" y="56524"/>
              <a:ext cx="2512100" cy="663575"/>
              <a:chOff x="79" y="0"/>
              <a:chExt cx="599" cy="418"/>
            </a:xfrm>
          </p:grpSpPr>
          <p:sp>
            <p:nvSpPr>
              <p:cNvPr id="6152" name="AutoShape 8"/>
              <p:cNvSpPr>
                <a:spLocks noChangeArrowheads="1"/>
              </p:cNvSpPr>
              <p:nvPr/>
            </p:nvSpPr>
            <p:spPr bwMode="auto">
              <a:xfrm>
                <a:off x="79" y="39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6153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9" y="200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6154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6155" name="Rectangle 185"/>
            <p:cNvSpPr>
              <a:spLocks noChangeArrowheads="1"/>
            </p:cNvSpPr>
            <p:nvPr/>
          </p:nvSpPr>
          <p:spPr bwMode="auto">
            <a:xfrm>
              <a:off x="-29424" y="-29684"/>
              <a:ext cx="3180576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知新益能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sp>
        <p:nvSpPr>
          <p:cNvPr id="6156" name="TextBox 14"/>
          <p:cNvSpPr>
            <a:spLocks noChangeArrowheads="1"/>
          </p:cNvSpPr>
          <p:nvPr/>
        </p:nvSpPr>
        <p:spPr bwMode="auto">
          <a:xfrm>
            <a:off x="884405" y="1859756"/>
            <a:ext cx="2162802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一定的比例</a:t>
            </a:r>
            <a:endParaRPr lang="zh-CN" altLang="en-US" sz="2800" dirty="0"/>
          </a:p>
        </p:txBody>
      </p:sp>
      <p:sp>
        <p:nvSpPr>
          <p:cNvPr id="6157" name="TextBox 12"/>
          <p:cNvSpPr>
            <a:spLocks noChangeArrowheads="1"/>
          </p:cNvSpPr>
          <p:nvPr/>
        </p:nvSpPr>
        <p:spPr bwMode="auto">
          <a:xfrm>
            <a:off x="4676765" y="1885950"/>
            <a:ext cx="2162802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独立地</a:t>
            </a:r>
            <a:endParaRPr lang="zh-CN" altLang="en-US" sz="2800" dirty="0"/>
          </a:p>
        </p:txBody>
      </p:sp>
      <p:sp>
        <p:nvSpPr>
          <p:cNvPr id="6158" name="TextBox 13"/>
          <p:cNvSpPr>
            <a:spLocks noChangeArrowheads="1"/>
          </p:cNvSpPr>
          <p:nvPr/>
        </p:nvSpPr>
        <p:spPr bwMode="auto">
          <a:xfrm>
            <a:off x="4027698" y="2715760"/>
            <a:ext cx="2163993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分层抽样</a:t>
            </a:r>
            <a:endParaRPr lang="zh-CN" altLang="en-US" sz="2800" dirty="0"/>
          </a:p>
        </p:txBody>
      </p:sp>
      <p:sp>
        <p:nvSpPr>
          <p:cNvPr id="6159" name="TextBox 15"/>
          <p:cNvSpPr>
            <a:spLocks noChangeArrowheads="1"/>
          </p:cNvSpPr>
          <p:nvPr/>
        </p:nvSpPr>
        <p:spPr bwMode="auto">
          <a:xfrm>
            <a:off x="2645635" y="3579820"/>
            <a:ext cx="2162803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差异明显</a:t>
            </a:r>
            <a:endParaRPr lang="zh-CN" altLang="en-US" sz="2800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6" grpId="0" bldLvl="0" autoUpdateAnimBg="0"/>
      <p:bldP spid="6157" grpId="0" bldLvl="0" autoUpdateAnimBg="0"/>
      <p:bldP spid="6158" grpId="0" bldLvl="0" autoUpdateAnimBg="0"/>
      <p:bldP spid="6159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299870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717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7173" name="TextBox 1"/>
          <p:cNvSpPr>
            <a:spLocks noChangeArrowheads="1"/>
          </p:cNvSpPr>
          <p:nvPr/>
        </p:nvSpPr>
        <p:spPr bwMode="auto">
          <a:xfrm>
            <a:off x="577303" y="1114426"/>
            <a:ext cx="6478884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eaLnBrk="1" hangingPunct="1"/>
            <a:r>
              <a:rPr lang="en-US" sz="2800" b="1" dirty="0">
                <a:solidFill>
                  <a:schemeClr val="hlink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chemeClr val="hlink"/>
                </a:solidFill>
                <a:latin typeface="+mn-ea"/>
                <a:ea typeface="+mn-ea"/>
                <a:sym typeface="Times New Roman" pitchFamily="18" charset="0"/>
              </a:rPr>
              <a:t>．如何对样本分层？</a:t>
            </a:r>
            <a:endParaRPr lang="zh-CN" altLang="en-US" sz="2800" dirty="0">
              <a:solidFill>
                <a:schemeClr val="hlink"/>
              </a:solidFill>
              <a:latin typeface="+mn-ea"/>
              <a:ea typeface="+mn-ea"/>
              <a:sym typeface="宋体" pitchFamily="2" charset="-122"/>
            </a:endParaRPr>
          </a:p>
        </p:txBody>
      </p:sp>
      <p:grpSp>
        <p:nvGrpSpPr>
          <p:cNvPr id="7174" name="Group 22"/>
          <p:cNvGrpSpPr>
            <a:grpSpLocks/>
          </p:cNvGrpSpPr>
          <p:nvPr/>
        </p:nvGrpSpPr>
        <p:grpSpPr bwMode="auto">
          <a:xfrm>
            <a:off x="640389" y="141685"/>
            <a:ext cx="1699455" cy="523220"/>
            <a:chOff x="-2" y="0"/>
            <a:chExt cx="2932111" cy="839167"/>
          </a:xfrm>
        </p:grpSpPr>
        <p:grpSp>
          <p:nvGrpSpPr>
            <p:cNvPr id="7175" name="Group 23"/>
            <p:cNvGrpSpPr>
              <a:grpSpLocks/>
            </p:cNvGrpSpPr>
            <p:nvPr/>
          </p:nvGrpSpPr>
          <p:grpSpPr bwMode="auto">
            <a:xfrm>
              <a:off x="211208" y="118437"/>
              <a:ext cx="2512100" cy="612776"/>
              <a:chOff x="50" y="39"/>
              <a:chExt cx="599" cy="386"/>
            </a:xfrm>
          </p:grpSpPr>
          <p:sp>
            <p:nvSpPr>
              <p:cNvPr id="7176" name="AutoShape 8"/>
              <p:cNvSpPr>
                <a:spLocks noChangeArrowheads="1"/>
              </p:cNvSpPr>
              <p:nvPr/>
            </p:nvSpPr>
            <p:spPr bwMode="auto">
              <a:xfrm>
                <a:off x="50" y="39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7177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6" y="215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7178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357" y="39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7179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2932111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问题探究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graphicFrame>
        <p:nvGraphicFramePr>
          <p:cNvPr id="718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949565"/>
              </p:ext>
            </p:extLst>
          </p:nvPr>
        </p:nvGraphicFramePr>
        <p:xfrm>
          <a:off x="827740" y="1779695"/>
          <a:ext cx="6755037" cy="252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r:id="rId5" imgW="2968920" imgH="1132920" progId="Word.Document.8">
                  <p:embed/>
                </p:oleObj>
              </mc:Choice>
              <mc:Fallback>
                <p:oleObj r:id="rId5" imgW="2968920" imgH="1132920" progId="Word.Documen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740" y="1779695"/>
                        <a:ext cx="6755037" cy="25201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319211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8195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196" name="矩形 8"/>
          <p:cNvSpPr>
            <a:spLocks noChangeArrowheads="1"/>
          </p:cNvSpPr>
          <p:nvPr/>
        </p:nvSpPr>
        <p:spPr bwMode="auto">
          <a:xfrm>
            <a:off x="0" y="4803905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8197" name="Object 2"/>
          <p:cNvGraphicFramePr>
            <a:graphicFrameLocks noChangeAspect="1"/>
          </p:cNvGraphicFramePr>
          <p:nvPr/>
        </p:nvGraphicFramePr>
        <p:xfrm>
          <a:off x="1110565" y="1150144"/>
          <a:ext cx="6862166" cy="277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r:id="rId4" imgW="3009600" imgH="1308600" progId="Word.Document.8">
                  <p:embed/>
                </p:oleObj>
              </mc:Choice>
              <mc:Fallback>
                <p:oleObj r:id="rId4" imgW="3009600" imgH="13086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0565" y="1150144"/>
                        <a:ext cx="6862166" cy="2771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198" name="Group 22"/>
          <p:cNvGrpSpPr>
            <a:grpSpLocks/>
          </p:cNvGrpSpPr>
          <p:nvPr/>
        </p:nvGrpSpPr>
        <p:grpSpPr bwMode="auto">
          <a:xfrm>
            <a:off x="640390" y="141685"/>
            <a:ext cx="1627450" cy="523220"/>
            <a:chOff x="0" y="0"/>
            <a:chExt cx="2807879" cy="839167"/>
          </a:xfrm>
        </p:grpSpPr>
        <p:grpSp>
          <p:nvGrpSpPr>
            <p:cNvPr id="8199" name="Group 23"/>
            <p:cNvGrpSpPr>
              <a:grpSpLocks/>
            </p:cNvGrpSpPr>
            <p:nvPr/>
          </p:nvGrpSpPr>
          <p:grpSpPr bwMode="auto">
            <a:xfrm>
              <a:off x="148301" y="118437"/>
              <a:ext cx="2512100" cy="601663"/>
              <a:chOff x="35" y="39"/>
              <a:chExt cx="599" cy="379"/>
            </a:xfrm>
          </p:grpSpPr>
          <p:sp>
            <p:nvSpPr>
              <p:cNvPr id="8200" name="AutoShape 8"/>
              <p:cNvSpPr>
                <a:spLocks noChangeArrowheads="1"/>
              </p:cNvSpPr>
              <p:nvPr/>
            </p:nvSpPr>
            <p:spPr bwMode="auto">
              <a:xfrm>
                <a:off x="35" y="39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8201" name="Picture 9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6" y="20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8202" name="Picture 10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0800000">
                <a:off x="347" y="39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8203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2807879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问题探究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295148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9219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922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897498" y="1218010"/>
          <a:ext cx="7237115" cy="31372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r:id="rId4" imgW="3192840" imgH="1527480" progId="Word.Document.8">
                  <p:embed/>
                </p:oleObj>
              </mc:Choice>
              <mc:Fallback>
                <p:oleObj r:id="rId4" imgW="3192840" imgH="152748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7498" y="1218010"/>
                        <a:ext cx="7237115" cy="31372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22" name="Group 22"/>
          <p:cNvGrpSpPr>
            <a:grpSpLocks/>
          </p:cNvGrpSpPr>
          <p:nvPr/>
        </p:nvGrpSpPr>
        <p:grpSpPr bwMode="auto">
          <a:xfrm>
            <a:off x="640389" y="141685"/>
            <a:ext cx="1699455" cy="523220"/>
            <a:chOff x="-2" y="0"/>
            <a:chExt cx="2932111" cy="839167"/>
          </a:xfrm>
        </p:grpSpPr>
        <p:grpSp>
          <p:nvGrpSpPr>
            <p:cNvPr id="9223" name="Group 23"/>
            <p:cNvGrpSpPr>
              <a:grpSpLocks/>
            </p:cNvGrpSpPr>
            <p:nvPr/>
          </p:nvGrpSpPr>
          <p:grpSpPr bwMode="auto">
            <a:xfrm>
              <a:off x="211208" y="77162"/>
              <a:ext cx="2512100" cy="601663"/>
              <a:chOff x="50" y="13"/>
              <a:chExt cx="599" cy="379"/>
            </a:xfrm>
          </p:grpSpPr>
          <p:sp>
            <p:nvSpPr>
              <p:cNvPr id="9224" name="AutoShape 8"/>
              <p:cNvSpPr>
                <a:spLocks noChangeArrowheads="1"/>
              </p:cNvSpPr>
              <p:nvPr/>
            </p:nvSpPr>
            <p:spPr bwMode="auto">
              <a:xfrm>
                <a:off x="50" y="13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9225" name="Picture 9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9226" name="Picture 10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0800000">
                <a:off x="362" y="13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9227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2932111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问题探究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024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10245" name="组合 22"/>
          <p:cNvGrpSpPr>
            <a:grpSpLocks/>
          </p:cNvGrpSpPr>
          <p:nvPr/>
        </p:nvGrpSpPr>
        <p:grpSpPr bwMode="auto">
          <a:xfrm>
            <a:off x="514216" y="909638"/>
            <a:ext cx="5142161" cy="895350"/>
            <a:chOff x="0" y="0"/>
            <a:chExt cx="6858000" cy="1193800"/>
          </a:xfrm>
        </p:grpSpPr>
        <p:grpSp>
          <p:nvGrpSpPr>
            <p:cNvPr id="10246" name="组合 15"/>
            <p:cNvGrpSpPr>
              <a:grpSpLocks/>
            </p:cNvGrpSpPr>
            <p:nvPr/>
          </p:nvGrpSpPr>
          <p:grpSpPr bwMode="auto">
            <a:xfrm>
              <a:off x="0" y="0"/>
              <a:ext cx="6858000" cy="1193800"/>
              <a:chOff x="0" y="0"/>
              <a:chExt cx="6858000" cy="1193800"/>
            </a:xfrm>
          </p:grpSpPr>
          <p:sp>
            <p:nvSpPr>
              <p:cNvPr id="10247" name="文本占位符 2"/>
              <p:cNvSpPr>
                <a:spLocks noChangeArrowheads="1"/>
              </p:cNvSpPr>
              <p:nvPr/>
            </p:nvSpPr>
            <p:spPr bwMode="auto">
              <a:xfrm>
                <a:off x="1833563" y="355600"/>
                <a:ext cx="5024437" cy="697627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800" b="1" dirty="0">
                    <a:solidFill>
                      <a:srgbClr val="0033CC"/>
                    </a:solidFill>
                    <a:sym typeface="Times New Roman" pitchFamily="18" charset="0"/>
                  </a:rPr>
                  <a:t>分层抽样的选取</a:t>
                </a:r>
                <a:endParaRPr lang="zh-CN" altLang="en-US" sz="2800" dirty="0">
                  <a:solidFill>
                    <a:srgbClr val="0033CC"/>
                  </a:solidFill>
                  <a:sym typeface="Times New Roman" pitchFamily="18" charset="0"/>
                </a:endParaRPr>
              </a:p>
            </p:txBody>
          </p:sp>
          <p:pic>
            <p:nvPicPr>
              <p:cNvPr id="10248" name="Picture 7" descr="C:\Documents and Settings\Administrator\桌面\072_bluenormal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016125" cy="119380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10249" name="TextBox 2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986" y="282956"/>
              <a:ext cx="1584961" cy="62788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</p:pic>
      </p:grpSp>
      <p:sp>
        <p:nvSpPr>
          <p:cNvPr id="10250" name="TextBox 16"/>
          <p:cNvSpPr>
            <a:spLocks noChangeArrowheads="1"/>
          </p:cNvSpPr>
          <p:nvPr/>
        </p:nvSpPr>
        <p:spPr bwMode="auto">
          <a:xfrm>
            <a:off x="738732" y="2299103"/>
            <a:ext cx="7783470" cy="136189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当总体具有明显的差异性时，为使样本更具有代表性，宜采用分层抽样法进行抽样．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grpSp>
        <p:nvGrpSpPr>
          <p:cNvPr id="10251" name="Group 22"/>
          <p:cNvGrpSpPr>
            <a:grpSpLocks/>
          </p:cNvGrpSpPr>
          <p:nvPr/>
        </p:nvGrpSpPr>
        <p:grpSpPr bwMode="auto">
          <a:xfrm>
            <a:off x="640389" y="117872"/>
            <a:ext cx="1699455" cy="523220"/>
            <a:chOff x="-2" y="0"/>
            <a:chExt cx="2932111" cy="839167"/>
          </a:xfrm>
        </p:grpSpPr>
        <p:grpSp>
          <p:nvGrpSpPr>
            <p:cNvPr id="10252" name="Group 23"/>
            <p:cNvGrpSpPr>
              <a:grpSpLocks/>
            </p:cNvGrpSpPr>
            <p:nvPr/>
          </p:nvGrpSpPr>
          <p:grpSpPr bwMode="auto">
            <a:xfrm>
              <a:off x="211208" y="115262"/>
              <a:ext cx="2512100" cy="601663"/>
              <a:chOff x="50" y="37"/>
              <a:chExt cx="599" cy="379"/>
            </a:xfrm>
          </p:grpSpPr>
          <p:sp>
            <p:nvSpPr>
              <p:cNvPr id="10253" name="AutoShape 8"/>
              <p:cNvSpPr>
                <a:spLocks noChangeArrowheads="1"/>
              </p:cNvSpPr>
              <p:nvPr/>
            </p:nvSpPr>
            <p:spPr bwMode="auto">
              <a:xfrm>
                <a:off x="50" y="37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0254" name="Picture 9" descr="Picture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0" y="20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0255" name="Picture 10" descr="Picture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60" y="37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0256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2932111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pic>
        <p:nvPicPr>
          <p:cNvPr id="18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7481928" y="781854"/>
            <a:ext cx="1571216" cy="146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0" y="-14287"/>
            <a:ext cx="9144000" cy="783431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126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11269" name="组合 35"/>
          <p:cNvGrpSpPr>
            <a:grpSpLocks/>
          </p:cNvGrpSpPr>
          <p:nvPr/>
        </p:nvGrpSpPr>
        <p:grpSpPr bwMode="auto">
          <a:xfrm>
            <a:off x="275543" y="769144"/>
            <a:ext cx="1234718" cy="523220"/>
            <a:chOff x="0" y="0"/>
            <a:chExt cx="1646720" cy="697762"/>
          </a:xfrm>
        </p:grpSpPr>
        <p:grpSp>
          <p:nvGrpSpPr>
            <p:cNvPr id="11270" name="组合 31"/>
            <p:cNvGrpSpPr>
              <a:grpSpLocks/>
            </p:cNvGrpSpPr>
            <p:nvPr/>
          </p:nvGrpSpPr>
          <p:grpSpPr bwMode="auto">
            <a:xfrm>
              <a:off x="0" y="12702"/>
              <a:ext cx="1646720" cy="685060"/>
              <a:chOff x="0" y="0"/>
              <a:chExt cx="2725100" cy="2077419"/>
            </a:xfrm>
          </p:grpSpPr>
          <p:sp>
            <p:nvSpPr>
              <p:cNvPr id="11271" name="Oval 9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4904" cy="1444493"/>
              </a:xfrm>
              <a:prstGeom prst="ellipse">
                <a:avLst/>
              </a:prstGeom>
              <a:solidFill>
                <a:srgbClr val="7F7F7F"/>
              </a:solidFill>
              <a:ln w="9525" cap="flat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grpSp>
            <p:nvGrpSpPr>
              <p:cNvPr id="11272" name="Oval 94"/>
              <p:cNvGrpSpPr>
                <a:grpSpLocks/>
              </p:cNvGrpSpPr>
              <p:nvPr/>
            </p:nvGrpSpPr>
            <p:grpSpPr bwMode="auto">
              <a:xfrm>
                <a:off x="129231" y="49597"/>
                <a:ext cx="2595869" cy="2027822"/>
                <a:chOff x="-2" y="0"/>
                <a:chExt cx="2911946" cy="2274729"/>
              </a:xfrm>
            </p:grpSpPr>
            <p:pic>
              <p:nvPicPr>
                <p:cNvPr id="11273" name="Oval 94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-2" y="0"/>
                  <a:ext cx="2911946" cy="2274729"/>
                </a:xfrm>
                <a:prstGeom prst="rect">
                  <a:avLst/>
                </a:prstGeom>
                <a:noFill/>
                <a:ln w="9525" cap="flat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274" name="Text Box 38"/>
                <p:cNvSpPr>
                  <a:spLocks noChangeArrowheads="1"/>
                </p:cNvSpPr>
                <p:nvPr/>
              </p:nvSpPr>
              <p:spPr bwMode="auto">
                <a:xfrm>
                  <a:off x="123207" y="198225"/>
                  <a:ext cx="987237" cy="993829"/>
                </a:xfrm>
                <a:prstGeom prst="rect">
                  <a:avLst/>
                </a:prstGeom>
                <a:noFill/>
                <a:ln w="9525" cap="flat" cmpd="sng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zh-CN">
                    <a:solidFill>
                      <a:srgbClr val="000000"/>
                    </a:solidFill>
                    <a:latin typeface="Times New Roman" pitchFamily="18" charset="0"/>
                    <a:sym typeface="Times New Roman" pitchFamily="18" charset="0"/>
                  </a:endParaRPr>
                </a:p>
              </p:txBody>
            </p:sp>
          </p:grpSp>
        </p:grpSp>
        <p:sp>
          <p:nvSpPr>
            <p:cNvPr id="11275" name="TextBox 15"/>
            <p:cNvSpPr>
              <a:spLocks noChangeArrowheads="1"/>
            </p:cNvSpPr>
            <p:nvPr/>
          </p:nvSpPr>
          <p:spPr bwMode="auto">
            <a:xfrm>
              <a:off x="93663" y="0"/>
              <a:ext cx="1284076" cy="69776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+mn-ea"/>
                  <a:ea typeface="+mn-ea"/>
                  <a:sym typeface="Times New Roman" pitchFamily="18" charset="0"/>
                </a:rPr>
                <a:t>例</a:t>
              </a:r>
              <a:r>
                <a:rPr lang="en-US" sz="2800" b="1" dirty="0">
                  <a:solidFill>
                    <a:srgbClr val="FFFFFF"/>
                  </a:solidFill>
                  <a:latin typeface="+mn-ea"/>
                  <a:ea typeface="+mn-ea"/>
                  <a:sym typeface="Times New Roman" pitchFamily="18" charset="0"/>
                </a:rPr>
                <a:t>1</a:t>
              </a:r>
              <a:endParaRPr lang="zh-CN" altLang="en-US" sz="2800" b="1" dirty="0">
                <a:solidFill>
                  <a:srgbClr val="FFFFFF"/>
                </a:solidFill>
                <a:latin typeface="+mn-ea"/>
                <a:ea typeface="+mn-ea"/>
                <a:sym typeface="Times New Roman" pitchFamily="18" charset="0"/>
              </a:endParaRPr>
            </a:p>
          </p:txBody>
        </p:sp>
      </p:grpSp>
      <p:sp>
        <p:nvSpPr>
          <p:cNvPr id="11276" name="TextBox 9"/>
          <p:cNvSpPr>
            <a:spLocks noChangeArrowheads="1"/>
          </p:cNvSpPr>
          <p:nvPr/>
        </p:nvSpPr>
        <p:spPr bwMode="auto">
          <a:xfrm>
            <a:off x="561829" y="1123950"/>
            <a:ext cx="7897741" cy="2628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下列问题中，最适合用分层抽样抽取样本的是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)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．从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10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名同学中抽取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人参加座谈会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．某社区有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500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个家庭，其中高收入的家庭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125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户，中等收入的家庭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280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户，低收入的家庭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95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户，为了了解生活购买力的某项指标，要从中抽取一个容量为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100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户的样本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．从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1000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名工人中，抽取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100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人调查上班途中所用时间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．从生产流水线上，抽取样本检查产品质量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pSp>
        <p:nvGrpSpPr>
          <p:cNvPr id="11277" name="Group 22"/>
          <p:cNvGrpSpPr>
            <a:grpSpLocks/>
          </p:cNvGrpSpPr>
          <p:nvPr/>
        </p:nvGrpSpPr>
        <p:grpSpPr bwMode="auto">
          <a:xfrm>
            <a:off x="640389" y="117872"/>
            <a:ext cx="1699455" cy="523220"/>
            <a:chOff x="-2" y="0"/>
            <a:chExt cx="2932111" cy="839167"/>
          </a:xfrm>
        </p:grpSpPr>
        <p:grpSp>
          <p:nvGrpSpPr>
            <p:cNvPr id="11278" name="Group 23"/>
            <p:cNvGrpSpPr>
              <a:grpSpLocks/>
            </p:cNvGrpSpPr>
            <p:nvPr/>
          </p:nvGrpSpPr>
          <p:grpSpPr bwMode="auto">
            <a:xfrm>
              <a:off x="244759" y="42236"/>
              <a:ext cx="2512100" cy="646114"/>
              <a:chOff x="58" y="-9"/>
              <a:chExt cx="599" cy="407"/>
            </a:xfrm>
          </p:grpSpPr>
          <p:sp>
            <p:nvSpPr>
              <p:cNvPr id="11279" name="AutoShape 8"/>
              <p:cNvSpPr>
                <a:spLocks noChangeArrowheads="1"/>
              </p:cNvSpPr>
              <p:nvPr/>
            </p:nvSpPr>
            <p:spPr bwMode="auto">
              <a:xfrm>
                <a:off x="58" y="4"/>
                <a:ext cx="5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1280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8" y="188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1281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363" y="-9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1282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2932111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演示文稿2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演示文稿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Pages>0</Pages>
  <Words>1209</Words>
  <Characters>0</Characters>
  <Application>Microsoft Office PowerPoint</Application>
  <DocSecurity>0</DocSecurity>
  <PresentationFormat>全屏显示(16:9)</PresentationFormat>
  <Lines>0</Lines>
  <Paragraphs>102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演示文稿2</vt:lpstr>
      <vt:lpstr>MS_ClipArt_Gallery.2</vt:lpstr>
      <vt:lpstr>Microsoft Word 97 - 2003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山东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Sky123.Org</cp:lastModifiedBy>
  <cp:revision>76</cp:revision>
  <cp:lastPrinted>2014-09-25T00:43:39Z</cp:lastPrinted>
  <dcterms:created xsi:type="dcterms:W3CDTF">2014-07-19T07:02:00Z</dcterms:created>
  <dcterms:modified xsi:type="dcterms:W3CDTF">2014-09-28T01:56:20Z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2052-9.1.0.4764</vt:lpwstr>
  </property>
</Properties>
</file>