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9"/>
  </p:notesMasterIdLst>
  <p:sldIdLst>
    <p:sldId id="423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4" r:id="rId18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4" y="-58"/>
      </p:cViewPr>
      <p:guideLst>
        <p:guide orient="horz" pos="2174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4-08-29T10:05:29.312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-2147483648-2147483648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5281613" cy="2555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905625" y="0"/>
            <a:ext cx="5283200" cy="2555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378325" y="384175"/>
            <a:ext cx="3432175" cy="1930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sp>
      <p:sp>
        <p:nvSpPr>
          <p:cNvPr id="3077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1219200" y="2443163"/>
            <a:ext cx="9753600" cy="23145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 ____  _____ ____ ______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_____ _____</a:t>
            </a:r>
            <a:endParaRPr lang="zh-CN" altLang="en-US" sz="1200">
              <a:solidFill>
                <a:srgbClr val="000000"/>
              </a:solidFill>
            </a:endParaRPr>
          </a:p>
          <a:p>
            <a:pPr>
              <a:spcBef>
                <a:spcPct val="30000"/>
              </a:spcBef>
            </a:pPr>
            <a:r>
              <a:rPr lang="en-US" sz="1200">
                <a:solidFill>
                  <a:srgbClr val="000000"/>
                </a:solidFill>
              </a:rPr>
              <a:t> ____ _____</a:t>
            </a:r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4884738"/>
            <a:ext cx="5281613" cy="2571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905625" y="4884738"/>
            <a:ext cx="5283200" cy="2571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D4EF5D5E-022C-4C2D-8547-DC46AA3AB3F3}" type="slidenum">
              <a:rPr lang="zh-CN" altLang="en-US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952383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F5D5E-022C-4C2D-8547-DC46AA3AB3F3}" type="slidenum">
              <a:rPr lang="zh-CN" altLang="en-US" smtClean="0"/>
              <a:pPr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99018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29213-51C1-43BE-ADFD-AEB71707432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BF71C-1E16-46DD-8D20-56F5A1504AB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D5CE4-D170-4F95-B3CC-AC998F8871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2387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0775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D7261309-3B3E-4032-87B7-4FDA32E1730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84DCD-7AAB-4738-ACDD-D58E823F1B4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7CBF1-2C7A-4F55-B7FA-BA73128127E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C1EB6-E366-475F-AD3E-4602F0F2712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E658E-C540-4B9E-975A-66B4025C1D4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4A0C6-777D-490D-AD57-66A6D5FCAA3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55494-79B4-468C-8B12-3135B33489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AA116-F873-4849-B791-A68900F2492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A9378-56B5-442C-8B49-B76D5D830CD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5975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5975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C28BA9D-1D77-44BA-A126-AA55333CAED9}" type="datetime1">
              <a:rPr lang="zh-CN" altLang="en-US"/>
              <a:pPr/>
              <a:t>2014/11/27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356350"/>
            <a:ext cx="3862387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40775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0CB68F6-DA9C-4C7C-AEF4-6229C22431E8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7"/>
          <p:cNvSpPr>
            <a:spLocks noChangeArrowheads="1"/>
          </p:cNvSpPr>
          <p:nvPr userDrawn="1"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9" name="Picture 8" descr="91淘课logo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921922" y="572937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defTabSz="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mailto:info@eyefulpresentations.co.uk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5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1989138"/>
            <a:ext cx="8537575" cy="792162"/>
          </a:xfrm>
          <a:ln/>
        </p:spPr>
        <p:txBody>
          <a:bodyPr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itchFamily="34" charset="-122"/>
              </a:rPr>
              <a:t>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2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3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.1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变量之间的相关关系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11064154" y="2199710"/>
            <a:ext cx="547688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  <p:pic>
        <p:nvPicPr>
          <p:cNvPr id="3082" name="对象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3452" y="2914646"/>
            <a:ext cx="4067175" cy="19954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2098469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1929884"/>
            <a:ext cx="184731" cy="36933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pic>
        <p:nvPicPr>
          <p:cNvPr id="13315" name="Object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4604" y="984251"/>
            <a:ext cx="5667793" cy="284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6" name="Text Box 4"/>
          <p:cNvSpPr>
            <a:spLocks noChangeArrowheads="1"/>
          </p:cNvSpPr>
          <p:nvPr/>
        </p:nvSpPr>
        <p:spPr bwMode="auto">
          <a:xfrm>
            <a:off x="431913" y="3860800"/>
            <a:ext cx="11236076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宋体" pitchFamily="2" charset="-122"/>
                <a:sym typeface="宋体" pitchFamily="2" charset="-122"/>
              </a:rPr>
              <a:t>思考3：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上图叫做散点图，你能描述一下散点图的含义吗？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31913" y="4868863"/>
            <a:ext cx="8388835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1.散点图：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在平面直角坐标系中，表示具有相关关系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的两个变量的一组数据图形，称为散点图.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7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>
            <a:spLocks noChangeArrowheads="1"/>
          </p:cNvSpPr>
          <p:nvPr/>
        </p:nvSpPr>
        <p:spPr bwMode="auto">
          <a:xfrm>
            <a:off x="624580" y="977900"/>
            <a:ext cx="11043408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宋体" pitchFamily="2" charset="-122"/>
                <a:sym typeface="宋体" pitchFamily="2" charset="-122"/>
              </a:rPr>
              <a:t>思考4：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观察散点图的大致趋势，人的年龄的与人体脂肪含量具有什么相关关系？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pic>
        <p:nvPicPr>
          <p:cNvPr id="14339" name="Object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5446" y="1982788"/>
            <a:ext cx="6533734" cy="297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40" name="Text Box 4"/>
          <p:cNvSpPr>
            <a:spLocks noChangeArrowheads="1"/>
          </p:cNvSpPr>
          <p:nvPr/>
        </p:nvSpPr>
        <p:spPr bwMode="auto">
          <a:xfrm>
            <a:off x="527188" y="5229226"/>
            <a:ext cx="11333467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从散点图可看出，年龄越大，体内的脂肪含量越高。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8721" y="1000126"/>
            <a:ext cx="5091910" cy="24304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27188" y="3357563"/>
            <a:ext cx="10467525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思考5：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在以上散点图中，点的分布有何特点？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871621" y="3933826"/>
            <a:ext cx="6316153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这些点散布在从左下角到右上角的区域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19855" y="4508500"/>
            <a:ext cx="10948134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2.正相关：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在散点图中，点散布在从左下角到右上角的区域，对于两个变量的这种相关关系，我们将它称为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正相关。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9" name="Text Box 36"/>
          <p:cNvSpPr>
            <a:spLocks noChangeArrowheads="1"/>
          </p:cNvSpPr>
          <p:nvPr/>
        </p:nvSpPr>
        <p:spPr bwMode="auto">
          <a:xfrm>
            <a:off x="265182" y="1052835"/>
            <a:ext cx="10755467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思考6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：如图是高原含氧量与海拔高度的相关关系的散点图，高原含氧量与海拔高度有何相关关系？点的分布有何特点？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6410" name="Rectangle 37"/>
          <p:cNvSpPr>
            <a:spLocks noChangeArrowheads="1"/>
          </p:cNvSpPr>
          <p:nvPr/>
        </p:nvSpPr>
        <p:spPr bwMode="auto">
          <a:xfrm>
            <a:off x="912522" y="2490788"/>
            <a:ext cx="3791423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海平面以上，海拔高度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越高，含氧量越少。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6411" name="Rectangle 38"/>
          <p:cNvSpPr>
            <a:spLocks noChangeArrowheads="1"/>
          </p:cNvSpPr>
          <p:nvPr/>
        </p:nvSpPr>
        <p:spPr bwMode="auto">
          <a:xfrm>
            <a:off x="912522" y="3641725"/>
            <a:ext cx="3791423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点散布在从左上角到右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下角的区域内。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6412" name="Rectangle 39"/>
          <p:cNvSpPr>
            <a:spLocks noChangeArrowheads="1"/>
          </p:cNvSpPr>
          <p:nvPr/>
        </p:nvSpPr>
        <p:spPr bwMode="auto">
          <a:xfrm>
            <a:off x="719855" y="5226050"/>
            <a:ext cx="10948134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3.负相关：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在散点图中，点散布在从左上角到右下角的区域，对于两个变量的这种相关关系，我们将它称为</a:t>
            </a: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负相关。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6413" name="Ink 29"/>
              <p14:cNvContentPartPr>
                <a14:cpLocks xmlns:a14="http://schemas.microsoft.com/office/drawing/2010/main" noGrp="1" noRot="1" noChangeAspect="1" noEditPoints="1" noChangeArrowheads="1" noChangeShapeType="1"/>
              </p14:cNvContentPartPr>
              <p14:nvPr/>
            </p14:nvContentPartPr>
            <p14:xfrm>
              <a:off x="7511890" y="2138363"/>
              <a:ext cx="55048" cy="36512"/>
            </p14:xfrm>
          </p:contentPart>
        </mc:Choice>
        <mc:Fallback xmlns="">
          <p:pic>
            <p:nvPicPr>
              <p:cNvPr id="16413" name="Ink 29"/>
              <p:cNvPicPr>
                <a:picLocks noGrp="1"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0642" y="1189051"/>
                <a:ext cx="2917544" cy="1935136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972" y="1917700"/>
            <a:ext cx="463867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0" grpId="0" bldLvl="0" autoUpdateAnimBg="0"/>
      <p:bldP spid="16411" grpId="0" bldLvl="0" autoUpdateAnimBg="0"/>
      <p:bldP spid="1641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>
            <a:spLocks noChangeArrowheads="1"/>
          </p:cNvSpPr>
          <p:nvPr/>
        </p:nvSpPr>
        <p:spPr bwMode="auto">
          <a:xfrm>
            <a:off x="863825" y="2779713"/>
            <a:ext cx="11331350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   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623211"/>
              </p:ext>
            </p:extLst>
          </p:nvPr>
        </p:nvGraphicFramePr>
        <p:xfrm>
          <a:off x="628660" y="2852960"/>
          <a:ext cx="11284772" cy="2060448"/>
        </p:xfrm>
        <a:graphic>
          <a:graphicData uri="http://schemas.openxmlformats.org/drawingml/2006/table">
            <a:tbl>
              <a:tblPr/>
              <a:tblGrid>
                <a:gridCol w="2129921"/>
                <a:gridCol w="1183524"/>
                <a:gridCol w="1249159"/>
                <a:gridCol w="1344434"/>
                <a:gridCol w="1439708"/>
                <a:gridCol w="1249159"/>
                <a:gridCol w="1249159"/>
                <a:gridCol w="1439708"/>
              </a:tblGrid>
              <a:tr h="100965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房屋面积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（平方米）</a:t>
                      </a:r>
                      <a:r>
                        <a:rPr kumimoji="0" 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 </a:t>
                      </a:r>
                      <a:endParaRPr kumimoji="0" 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70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115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110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80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135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105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销售价格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（万元） 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12.2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15.3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24.8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18.4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29.2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0" name="Text Box 32"/>
          <p:cNvSpPr>
            <a:spLocks noChangeArrowheads="1"/>
          </p:cNvSpPr>
          <p:nvPr/>
        </p:nvSpPr>
        <p:spPr bwMode="auto">
          <a:xfrm>
            <a:off x="625207" y="5013110"/>
            <a:ext cx="11382163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画出数据对应的散点图，并指出销售价格与房屋面积这两个变量是正相关还是负相关.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17441" name="Group 33"/>
          <p:cNvGrpSpPr>
            <a:grpSpLocks/>
          </p:cNvGrpSpPr>
          <p:nvPr/>
        </p:nvGrpSpPr>
        <p:grpSpPr bwMode="auto">
          <a:xfrm>
            <a:off x="985232" y="116770"/>
            <a:ext cx="3169476" cy="728663"/>
            <a:chOff x="0" y="0"/>
            <a:chExt cx="1271" cy="454"/>
          </a:xfrm>
        </p:grpSpPr>
        <p:sp>
          <p:nvSpPr>
            <p:cNvPr id="17442" name="AutoShape 34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17443" name="Text Box 35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+mj-ea"/>
                  <a:ea typeface="+mj-ea"/>
                  <a:sym typeface="隶书" pitchFamily="49" charset="-122"/>
                </a:rPr>
                <a:t>例题剖析</a:t>
              </a:r>
              <a:endParaRPr lang="zh-CN" altLang="en-US" sz="2800" dirty="0">
                <a:solidFill>
                  <a:srgbClr val="000000"/>
                </a:solidFill>
                <a:latin typeface="+mj-ea"/>
                <a:ea typeface="+mj-ea"/>
                <a:sym typeface="Times New Roman" pitchFamily="18" charset="0"/>
              </a:endParaRPr>
            </a:p>
          </p:txBody>
        </p:sp>
      </p:grpSp>
      <p:sp>
        <p:nvSpPr>
          <p:cNvPr id="17444" name="Text Box 36"/>
          <p:cNvSpPr>
            <a:spLocks noChangeArrowheads="1"/>
          </p:cNvSpPr>
          <p:nvPr/>
        </p:nvSpPr>
        <p:spPr bwMode="auto">
          <a:xfrm>
            <a:off x="527188" y="979488"/>
            <a:ext cx="11331350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思考7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：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你能列举一些生活中的变量成正相关或负相关的实例吗?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815130" y="1700880"/>
            <a:ext cx="8387232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以下是某地搜集到的新房屋的销售价格和房屋的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面积的数据：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0" grpId="0" bldLvl="0" autoUpdateAnimBg="0"/>
      <p:bldP spid="1744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1925917"/>
            <a:ext cx="184731" cy="36933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pic>
        <p:nvPicPr>
          <p:cNvPr id="18435" name="Object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2428" y="1270001"/>
            <a:ext cx="7291698" cy="36306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6" name="Text Box 4"/>
          <p:cNvSpPr>
            <a:spLocks noChangeArrowheads="1"/>
          </p:cNvSpPr>
          <p:nvPr/>
        </p:nvSpPr>
        <p:spPr bwMode="auto">
          <a:xfrm>
            <a:off x="206178" y="4900614"/>
            <a:ext cx="10562799" cy="13849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由散点图可知：各点散布在从左下角到右上角的区域里，因此，新房屋的销售价格与房屋的面积之间成正相关，即新房屋的房屋面积越大，销售价格越高。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8437" name="Text Box 5"/>
          <p:cNvSpPr>
            <a:spLocks noChangeArrowheads="1"/>
          </p:cNvSpPr>
          <p:nvPr/>
        </p:nvSpPr>
        <p:spPr bwMode="auto">
          <a:xfrm>
            <a:off x="527189" y="1338263"/>
            <a:ext cx="1729766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解：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5"/>
          <p:cNvSpPr>
            <a:spLocks noChangeArrowheads="1"/>
          </p:cNvSpPr>
          <p:nvPr/>
        </p:nvSpPr>
        <p:spPr bwMode="auto">
          <a:xfrm>
            <a:off x="1103072" y="117476"/>
            <a:ext cx="3169475" cy="728663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0099FF"/>
              </a:gs>
              <a:gs pos="100000">
                <a:srgbClr val="FFCCFF"/>
              </a:gs>
            </a:gsLst>
            <a:lin ang="5400000" scaled="1"/>
          </a:gradFill>
          <a:ln w="9525" cmpd="sng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  <a:sym typeface="隶书" pitchFamily="49" charset="-122"/>
              </a:rPr>
              <a:t>归纳小结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  <a:sym typeface="Times New Roman" pitchFamily="18" charset="0"/>
            </a:endParaRPr>
          </a:p>
        </p:txBody>
      </p:sp>
      <p:sp>
        <p:nvSpPr>
          <p:cNvPr id="19466" name="Text Box 11"/>
          <p:cNvSpPr>
            <a:spLocks noChangeArrowheads="1"/>
          </p:cNvSpPr>
          <p:nvPr/>
        </p:nvSpPr>
        <p:spPr bwMode="auto">
          <a:xfrm>
            <a:off x="912521" y="2492376"/>
            <a:ext cx="10372250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9467" name="Rectangle 12"/>
          <p:cNvSpPr>
            <a:spLocks noChangeArrowheads="1"/>
          </p:cNvSpPr>
          <p:nvPr/>
        </p:nvSpPr>
        <p:spPr bwMode="auto">
          <a:xfrm>
            <a:off x="719854" y="1556870"/>
            <a:ext cx="10274859" cy="13849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本节课学习的主要内容：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1.变量之间相关关系的概念；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2.根据样本数据画散点图，并能得用散点图进行简单的分析。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19460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1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4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2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9463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19464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19465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50" y="3789363"/>
            <a:ext cx="339725" cy="43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66" name="Text Box 54">
            <a:hlinkClick r:id="rId4"/>
          </p:cNvPr>
          <p:cNvSpPr>
            <a:spLocks noChangeArrowheads="1"/>
          </p:cNvSpPr>
          <p:nvPr/>
        </p:nvSpPr>
        <p:spPr bwMode="auto">
          <a:xfrm>
            <a:off x="4564063" y="3825875"/>
            <a:ext cx="3570287" cy="3508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9467" name="TextBox 3"/>
          <p:cNvSpPr>
            <a:spLocks noChangeArrowheads="1"/>
          </p:cNvSpPr>
          <p:nvPr/>
        </p:nvSpPr>
        <p:spPr bwMode="auto">
          <a:xfrm>
            <a:off x="4368800" y="2593975"/>
            <a:ext cx="3960813" cy="923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68" name="TextBox 8"/>
          <p:cNvSpPr>
            <a:spLocks noChangeArrowheads="1"/>
          </p:cNvSpPr>
          <p:nvPr/>
        </p:nvSpPr>
        <p:spPr bwMode="auto">
          <a:xfrm>
            <a:off x="11075111" y="2127146"/>
            <a:ext cx="777875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42283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11200" y="1052513"/>
            <a:ext cx="11483975" cy="4038600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500000"/>
                </a:solidFill>
              </a:rPr>
              <a:t>         </a:t>
            </a:r>
            <a:endParaRPr lang="zh-CN" altLang="zh-CN" b="1">
              <a:solidFill>
                <a:srgbClr val="000000"/>
              </a:solidFill>
            </a:endParaRP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912522" y="75854"/>
            <a:ext cx="3169475" cy="728662"/>
            <a:chOff x="0" y="0"/>
            <a:chExt cx="1271" cy="454"/>
          </a:xfrm>
        </p:grpSpPr>
        <p:sp>
          <p:nvSpPr>
            <p:cNvPr id="512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5125" name="Text Box 5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+mj-ea"/>
                  <a:ea typeface="+mj-ea"/>
                  <a:sym typeface="隶书" pitchFamily="49" charset="-122"/>
                </a:rPr>
                <a:t>诱思探究1</a:t>
              </a:r>
              <a:endParaRPr lang="zh-CN" altLang="en-US" sz="2800" dirty="0">
                <a:solidFill>
                  <a:srgbClr val="000000"/>
                </a:solidFill>
                <a:latin typeface="+mj-ea"/>
                <a:ea typeface="+mj-ea"/>
                <a:sym typeface="Times New Roman" pitchFamily="18" charset="0"/>
              </a:endParaRPr>
            </a:p>
          </p:txBody>
        </p:sp>
      </p:grp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24580" y="981076"/>
            <a:ext cx="10755467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在学校，老师经常对学生这样说：“如果你的数学成绩好，那么你的物理学习就不会有什么大问题。”按照这种说法，似乎学生的物理成绩与数学成绩之间存在着一种相关关系。这种说法有没有依据呢？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27188" y="2205038"/>
            <a:ext cx="11178910" cy="4191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719854" y="2997200"/>
            <a:ext cx="902811" cy="65248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719854" y="3213100"/>
            <a:ext cx="10850742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凭我们的学习经验可知，物理成绩确实与数学成绩有一定的关系，但除此以外，还存在其他影响物理成绩的因素。例如，是否喜欢物理，用在物理学习上的时间等等。当我们主要考虑数学成绩对物理成绩的影响时，就是主要考虑这两者之间的相关关系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912522" y="188913"/>
            <a:ext cx="3169475" cy="728662"/>
            <a:chOff x="0" y="0"/>
            <a:chExt cx="1271" cy="454"/>
          </a:xfrm>
        </p:grpSpPr>
        <p:sp>
          <p:nvSpPr>
            <p:cNvPr id="6147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6148" name="Text Box 4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+mj-ea"/>
                  <a:ea typeface="+mj-ea"/>
                  <a:sym typeface="隶书" pitchFamily="49" charset="-122"/>
                </a:rPr>
                <a:t>诱思探究2</a:t>
              </a:r>
              <a:endParaRPr lang="zh-CN" altLang="en-US" sz="2800" dirty="0">
                <a:solidFill>
                  <a:srgbClr val="000000"/>
                </a:solidFill>
                <a:latin typeface="+mj-ea"/>
                <a:ea typeface="+mj-ea"/>
                <a:sym typeface="Times New Roman" pitchFamily="18" charset="0"/>
              </a:endParaRPr>
            </a:p>
          </p:txBody>
        </p:sp>
      </p:grpSp>
      <p:sp>
        <p:nvSpPr>
          <p:cNvPr id="6149" name="Text Box 5"/>
          <p:cNvSpPr>
            <a:spLocks noChangeArrowheads="1"/>
          </p:cNvSpPr>
          <p:nvPr/>
        </p:nvSpPr>
        <p:spPr bwMode="auto">
          <a:xfrm>
            <a:off x="121172" y="1176994"/>
            <a:ext cx="11330877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在现实生活中存在大量的相关关系的问题，你能举出一些例子吗？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19854" y="1700214"/>
            <a:ext cx="7577715" cy="60939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1〉商品销售收入与广告支出经费之间的关系。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815129" y="2205038"/>
            <a:ext cx="10975658" cy="11264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商品销售收入与广告支出经费之间有着密切的联系，但商品收入不仅与广告支出多少有关，还与商品质量、居民收入等因素有关。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815129" y="3860801"/>
            <a:ext cx="5795176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sym typeface="Times New Roman" pitchFamily="18" charset="0"/>
              </a:rPr>
              <a:t>2〉粮食产量与施肥量之间的关系。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516601" y="4292601"/>
            <a:ext cx="8840882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在一定范围内，施肥量越大，粮食产量就越高。但是，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施肥量并不是决定粮食产量的唯一因素，因为粮食产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量还要受到土壤质量、降雨量、田间管理水平等因素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的影响。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utoUpdateAnimBg="0"/>
      <p:bldP spid="6151" grpId="0" bldLvl="0" autoUpdateAnimBg="0"/>
      <p:bldP spid="6152" grpId="0" bldLvl="0" autoUpdateAnimBg="0"/>
      <p:bldP spid="6153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759" y="995363"/>
            <a:ext cx="10975658" cy="228600"/>
          </a:xfrm>
          <a:ln/>
        </p:spPr>
        <p:txBody>
          <a:bodyPr/>
          <a:lstStyle/>
          <a:p>
            <a:r>
              <a:rPr lang="zh-CN" altLang="zh-CN"/>
              <a:t>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912522" y="1100138"/>
            <a:ext cx="6516528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sym typeface="Times New Roman" pitchFamily="18" charset="0"/>
              </a:rPr>
              <a:t>3〉人体内脂肪含量与年龄之间的关系。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708231" y="1844890"/>
            <a:ext cx="10465408" cy="13849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 在一定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年龄段内，随着年龄的增长，人体内的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脂肪含量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会增加，但人体内的脂肪含量还与饮食习惯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、体育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锻炼等有关，可能还与个人的先天体质有关。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815130" y="3425825"/>
            <a:ext cx="10370133" cy="224676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应当说，对于上述各种问题中的两个变量之间的相关关系，我们都可以根据自己的生活、学习经验作出相应的判断，因为“经验当中有规律”。但是，不管你经验多么丰富如果只凭经验办事，还是很容易出错的。因此，在分析两个变量之间的关系时，我们还需要有一些有说服力的方法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>
            <a:spLocks noChangeArrowheads="1"/>
          </p:cNvSpPr>
          <p:nvPr/>
        </p:nvSpPr>
        <p:spPr bwMode="auto">
          <a:xfrm>
            <a:off x="624580" y="977901"/>
            <a:ext cx="4011034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sym typeface="Times New Roman" pitchFamily="18" charset="0"/>
              </a:rPr>
              <a:t>一.变量之间的相关关系: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624581" y="1482725"/>
            <a:ext cx="10850741" cy="95410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1.变量间相关关系的定义: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自变量取值一定时,因变量的取值带有一定随机性的两个变量之间的关系,叫做相关关系.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624580" y="2851151"/>
            <a:ext cx="5262979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2.相关关系与函数关系的异同点: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719855" y="3354388"/>
            <a:ext cx="733726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sym typeface="Times New Roman" pitchFamily="18" charset="0"/>
              </a:rPr>
              <a:t>（1）相同点: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两者均是指两个变量间的关系。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719854" y="3930650"/>
            <a:ext cx="9986917" cy="2246769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sym typeface="Times New Roman" pitchFamily="18" charset="0"/>
              </a:rPr>
              <a:t>（2）不同点:①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函数关系是一种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确定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的关系;相关关系是一种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sym typeface="Times New Roman" pitchFamily="18" charset="0"/>
              </a:rPr>
              <a:t>非确定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的关系.事实上,函数关系是两个非随机变量的关系,而相关关系是非随机变量与随机变量间的关系.</a:t>
            </a:r>
          </a:p>
          <a:p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sym typeface="Times New Roman" pitchFamily="18" charset="0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函数关系是一种因果关系,而相关关系不一定是因果关系,也可能是伴随关系.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utoUpdateAnimBg="0"/>
      <p:bldP spid="8196" grpId="0" bldLvl="0" autoUpdateAnimBg="0"/>
      <p:bldP spid="8197" grpId="0" bldLvl="0" autoUpdateAnimBg="0"/>
      <p:bldP spid="819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368" y="3321050"/>
            <a:ext cx="152440" cy="2159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15130" y="1700213"/>
            <a:ext cx="8388835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2.探究下面变量间的关系是函数关系还是相关关系。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103071" y="2349501"/>
            <a:ext cx="9315759" cy="22272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（1）球的体积与该球的半径;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（2）粮食的产量与施肥量;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（3）小麦的亩产量与光照;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（4）匀速行驶车辆的行驶距离与时间;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（5）角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与它的正切值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913227" y="122476"/>
            <a:ext cx="3169475" cy="728663"/>
            <a:chOff x="0" y="0"/>
            <a:chExt cx="1271" cy="454"/>
          </a:xfrm>
        </p:grpSpPr>
        <p:sp>
          <p:nvSpPr>
            <p:cNvPr id="9222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9223" name="Text Box 7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+mj-ea"/>
                  <a:ea typeface="+mj-ea"/>
                  <a:sym typeface="隶书" pitchFamily="49" charset="-122"/>
                </a:rPr>
                <a:t>课堂练习</a:t>
              </a:r>
              <a:endParaRPr lang="zh-CN" altLang="en-US" sz="2800" dirty="0">
                <a:solidFill>
                  <a:srgbClr val="000000"/>
                </a:solidFill>
                <a:latin typeface="+mj-ea"/>
                <a:ea typeface="+mj-ea"/>
                <a:sym typeface="Times New Roman" pitchFamily="18" charset="0"/>
              </a:endParaRPr>
            </a:p>
          </p:txBody>
        </p:sp>
      </p:grpSp>
      <p:sp>
        <p:nvSpPr>
          <p:cNvPr id="9224" name="Text Box 8"/>
          <p:cNvSpPr>
            <a:spLocks noChangeArrowheads="1"/>
          </p:cNvSpPr>
          <p:nvPr/>
        </p:nvSpPr>
        <p:spPr bwMode="auto">
          <a:xfrm>
            <a:off x="719855" y="1052513"/>
            <a:ext cx="8161876" cy="5191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1.课本第85页练习1，2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>
            <a:spLocks noChangeArrowheads="1"/>
          </p:cNvSpPr>
          <p:nvPr/>
        </p:nvSpPr>
        <p:spPr bwMode="auto">
          <a:xfrm>
            <a:off x="815130" y="1700213"/>
            <a:ext cx="11138683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       在一次对人体脂肪含量和年龄关系的研究中，研究人员获得了一组样本数据：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0243" name="Text Box 3"/>
          <p:cNvSpPr>
            <a:spLocks noChangeArrowheads="1"/>
          </p:cNvSpPr>
          <p:nvPr/>
        </p:nvSpPr>
        <p:spPr bwMode="auto">
          <a:xfrm>
            <a:off x="719854" y="4724401"/>
            <a:ext cx="12195175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    </a:t>
            </a:r>
            <a:endParaRPr lang="zh-CN" altLang="en-US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1024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23530"/>
              </p:ext>
            </p:extLst>
          </p:nvPr>
        </p:nvGraphicFramePr>
        <p:xfrm>
          <a:off x="719854" y="2780955"/>
          <a:ext cx="11083638" cy="1094423"/>
        </p:xfrm>
        <a:graphic>
          <a:graphicData uri="http://schemas.openxmlformats.org/drawingml/2006/table">
            <a:tbl>
              <a:tblPr/>
              <a:tblGrid>
                <a:gridCol w="1407951"/>
                <a:gridCol w="1382543"/>
                <a:gridCol w="1382544"/>
                <a:gridCol w="1382543"/>
                <a:gridCol w="1380426"/>
                <a:gridCol w="1382544"/>
                <a:gridCol w="1382543"/>
                <a:gridCol w="1382544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年龄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脂肪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9.5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17.8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25.9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26.3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28.2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73" name="Group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92337"/>
              </p:ext>
            </p:extLst>
          </p:nvPr>
        </p:nvGraphicFramePr>
        <p:xfrm>
          <a:off x="717738" y="4121468"/>
          <a:ext cx="11043408" cy="1036320"/>
        </p:xfrm>
        <a:graphic>
          <a:graphicData uri="http://schemas.openxmlformats.org/drawingml/2006/table">
            <a:tbl>
              <a:tblPr/>
              <a:tblGrid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年龄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脂肪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29.6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31.4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33.5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35.2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34.6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302" name="Group 62"/>
          <p:cNvGrpSpPr>
            <a:grpSpLocks/>
          </p:cNvGrpSpPr>
          <p:nvPr/>
        </p:nvGrpSpPr>
        <p:grpSpPr bwMode="auto">
          <a:xfrm>
            <a:off x="985232" y="112129"/>
            <a:ext cx="3169475" cy="728663"/>
            <a:chOff x="0" y="0"/>
            <a:chExt cx="1271" cy="454"/>
          </a:xfrm>
        </p:grpSpPr>
        <p:sp>
          <p:nvSpPr>
            <p:cNvPr id="10303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10304" name="Text Box 64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+mj-ea"/>
                  <a:ea typeface="+mj-ea"/>
                  <a:sym typeface="隶书" pitchFamily="49" charset="-122"/>
                </a:rPr>
                <a:t>诱思探究3</a:t>
              </a:r>
              <a:endParaRPr lang="zh-CN" altLang="en-US" sz="2800" dirty="0">
                <a:solidFill>
                  <a:srgbClr val="000000"/>
                </a:solidFill>
                <a:latin typeface="+mj-ea"/>
                <a:ea typeface="+mj-ea"/>
                <a:sym typeface="Times New Roman" pitchFamily="18" charset="0"/>
              </a:endParaRPr>
            </a:p>
          </p:txBody>
        </p:sp>
      </p:grpSp>
      <p:sp>
        <p:nvSpPr>
          <p:cNvPr id="10305" name="Rectangle 65"/>
          <p:cNvSpPr>
            <a:spLocks noChangeArrowheads="1"/>
          </p:cNvSpPr>
          <p:nvPr/>
        </p:nvSpPr>
        <p:spPr bwMode="auto">
          <a:xfrm>
            <a:off x="815130" y="5157788"/>
            <a:ext cx="10946016" cy="9461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       根据以上数据你能判断人体的脂肪含量与年龄之间有怎样的关系吗？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0306" name="Text Box 66"/>
          <p:cNvSpPr>
            <a:spLocks noChangeArrowheads="1"/>
          </p:cNvSpPr>
          <p:nvPr/>
        </p:nvSpPr>
        <p:spPr bwMode="auto">
          <a:xfrm>
            <a:off x="719854" y="1052835"/>
            <a:ext cx="9601582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二.两个变量的线性相关：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Rectangle 60"/>
          <p:cNvSpPr>
            <a:spLocks noChangeArrowheads="1"/>
          </p:cNvSpPr>
          <p:nvPr/>
        </p:nvSpPr>
        <p:spPr bwMode="auto">
          <a:xfrm>
            <a:off x="516601" y="3714751"/>
            <a:ext cx="8840882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  <a:sym typeface="Times New Roman" pitchFamily="18" charset="0"/>
              </a:rPr>
              <a:t>思考1：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对某一个人来说，他的体内脂肪含量不一定随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年龄增长而增加或减少，但是如果把很多个体放在一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起，就可能表现出一定的规律性.观察上表中的数据，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sym typeface="Times New Roman" pitchFamily="18" charset="0"/>
              </a:rPr>
              <a:t>大体上看，随着年龄的增加，人体脂肪含量怎样变化？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1325" name="Text Box 61"/>
          <p:cNvSpPr>
            <a:spLocks noChangeArrowheads="1"/>
          </p:cNvSpPr>
          <p:nvPr/>
        </p:nvSpPr>
        <p:spPr bwMode="auto">
          <a:xfrm>
            <a:off x="719855" y="5586413"/>
            <a:ext cx="10852859" cy="5232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sym typeface="Times New Roman" pitchFamily="18" charset="0"/>
              </a:rPr>
              <a:t>大体上看，随着年龄的增加，人体中脂肪百分比也在增加。</a:t>
            </a:r>
            <a:endParaRPr lang="zh-CN" altLang="en-US" sz="2800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630169"/>
              </p:ext>
            </p:extLst>
          </p:nvPr>
        </p:nvGraphicFramePr>
        <p:xfrm>
          <a:off x="604465" y="1052835"/>
          <a:ext cx="11083638" cy="1094423"/>
        </p:xfrm>
        <a:graphic>
          <a:graphicData uri="http://schemas.openxmlformats.org/drawingml/2006/table">
            <a:tbl>
              <a:tblPr/>
              <a:tblGrid>
                <a:gridCol w="1407951"/>
                <a:gridCol w="1382543"/>
                <a:gridCol w="1382544"/>
                <a:gridCol w="1382543"/>
                <a:gridCol w="1380426"/>
                <a:gridCol w="1382544"/>
                <a:gridCol w="1382543"/>
                <a:gridCol w="1382544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年龄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脂肪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9.5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17.8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25.9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26.3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28.2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644231"/>
              </p:ext>
            </p:extLst>
          </p:nvPr>
        </p:nvGraphicFramePr>
        <p:xfrm>
          <a:off x="624580" y="2276920"/>
          <a:ext cx="11043408" cy="1036320"/>
        </p:xfrm>
        <a:graphic>
          <a:graphicData uri="http://schemas.openxmlformats.org/drawingml/2006/table">
            <a:tbl>
              <a:tblPr/>
              <a:tblGrid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年龄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脂肪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29.6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31.4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33.5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35.2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34.6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4" grpId="0" bldLvl="0" autoUpdateAnimBg="0"/>
      <p:bldP spid="1132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>
            <a:spLocks noChangeArrowheads="1"/>
          </p:cNvSpPr>
          <p:nvPr/>
        </p:nvSpPr>
        <p:spPr bwMode="auto">
          <a:xfrm>
            <a:off x="719855" y="3859213"/>
            <a:ext cx="10804164" cy="181588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宋体" pitchFamily="2" charset="-122"/>
                <a:sym typeface="宋体" pitchFamily="2" charset="-122"/>
              </a:rPr>
              <a:t>思考2：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为了确定年龄和人体脂肪含量之间的更明确的关系，我们需要对数据进行分析，通过作图可以对两个变量之间的关系有一个直观的印象.以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x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轴表示年龄，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y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轴表示脂肪含量，你能在直角坐标系中描出样本数据对应的图形吗？ </a:t>
            </a:r>
            <a:endParaRPr lang="zh-CN" altLang="en-US" dirty="0">
              <a:solidFill>
                <a:srgbClr val="000000"/>
              </a:solidFill>
              <a:sym typeface="Times New Roman" pitchFamily="18" charset="0"/>
            </a:endParaRPr>
          </a:p>
        </p:txBody>
      </p:sp>
      <p:graphicFrame>
        <p:nvGraphicFramePr>
          <p:cNvPr id="5" name="Group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857118"/>
              </p:ext>
            </p:extLst>
          </p:nvPr>
        </p:nvGraphicFramePr>
        <p:xfrm>
          <a:off x="600233" y="2420930"/>
          <a:ext cx="11043408" cy="1036320"/>
        </p:xfrm>
        <a:graphic>
          <a:graphicData uri="http://schemas.openxmlformats.org/drawingml/2006/table">
            <a:tbl>
              <a:tblPr/>
              <a:tblGrid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  <a:gridCol w="1380426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年龄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61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脂肪</a:t>
                      </a: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29.6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31.4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30.8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33.5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35.2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34.6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84760"/>
              </p:ext>
            </p:extLst>
          </p:nvPr>
        </p:nvGraphicFramePr>
        <p:xfrm>
          <a:off x="580118" y="1052835"/>
          <a:ext cx="11083638" cy="1094423"/>
        </p:xfrm>
        <a:graphic>
          <a:graphicData uri="http://schemas.openxmlformats.org/drawingml/2006/table">
            <a:tbl>
              <a:tblPr/>
              <a:tblGrid>
                <a:gridCol w="1407951"/>
                <a:gridCol w="1382543"/>
                <a:gridCol w="1382544"/>
                <a:gridCol w="1382543"/>
                <a:gridCol w="1380426"/>
                <a:gridCol w="1382544"/>
                <a:gridCol w="1382543"/>
                <a:gridCol w="1382544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年龄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39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41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49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50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脂肪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9.5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17.8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21.2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25.9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27.5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26.3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28.2</a:t>
                      </a: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121952" marR="1219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</p:bld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Pages>0</Pages>
  <Words>1443</Words>
  <Characters>0</Characters>
  <Application>Microsoft Office PowerPoint</Application>
  <DocSecurity>0</DocSecurity>
  <PresentationFormat>自定义</PresentationFormat>
  <Lines>0</Lines>
  <Paragraphs>191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演示文稿2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§2.3.1 变量之间的相关关系</dc:title>
  <dc:creator>User</dc:creator>
  <cp:lastModifiedBy>Sky123.Org</cp:lastModifiedBy>
  <cp:revision>66</cp:revision>
  <cp:lastPrinted>2014-11-27T05:36:23Z</cp:lastPrinted>
  <dcterms:created xsi:type="dcterms:W3CDTF">2011-09-29T10:22:00Z</dcterms:created>
  <dcterms:modified xsi:type="dcterms:W3CDTF">2014-11-27T05:36:50Z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