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6"/>
  </p:notesMasterIdLst>
  <p:sldIdLst>
    <p:sldId id="447" r:id="rId2"/>
    <p:sldId id="424" r:id="rId3"/>
    <p:sldId id="425" r:id="rId4"/>
    <p:sldId id="426" r:id="rId5"/>
    <p:sldId id="427" r:id="rId6"/>
    <p:sldId id="446" r:id="rId7"/>
    <p:sldId id="428" r:id="rId8"/>
    <p:sldId id="429" r:id="rId9"/>
    <p:sldId id="430" r:id="rId10"/>
    <p:sldId id="431" r:id="rId11"/>
    <p:sldId id="432" r:id="rId12"/>
    <p:sldId id="433" r:id="rId13"/>
    <p:sldId id="434" r:id="rId14"/>
    <p:sldId id="435" r:id="rId15"/>
    <p:sldId id="436" r:id="rId16"/>
    <p:sldId id="437" r:id="rId17"/>
    <p:sldId id="438" r:id="rId18"/>
    <p:sldId id="439" r:id="rId19"/>
    <p:sldId id="440" r:id="rId20"/>
    <p:sldId id="441" r:id="rId21"/>
    <p:sldId id="442" r:id="rId22"/>
    <p:sldId id="443" r:id="rId23"/>
    <p:sldId id="444" r:id="rId24"/>
    <p:sldId id="448" r:id="rId25"/>
  </p:sldIdLst>
  <p:sldSz cx="12233275"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614" y="-58"/>
      </p:cViewPr>
      <p:guideLst>
        <p:guide orient="horz" pos="2174"/>
        <p:guide pos="3853"/>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5" Type="http://schemas.openxmlformats.org/officeDocument/2006/relationships/image" Target="../media/image20.wmf"/><Relationship Id="rId4"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6.wmf"/><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7.e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image" Target="../media/image25.wmf"/><Relationship Id="rId7" Type="http://schemas.openxmlformats.org/officeDocument/2006/relationships/image" Target="../media/image29.wmf"/><Relationship Id="rId2" Type="http://schemas.openxmlformats.org/officeDocument/2006/relationships/image" Target="../media/image24.wmf"/><Relationship Id="rId1" Type="http://schemas.openxmlformats.org/officeDocument/2006/relationships/image" Target="../media/image23.wmf"/><Relationship Id="rId6" Type="http://schemas.openxmlformats.org/officeDocument/2006/relationships/image" Target="../media/image28.wmf"/><Relationship Id="rId5" Type="http://schemas.openxmlformats.org/officeDocument/2006/relationships/image" Target="../media/image27.wmf"/><Relationship Id="rId4" Type="http://schemas.openxmlformats.org/officeDocument/2006/relationships/image" Target="../media/image26.wmf"/><Relationship Id="rId9" Type="http://schemas.openxmlformats.org/officeDocument/2006/relationships/image" Target="../media/image3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wmf"/><Relationship Id="rId1" Type="http://schemas.openxmlformats.org/officeDocument/2006/relationships/image" Target="../media/image1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idx="4294967295"/>
          </p:nvPr>
        </p:nvSpPr>
        <p:spPr bwMode="auto">
          <a:xfrm>
            <a:off x="0" y="0"/>
            <a:ext cx="5281613" cy="255588"/>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3075" name="Rectangle 3"/>
          <p:cNvSpPr>
            <a:spLocks noGrp="1" noChangeArrowheads="1"/>
          </p:cNvSpPr>
          <p:nvPr>
            <p:ph type="dt" idx="1"/>
          </p:nvPr>
        </p:nvSpPr>
        <p:spPr bwMode="auto">
          <a:xfrm>
            <a:off x="6905625" y="0"/>
            <a:ext cx="5283200" cy="255588"/>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zh-CN"/>
          </a:p>
        </p:txBody>
      </p:sp>
      <p:sp>
        <p:nvSpPr>
          <p:cNvPr id="3076" name="Rectangle 4"/>
          <p:cNvSpPr>
            <a:spLocks noGrp="1" noRot="1" noChangeAspect="1" noChangeArrowheads="1" noTextEdit="1"/>
          </p:cNvSpPr>
          <p:nvPr>
            <p:ph type="sldImg" idx="2"/>
          </p:nvPr>
        </p:nvSpPr>
        <p:spPr bwMode="auto">
          <a:xfrm>
            <a:off x="4371975" y="384175"/>
            <a:ext cx="3444875" cy="1930400"/>
          </a:xfrm>
          <a:prstGeom prst="rect">
            <a:avLst/>
          </a:prstGeom>
          <a:noFill/>
          <a:ln w="9525" cmpd="sng">
            <a:noFill/>
            <a:miter lim="800000"/>
            <a:headEnd/>
            <a:tailEnd/>
          </a:ln>
        </p:spPr>
      </p:sp>
      <p:sp>
        <p:nvSpPr>
          <p:cNvPr id="3077" name="Rectangle 5"/>
          <p:cNvSpPr>
            <a:spLocks noGrp="1" noRot="1" noChangeAspect="1" noChangeArrowheads="1" noTextEdit="1"/>
          </p:cNvSpPr>
          <p:nvPr/>
        </p:nvSpPr>
        <p:spPr bwMode="auto">
          <a:xfrm>
            <a:off x="1219200" y="2443163"/>
            <a:ext cx="9753600" cy="2314575"/>
          </a:xfrm>
          <a:prstGeom prst="rect">
            <a:avLst/>
          </a:prstGeom>
          <a:noFill/>
          <a:ln w="9525" cmpd="sng">
            <a:noFill/>
            <a:miter lim="800000"/>
            <a:headEnd/>
            <a:tailEnd/>
          </a:ln>
        </p:spPr>
        <p:txBody>
          <a:bodyPr/>
          <a:lstStyle/>
          <a:p>
            <a:pPr>
              <a:spcBef>
                <a:spcPct val="30000"/>
              </a:spcBef>
            </a:pPr>
            <a:r>
              <a:rPr lang="en-US" sz="1200">
                <a:solidFill>
                  <a:srgbClr val="000000"/>
                </a:solidFill>
              </a:rPr>
              <a:t> ____ __ ____  _____ ____ ______</a:t>
            </a:r>
            <a:endParaRPr lang="zh-CN" altLang="en-US" sz="1200">
              <a:solidFill>
                <a:srgbClr val="000000"/>
              </a:solidFill>
            </a:endParaRPr>
          </a:p>
          <a:p>
            <a:pPr>
              <a:spcBef>
                <a:spcPct val="30000"/>
              </a:spcBef>
            </a:pPr>
            <a:r>
              <a:rPr lang="en-US" sz="1200">
                <a:solidFill>
                  <a:srgbClr val="000000"/>
                </a:solidFill>
              </a:rPr>
              <a:t> _____ _____</a:t>
            </a:r>
            <a:endParaRPr lang="zh-CN" altLang="en-US" sz="1200">
              <a:solidFill>
                <a:srgbClr val="000000"/>
              </a:solidFill>
            </a:endParaRPr>
          </a:p>
          <a:p>
            <a:pPr>
              <a:spcBef>
                <a:spcPct val="30000"/>
              </a:spcBef>
            </a:pPr>
            <a:r>
              <a:rPr lang="en-US" sz="1200">
                <a:solidFill>
                  <a:srgbClr val="000000"/>
                </a:solidFill>
              </a:rPr>
              <a:t> ____ _____</a:t>
            </a:r>
            <a:endParaRPr lang="zh-CN" altLang="en-US" sz="1200">
              <a:solidFill>
                <a:srgbClr val="000000"/>
              </a:solidFill>
            </a:endParaRPr>
          </a:p>
          <a:p>
            <a:pPr>
              <a:spcBef>
                <a:spcPct val="30000"/>
              </a:spcBef>
            </a:pPr>
            <a:r>
              <a:rPr lang="en-US" sz="1200">
                <a:solidFill>
                  <a:srgbClr val="000000"/>
                </a:solidFill>
              </a:rPr>
              <a:t> _____ _____</a:t>
            </a:r>
            <a:endParaRPr lang="zh-CN" altLang="en-US" sz="1200">
              <a:solidFill>
                <a:srgbClr val="000000"/>
              </a:solidFill>
            </a:endParaRPr>
          </a:p>
          <a:p>
            <a:pPr>
              <a:spcBef>
                <a:spcPct val="30000"/>
              </a:spcBef>
            </a:pPr>
            <a:r>
              <a:rPr lang="en-US" sz="1200">
                <a:solidFill>
                  <a:srgbClr val="000000"/>
                </a:solidFill>
              </a:rPr>
              <a:t> ____ _____</a:t>
            </a:r>
            <a:endParaRPr lang="zh-CN" altLang="en-US" sz="1200">
              <a:solidFill>
                <a:srgbClr val="000000"/>
              </a:solidFill>
            </a:endParaRPr>
          </a:p>
        </p:txBody>
      </p:sp>
      <p:sp>
        <p:nvSpPr>
          <p:cNvPr id="3078" name="Rectangle 6"/>
          <p:cNvSpPr>
            <a:spLocks noGrp="1" noChangeArrowheads="1"/>
          </p:cNvSpPr>
          <p:nvPr>
            <p:ph type="ftr" sz="quarter" idx="4"/>
          </p:nvPr>
        </p:nvSpPr>
        <p:spPr bwMode="auto">
          <a:xfrm>
            <a:off x="0" y="4884738"/>
            <a:ext cx="5281613" cy="257175"/>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3079" name="Rectangle 7"/>
          <p:cNvSpPr>
            <a:spLocks noGrp="1" noChangeArrowheads="1"/>
          </p:cNvSpPr>
          <p:nvPr>
            <p:ph type="sldNum" sz="quarter" idx="5"/>
          </p:nvPr>
        </p:nvSpPr>
        <p:spPr bwMode="auto">
          <a:xfrm>
            <a:off x="6905625" y="4884738"/>
            <a:ext cx="5283200" cy="257175"/>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fld id="{6F20214E-3E8B-409D-81AB-A0ADCDEBBE9F}" type="slidenum">
              <a:rPr lang="zh-CN" altLang="en-US"/>
              <a:pPr/>
              <a:t>‹#›</a:t>
            </a:fld>
            <a:endParaRPr lang="en-US" sz="1200"/>
          </a:p>
        </p:txBody>
      </p:sp>
    </p:spTree>
    <p:extLst>
      <p:ext uri="{BB962C8B-B14F-4D97-AF65-F5344CB8AC3E}">
        <p14:creationId xmlns:p14="http://schemas.microsoft.com/office/powerpoint/2010/main" val="1243134704"/>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7258" y="2130426"/>
            <a:ext cx="1039876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34514" y="3886200"/>
            <a:ext cx="856424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8829213-51C1-43BE-ADFD-AEB717074326}"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C4BF71C-1E16-46DD-8D20-56F5A1504ABC}"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70000" y="274639"/>
            <a:ext cx="275177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11505" y="274639"/>
            <a:ext cx="810562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DFD5CE4-D170-4F95-B3CC-AC998F8871DC}" type="slidenum">
              <a:rPr lang="zh-CN" altLang="en-US"/>
              <a:pPr/>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05" y="274638"/>
            <a:ext cx="11010266"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11504" y="6356351"/>
            <a:ext cx="2853688" cy="365125"/>
          </a:xfrm>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a:xfrm>
            <a:off x="4180207" y="6356351"/>
            <a:ext cx="3874454"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768083" y="6356351"/>
            <a:ext cx="2853688" cy="365125"/>
          </a:xfrm>
        </p:spPr>
        <p:txBody>
          <a:bodyPr/>
          <a:lstStyle>
            <a:lvl1pPr>
              <a:defRPr/>
            </a:lvl1pPr>
          </a:lstStyle>
          <a:p>
            <a:fld id="{D7261309-3B3E-4032-87B7-4FDA32E1730C}" type="slidenum">
              <a:rPr lang="zh-CN" altLang="en-US"/>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DD84DCD-7AAB-4738-ACDD-D58E823F1B48}" type="slidenum">
              <a:rPr lang="zh-CN" altLang="en-US"/>
              <a:pPr/>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6624" y="4406901"/>
            <a:ext cx="1039876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6624" y="2906713"/>
            <a:ext cx="10398761"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A7CBF1-2C7A-4F55-B7FA-BA73128127ED}"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11505" y="1600201"/>
            <a:ext cx="54286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3077" y="1600201"/>
            <a:ext cx="542869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6EC1EB6-E366-475F-AD3E-4602F0F27123}"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11505" y="1535113"/>
            <a:ext cx="54048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11505" y="2174875"/>
            <a:ext cx="54048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13778" y="1535113"/>
            <a:ext cx="540799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213778" y="2174875"/>
            <a:ext cx="540799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6CAE658E-C540-4B9E-975A-66B4025C1D4D}"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C894A0C6-777D-490D-AD57-66A6D5FCAA3C}" type="slidenum">
              <a:rPr lang="zh-CN" altLang="en-US"/>
              <a:pPr/>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7F55494-79B4-468C-8B12-3135B33489C4}" type="slidenum">
              <a:rPr lang="zh-CN" altLang="en-US"/>
              <a:pPr/>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1505" y="273050"/>
            <a:ext cx="4024146"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82157" y="273051"/>
            <a:ext cx="683961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11505" y="1435101"/>
            <a:ext cx="402414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38AA116-F873-4849-B791-A68900F24921}" type="slidenum">
              <a:rPr lang="zh-CN" altLang="en-US"/>
              <a:pPr/>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8244" y="4800600"/>
            <a:ext cx="733964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8244" y="612775"/>
            <a:ext cx="733964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8244" y="5367338"/>
            <a:ext cx="733964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49A9378-56B5-442C-8B49-B76D5D830CDC}"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11505" y="274638"/>
            <a:ext cx="11010266" cy="1143000"/>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11505" y="1600201"/>
            <a:ext cx="11010266" cy="4525963"/>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611504" y="6356351"/>
            <a:ext cx="2853688"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FC28BA9D-1D77-44BA-A126-AA55333CAED9}" type="datetime1">
              <a:rPr lang="zh-CN" altLang="en-US"/>
              <a:pPr/>
              <a:t>2014/11/27</a:t>
            </a:fld>
            <a:endParaRPr lang="zh-CN" altLang="en-US"/>
          </a:p>
        </p:txBody>
      </p:sp>
      <p:sp>
        <p:nvSpPr>
          <p:cNvPr id="1029" name="页脚占位符 4"/>
          <p:cNvSpPr>
            <a:spLocks noGrp="1" noChangeArrowheads="1"/>
          </p:cNvSpPr>
          <p:nvPr>
            <p:ph type="ftr" sz="quarter" idx="3"/>
          </p:nvPr>
        </p:nvSpPr>
        <p:spPr bwMode="auto">
          <a:xfrm>
            <a:off x="4180207" y="6356351"/>
            <a:ext cx="3874454"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768083" y="6356351"/>
            <a:ext cx="2853688"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0CB68F6-DA9C-4C7C-AEF4-6229C22431E8}" type="slidenum">
              <a:rPr lang="zh-CN" altLang="en-US"/>
              <a:pPr/>
              <a:t>‹#›</a:t>
            </a:fld>
            <a:endParaRPr lang="zh-CN" altLang="en-US"/>
          </a:p>
        </p:txBody>
      </p:sp>
      <p:sp>
        <p:nvSpPr>
          <p:cNvPr id="7" name="矩形 7"/>
          <p:cNvSpPr>
            <a:spLocks noChangeArrowheads="1"/>
          </p:cNvSpPr>
          <p:nvPr userDrawn="1"/>
        </p:nvSpPr>
        <p:spPr bwMode="auto">
          <a:xfrm>
            <a:off x="0" y="-15875"/>
            <a:ext cx="12195175" cy="1041400"/>
          </a:xfrm>
          <a:prstGeom prst="rect">
            <a:avLst/>
          </a:prstGeom>
          <a:solidFill>
            <a:srgbClr val="6CA62C"/>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8" name="矩形 8"/>
          <p:cNvSpPr>
            <a:spLocks noChangeArrowheads="1"/>
          </p:cNvSpPr>
          <p:nvPr userDrawn="1"/>
        </p:nvSpPr>
        <p:spPr bwMode="auto">
          <a:xfrm>
            <a:off x="0" y="6330950"/>
            <a:ext cx="12195175" cy="527050"/>
          </a:xfrm>
          <a:prstGeom prst="rect">
            <a:avLst/>
          </a:prstGeom>
          <a:solidFill>
            <a:srgbClr val="6CA62C"/>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9" name="Picture 8" descr="91淘课logo"/>
          <p:cNvPicPr>
            <a:picLocks noChangeAspect="1" noChangeArrowheads="1"/>
          </p:cNvPicPr>
          <p:nvPr userDrawn="1"/>
        </p:nvPicPr>
        <p:blipFill>
          <a:blip r:embed="rId14" cstate="print">
            <a:clrChange>
              <a:clrFrom>
                <a:srgbClr val="555555"/>
              </a:clrFrom>
              <a:clrTo>
                <a:srgbClr val="555555">
                  <a:alpha val="0"/>
                </a:srgbClr>
              </a:clrTo>
            </a:clrChange>
            <a:lum contrast="40000"/>
          </a:blip>
          <a:srcRect/>
          <a:stretch>
            <a:fillRect/>
          </a:stretch>
        </p:blipFill>
        <p:spPr bwMode="auto">
          <a:xfrm>
            <a:off x="10868967" y="5721350"/>
            <a:ext cx="1008063" cy="609600"/>
          </a:xfrm>
          <a:prstGeom prst="rect">
            <a:avLst/>
          </a:prstGeom>
          <a:noFill/>
          <a:ln w="9525" cmpd="sng">
            <a:noFill/>
            <a:miter lim="800000"/>
            <a:headEnd/>
            <a:tailEnd/>
          </a:ln>
        </p:spPr>
      </p:pic>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txStyles>
    <p:titleStyle>
      <a:lvl1pPr marL="914400" indent="-914400" algn="ctr" defTabSz="0" rtl="0" eaLnBrk="1" fontAlgn="base" hangingPunct="1">
        <a:spcBef>
          <a:spcPct val="0"/>
        </a:spcBef>
        <a:spcAft>
          <a:spcPct val="0"/>
        </a:spcAft>
        <a:defRPr sz="4400">
          <a:solidFill>
            <a:schemeClr val="tx1"/>
          </a:solidFill>
          <a:latin typeface="+mj-lt"/>
          <a:ea typeface="+mj-ea"/>
          <a:cs typeface="+mj-cs"/>
          <a:sym typeface="Calibri" pitchFamily="34" charset="0"/>
        </a:defRPr>
      </a:lvl1pPr>
      <a:lvl2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defTabSz="0" rtl="0" eaLnBrk="1" fontAlgn="base" hangingPunct="1">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1" fontAlgn="base" hangingPunct="1">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1" fontAlgn="base" hangingPunct="1">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2.xml"/><Relationship Id="rId1" Type="http://schemas.openxmlformats.org/officeDocument/2006/relationships/vmlDrawing" Target="../drawings/vmlDrawing6.v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7.v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11.wmf"/><Relationship Id="rId5" Type="http://schemas.openxmlformats.org/officeDocument/2006/relationships/oleObject" Target="../embeddings/oleObject10.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12.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0.wmf"/><Relationship Id="rId2" Type="http://schemas.openxmlformats.org/officeDocument/2006/relationships/slideLayout" Target="../slideLayouts/slideLayout12.xml"/><Relationship Id="rId1" Type="http://schemas.openxmlformats.org/officeDocument/2006/relationships/vmlDrawing" Target="../drawings/vmlDrawing10.vml"/><Relationship Id="rId6" Type="http://schemas.openxmlformats.org/officeDocument/2006/relationships/image" Target="../media/image17.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18.bin"/></Relationships>
</file>

<file path=ppt/slides/_rels/slide15.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image" Target="../media/image16.wmf"/><Relationship Id="rId5" Type="http://schemas.openxmlformats.org/officeDocument/2006/relationships/oleObject" Target="../embeddings/oleObject21.bin"/><Relationship Id="rId4" Type="http://schemas.openxmlformats.org/officeDocument/2006/relationships/image" Target="../media/image18.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image" Target="../media/image21.wmf"/><Relationship Id="rId5" Type="http://schemas.openxmlformats.org/officeDocument/2006/relationships/oleObject" Target="../embeddings/oleObject24.bin"/><Relationship Id="rId4" Type="http://schemas.openxmlformats.org/officeDocument/2006/relationships/image" Target="../media/image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30.bin"/><Relationship Id="rId18" Type="http://schemas.openxmlformats.org/officeDocument/2006/relationships/image" Target="../media/image30.w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27.wmf"/><Relationship Id="rId17" Type="http://schemas.openxmlformats.org/officeDocument/2006/relationships/oleObject" Target="../embeddings/oleObject32.bin"/><Relationship Id="rId2" Type="http://schemas.openxmlformats.org/officeDocument/2006/relationships/slideLayout" Target="../slideLayouts/slideLayout12.xml"/><Relationship Id="rId16" Type="http://schemas.openxmlformats.org/officeDocument/2006/relationships/image" Target="../media/image29.wmf"/><Relationship Id="rId20" Type="http://schemas.openxmlformats.org/officeDocument/2006/relationships/image" Target="../media/image31.wmf"/><Relationship Id="rId1" Type="http://schemas.openxmlformats.org/officeDocument/2006/relationships/vmlDrawing" Target="../drawings/vmlDrawing13.vml"/><Relationship Id="rId6" Type="http://schemas.openxmlformats.org/officeDocument/2006/relationships/image" Target="../media/image24.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26.wmf"/><Relationship Id="rId19" Type="http://schemas.openxmlformats.org/officeDocument/2006/relationships/oleObject" Target="../embeddings/oleObject33.bin"/><Relationship Id="rId4" Type="http://schemas.openxmlformats.org/officeDocument/2006/relationships/image" Target="../media/image23.wmf"/><Relationship Id="rId9" Type="http://schemas.openxmlformats.org/officeDocument/2006/relationships/oleObject" Target="../embeddings/oleObject28.bin"/><Relationship Id="rId14" Type="http://schemas.openxmlformats.org/officeDocument/2006/relationships/image" Target="../media/image28.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32.wmf"/><Relationship Id="rId5" Type="http://schemas.openxmlformats.org/officeDocument/2006/relationships/oleObject" Target="../embeddings/oleObject35.bin"/><Relationship Id="rId4" Type="http://schemas.openxmlformats.org/officeDocument/2006/relationships/image" Target="../media/image10.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2.xml"/><Relationship Id="rId1" Type="http://schemas.openxmlformats.org/officeDocument/2006/relationships/vmlDrawing" Target="../drawings/vmlDrawing15.vml"/><Relationship Id="rId4" Type="http://schemas.openxmlformats.org/officeDocument/2006/relationships/image" Target="../media/image34.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image" Target="../media/image36.wmf"/><Relationship Id="rId5" Type="http://schemas.openxmlformats.org/officeDocument/2006/relationships/oleObject" Target="../embeddings/oleObject39.bin"/><Relationship Id="rId4" Type="http://schemas.openxmlformats.org/officeDocument/2006/relationships/image" Target="../media/image3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hyperlink" Target="mailto:info@eyefulpresentations.co.uk" TargetMode="Externa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5.v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6"/>
          <p:cNvGrpSpPr>
            <a:grpSpLocks/>
          </p:cNvGrpSpPr>
          <p:nvPr/>
        </p:nvGrpSpPr>
        <p:grpSpPr bwMode="auto">
          <a:xfrm>
            <a:off x="1" y="1557338"/>
            <a:ext cx="12233275" cy="3962400"/>
            <a:chOff x="0" y="0"/>
            <a:chExt cx="12195175" cy="3962127"/>
          </a:xfrm>
        </p:grpSpPr>
        <p:sp>
          <p:nvSpPr>
            <p:cNvPr id="3075" name="直角三角形 7"/>
            <p:cNvSpPr>
              <a:spLocks noChangeArrowheads="1"/>
            </p:cNvSpPr>
            <p:nvPr/>
          </p:nvSpPr>
          <p:spPr bwMode="auto">
            <a:xfrm flipH="1">
              <a:off x="10634068" y="216024"/>
              <a:ext cx="255710" cy="216024"/>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6" name="矩形 8"/>
            <p:cNvSpPr>
              <a:spLocks noChangeArrowheads="1"/>
            </p:cNvSpPr>
            <p:nvPr/>
          </p:nvSpPr>
          <p:spPr bwMode="auto">
            <a:xfrm>
              <a:off x="0" y="432048"/>
              <a:ext cx="12195175" cy="2816696"/>
            </a:xfrm>
            <a:prstGeom prst="rect">
              <a:avLst/>
            </a:prstGeom>
            <a:solidFill>
              <a:srgbClr val="988328">
                <a:alpha val="25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7" name="矩形 9"/>
            <p:cNvSpPr>
              <a:spLocks noChangeArrowheads="1"/>
            </p:cNvSpPr>
            <p:nvPr/>
          </p:nvSpPr>
          <p:spPr bwMode="auto">
            <a:xfrm>
              <a:off x="10889778" y="216024"/>
              <a:ext cx="896441" cy="3240360"/>
            </a:xfrm>
            <a:prstGeom prst="rect">
              <a:avLst/>
            </a:prstGeom>
            <a:solidFill>
              <a:srgbClr val="CC000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8" name="直角三角形 10"/>
            <p:cNvSpPr>
              <a:spLocks noChangeArrowheads="1"/>
            </p:cNvSpPr>
            <p:nvPr/>
          </p:nvSpPr>
          <p:spPr bwMode="auto">
            <a:xfrm flipH="1" flipV="1">
              <a:off x="10634067" y="3248744"/>
              <a:ext cx="255709" cy="207640"/>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3079" name="Picture 2" descr="C:\Users\user\Desktop\未标题-1 拷贝.png"/>
            <p:cNvPicPr>
              <a:picLocks noChangeAspect="1" noChangeArrowheads="1"/>
            </p:cNvPicPr>
            <p:nvPr/>
          </p:nvPicPr>
          <p:blipFill>
            <a:blip r:embed="rId2" cstate="print"/>
            <a:srcRect/>
            <a:stretch>
              <a:fillRect/>
            </a:stretch>
          </p:blipFill>
          <p:spPr bwMode="auto">
            <a:xfrm>
              <a:off x="166860" y="0"/>
              <a:ext cx="2402335" cy="3962127"/>
            </a:xfrm>
            <a:prstGeom prst="rect">
              <a:avLst/>
            </a:prstGeom>
            <a:noFill/>
            <a:ln w="9525" cmpd="sng">
              <a:noFill/>
              <a:miter lim="800000"/>
              <a:headEnd/>
              <a:tailEnd/>
            </a:ln>
          </p:spPr>
        </p:pic>
      </p:grpSp>
      <p:sp>
        <p:nvSpPr>
          <p:cNvPr id="3080" name="副标题 2"/>
          <p:cNvSpPr>
            <a:spLocks noGrp="1" noChangeArrowheads="1"/>
          </p:cNvSpPr>
          <p:nvPr>
            <p:ph type="subTitle" idx="4294967295"/>
          </p:nvPr>
        </p:nvSpPr>
        <p:spPr>
          <a:xfrm>
            <a:off x="1926877" y="1989138"/>
            <a:ext cx="8564248" cy="792162"/>
          </a:xfrm>
          <a:ln/>
        </p:spPr>
        <p:txBody>
          <a:bodyPr/>
          <a:lstStyle/>
          <a:p>
            <a:pPr marL="0" indent="0" algn="ctr">
              <a:buNone/>
            </a:pPr>
            <a:r>
              <a:rPr lang="en-US" sz="2800" b="1" dirty="0">
                <a:solidFill>
                  <a:srgbClr val="CC3300"/>
                </a:solidFill>
                <a:latin typeface="宋体" panose="02010600030101010101" pitchFamily="2" charset="-122"/>
                <a:ea typeface="宋体" panose="02010600030101010101" pitchFamily="2" charset="-122"/>
                <a:sym typeface="微软雅黑" pitchFamily="34" charset="-122"/>
              </a:rPr>
              <a:t> </a:t>
            </a:r>
            <a:r>
              <a:rPr lang="en-US" altLang="zh-CN" sz="2800" dirty="0">
                <a:latin typeface="黑体" panose="02010609060101010101" pitchFamily="49" charset="-122"/>
                <a:ea typeface="黑体" panose="02010609060101010101" pitchFamily="49" charset="-122"/>
                <a:sym typeface="宋体" pitchFamily="2" charset="-122"/>
              </a:rPr>
              <a:t>§</a:t>
            </a:r>
            <a:r>
              <a:rPr lang="zh-CN" altLang="en-US" sz="2800" dirty="0">
                <a:latin typeface="黑体" panose="02010609060101010101" pitchFamily="49" charset="-122"/>
                <a:ea typeface="黑体" panose="02010609060101010101" pitchFamily="49" charset="-122"/>
                <a:sym typeface="宋体" pitchFamily="2" charset="-122"/>
              </a:rPr>
              <a:t>2</a:t>
            </a:r>
            <a:r>
              <a:rPr lang="en-US" altLang="zh-CN" sz="2800" dirty="0">
                <a:latin typeface="黑体" panose="02010609060101010101" pitchFamily="49" charset="-122"/>
                <a:ea typeface="黑体" panose="02010609060101010101" pitchFamily="49" charset="-122"/>
                <a:sym typeface="宋体" pitchFamily="2" charset="-122"/>
              </a:rPr>
              <a:t>.</a:t>
            </a:r>
            <a:r>
              <a:rPr lang="zh-CN" altLang="en-US" sz="2800" dirty="0">
                <a:latin typeface="黑体" panose="02010609060101010101" pitchFamily="49" charset="-122"/>
                <a:ea typeface="黑体" panose="02010609060101010101" pitchFamily="49" charset="-122"/>
                <a:sym typeface="宋体" pitchFamily="2" charset="-122"/>
              </a:rPr>
              <a:t>3</a:t>
            </a:r>
            <a:r>
              <a:rPr lang="en-US" altLang="zh-CN" sz="2800" dirty="0">
                <a:latin typeface="黑体" panose="02010609060101010101" pitchFamily="49" charset="-122"/>
                <a:ea typeface="黑体" panose="02010609060101010101" pitchFamily="49" charset="-122"/>
                <a:sym typeface="宋体" pitchFamily="2" charset="-122"/>
              </a:rPr>
              <a:t>.</a:t>
            </a:r>
            <a:r>
              <a:rPr lang="zh-CN" altLang="en-US" sz="2800" dirty="0">
                <a:latin typeface="黑体" panose="02010609060101010101" pitchFamily="49" charset="-122"/>
                <a:ea typeface="黑体" panose="02010609060101010101" pitchFamily="49" charset="-122"/>
                <a:sym typeface="宋体" pitchFamily="2" charset="-122"/>
              </a:rPr>
              <a:t>2</a:t>
            </a:r>
            <a:r>
              <a:rPr lang="en-US" altLang="zh-CN" sz="2800" dirty="0">
                <a:latin typeface="黑体" panose="02010609060101010101" pitchFamily="49" charset="-122"/>
                <a:ea typeface="黑体" panose="02010609060101010101" pitchFamily="49" charset="-122"/>
                <a:sym typeface="宋体" pitchFamily="2" charset="-122"/>
              </a:rPr>
              <a:t> </a:t>
            </a:r>
            <a:r>
              <a:rPr lang="zh-CN" altLang="en-US" sz="2800" dirty="0">
                <a:latin typeface="黑体" panose="02010609060101010101" pitchFamily="49" charset="-122"/>
                <a:ea typeface="黑体" panose="02010609060101010101" pitchFamily="49" charset="-122"/>
                <a:sym typeface="宋体" pitchFamily="2" charset="-122"/>
              </a:rPr>
              <a:t>两个变量的线性相关</a:t>
            </a:r>
            <a:endParaRPr lang="zh-CN" altLang="en-US" dirty="0">
              <a:latin typeface="宋体" panose="02010600030101010101" pitchFamily="2" charset="-122"/>
              <a:ea typeface="宋体" panose="02010600030101010101" pitchFamily="2" charset="-122"/>
            </a:endParaRPr>
          </a:p>
        </p:txBody>
      </p:sp>
      <p:sp>
        <p:nvSpPr>
          <p:cNvPr id="3081" name="TextBox 3"/>
          <p:cNvSpPr>
            <a:spLocks noChangeArrowheads="1"/>
          </p:cNvSpPr>
          <p:nvPr/>
        </p:nvSpPr>
        <p:spPr bwMode="auto">
          <a:xfrm>
            <a:off x="11098721" y="2199710"/>
            <a:ext cx="549399"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mn-ea"/>
                <a:ea typeface="+mn-ea"/>
                <a:sym typeface="微软雅黑" pitchFamily="34" charset="-122"/>
              </a:rPr>
              <a:t>第二章：统计</a:t>
            </a:r>
            <a:endParaRPr lang="zh-CN" altLang="en-US" sz="2800" dirty="0">
              <a:solidFill>
                <a:schemeClr val="bg1"/>
              </a:solidFill>
              <a:latin typeface="+mn-ea"/>
              <a:ea typeface="+mn-ea"/>
              <a:sym typeface="Calibri" pitchFamily="34" charset="0"/>
            </a:endParaRPr>
          </a:p>
        </p:txBody>
      </p:sp>
      <p:pic>
        <p:nvPicPr>
          <p:cNvPr id="3082" name="对象 5"/>
          <p:cNvPicPr>
            <a:picLocks noChangeAspect="1" noChangeArrowheads="1"/>
          </p:cNvPicPr>
          <p:nvPr/>
        </p:nvPicPr>
        <p:blipFill>
          <a:blip r:embed="rId3" cstate="print"/>
          <a:srcRect/>
          <a:stretch>
            <a:fillRect/>
          </a:stretch>
        </p:blipFill>
        <p:spPr bwMode="auto">
          <a:xfrm>
            <a:off x="4166428" y="2914647"/>
            <a:ext cx="4079882" cy="1995487"/>
          </a:xfrm>
          <a:prstGeom prst="rect">
            <a:avLst/>
          </a:prstGeom>
          <a:noFill/>
          <a:ln w="9525" cmpd="sng">
            <a:noFill/>
            <a:miter lim="800000"/>
            <a:headEnd/>
            <a:tailEnd/>
          </a:ln>
        </p:spPr>
      </p:pic>
      <p:pic>
        <p:nvPicPr>
          <p:cNvPr id="3084" name="Picture 2"/>
          <p:cNvPicPr>
            <a:picLocks noChangeAspect="1" noChangeArrowheads="1"/>
          </p:cNvPicPr>
          <p:nvPr/>
        </p:nvPicPr>
        <p:blipFill>
          <a:blip r:embed="rId4" cstate="print"/>
          <a:srcRect/>
          <a:stretch>
            <a:fillRect/>
          </a:stretch>
        </p:blipFill>
        <p:spPr bwMode="auto">
          <a:xfrm>
            <a:off x="8892294" y="5640389"/>
            <a:ext cx="2936496" cy="1157287"/>
          </a:xfrm>
          <a:prstGeom prst="rect">
            <a:avLst/>
          </a:prstGeom>
          <a:noFill/>
          <a:ln w="9525" cmpd="sng">
            <a:noFill/>
            <a:miter lim="800000"/>
            <a:headEnd/>
            <a:tailEnd/>
          </a:ln>
        </p:spPr>
      </p:pic>
    </p:spTree>
    <p:extLst>
      <p:ext uri="{BB962C8B-B14F-4D97-AF65-F5344CB8AC3E}">
        <p14:creationId xmlns:p14="http://schemas.microsoft.com/office/powerpoint/2010/main" val="318521049"/>
      </p:ext>
    </p:extLst>
  </p:cSld>
  <p:clrMapOvr>
    <a:masterClrMapping/>
  </p:clrMapOvr>
  <p:transition spd="slow">
    <p:cover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a:spLocks noChangeArrowheads="1"/>
          </p:cNvSpPr>
          <p:nvPr/>
        </p:nvSpPr>
        <p:spPr bwMode="auto">
          <a:xfrm>
            <a:off x="722103" y="1050925"/>
            <a:ext cx="10602172" cy="946150"/>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66"/>
                </a:solidFill>
                <a:latin typeface="Times New Roman" pitchFamily="18" charset="0"/>
                <a:sym typeface="Times New Roman" pitchFamily="18" charset="0"/>
              </a:rPr>
              <a:t>方案二:</a:t>
            </a:r>
            <a:r>
              <a:rPr lang="zh-CN" altLang="en-US" sz="2800" b="1" dirty="0">
                <a:solidFill>
                  <a:srgbClr val="000000"/>
                </a:solidFill>
                <a:latin typeface="Times New Roman" pitchFamily="18" charset="0"/>
                <a:sym typeface="Times New Roman" pitchFamily="18" charset="0"/>
              </a:rPr>
              <a:t> 在图中选取两点画直线，使得直线两侧的点的个数基本相同。</a:t>
            </a:r>
            <a:endParaRPr lang="zh-CN" altLang="en-US" dirty="0"/>
          </a:p>
        </p:txBody>
      </p:sp>
      <p:grpSp>
        <p:nvGrpSpPr>
          <p:cNvPr id="13315" name="Group 3"/>
          <p:cNvGrpSpPr>
            <a:grpSpLocks/>
          </p:cNvGrpSpPr>
          <p:nvPr/>
        </p:nvGrpSpPr>
        <p:grpSpPr bwMode="auto">
          <a:xfrm>
            <a:off x="1204214" y="2346326"/>
            <a:ext cx="9538131" cy="3529013"/>
            <a:chOff x="0" y="0"/>
            <a:chExt cx="4464" cy="2400"/>
          </a:xfrm>
        </p:grpSpPr>
        <p:graphicFrame>
          <p:nvGraphicFramePr>
            <p:cNvPr id="13316" name="Object 4"/>
            <p:cNvGraphicFramePr>
              <a:graphicFrameLocks noChangeAspect="1"/>
            </p:cNvGraphicFramePr>
            <p:nvPr/>
          </p:nvGraphicFramePr>
          <p:xfrm>
            <a:off x="0" y="0"/>
            <a:ext cx="4464" cy="2400"/>
          </p:xfrm>
          <a:graphic>
            <a:graphicData uri="http://schemas.openxmlformats.org/presentationml/2006/ole">
              <mc:AlternateContent xmlns:mc="http://schemas.openxmlformats.org/markup-compatibility/2006">
                <mc:Choice xmlns:v="urn:schemas-microsoft-com:vml" Requires="v">
                  <p:oleObj spid="_x0000_s13330" r:id="rId3" imgW="5400000" imgH="2692800" progId="Excel.Chart.8">
                    <p:embed/>
                  </p:oleObj>
                </mc:Choice>
                <mc:Fallback>
                  <p:oleObj r:id="rId3" imgW="5400000" imgH="2692800" progId="Excel.Char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464" cy="2400"/>
                        </a:xfrm>
                        <a:prstGeom prst="rect">
                          <a:avLst/>
                        </a:prstGeom>
                        <a:solidFill>
                          <a:srgbClr val="0E8BE0"/>
                        </a:solidFill>
                      </p:spPr>
                    </p:pic>
                  </p:oleObj>
                </mc:Fallback>
              </mc:AlternateContent>
            </a:graphicData>
          </a:graphic>
        </p:graphicFrame>
        <p:sp>
          <p:nvSpPr>
            <p:cNvPr id="13317" name="Line 5"/>
            <p:cNvSpPr>
              <a:spLocks noChangeShapeType="1"/>
            </p:cNvSpPr>
            <p:nvPr/>
          </p:nvSpPr>
          <p:spPr bwMode="auto">
            <a:xfrm flipV="1">
              <a:off x="480" y="720"/>
              <a:ext cx="2496" cy="1248"/>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grpSp>
      <p:sp>
        <p:nvSpPr>
          <p:cNvPr id="13318" name="Text Box 6"/>
          <p:cNvSpPr>
            <a:spLocks noChangeArrowheads="1"/>
          </p:cNvSpPr>
          <p:nvPr/>
        </p:nvSpPr>
        <p:spPr bwMode="auto">
          <a:xfrm>
            <a:off x="305832" y="1052514"/>
            <a:ext cx="11315779" cy="579437"/>
          </a:xfrm>
          <a:prstGeom prst="rect">
            <a:avLst/>
          </a:prstGeom>
          <a:noFill/>
          <a:ln w="9525" cmpd="sng">
            <a:noFill/>
            <a:miter lim="800000"/>
            <a:headEnd/>
            <a:tailEnd/>
          </a:ln>
        </p:spPr>
        <p:txBody>
          <a:bodyPr>
            <a:spAutoFit/>
          </a:bodyPr>
          <a:lstStyle/>
          <a:p>
            <a:pPr>
              <a:spcBef>
                <a:spcPct val="50000"/>
              </a:spcBef>
            </a:pPr>
            <a:endParaRPr lang="zh-CN" altLang="zh-CN" sz="3200" b="1">
              <a:solidFill>
                <a:srgbClr val="000000"/>
              </a:solidFill>
              <a:latin typeface="Times New Roman" pitchFamily="18" charset="0"/>
              <a:ea typeface="黑体" pitchFamily="49" charset="-122"/>
              <a:sym typeface="Times New Roman" pitchFamily="18" charset="0"/>
            </a:endParaRPr>
          </a:p>
        </p:txBody>
      </p:sp>
      <p:grpSp>
        <p:nvGrpSpPr>
          <p:cNvPr id="13319" name="Group 7"/>
          <p:cNvGrpSpPr>
            <a:grpSpLocks/>
          </p:cNvGrpSpPr>
          <p:nvPr/>
        </p:nvGrpSpPr>
        <p:grpSpPr bwMode="auto">
          <a:xfrm>
            <a:off x="1202089" y="117476"/>
            <a:ext cx="3179378" cy="728663"/>
            <a:chOff x="0" y="0"/>
            <a:chExt cx="1271" cy="454"/>
          </a:xfrm>
        </p:grpSpPr>
        <p:sp>
          <p:nvSpPr>
            <p:cNvPr id="13320"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3321"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诱思探究5</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a:spLocks noChangeArrowheads="1"/>
          </p:cNvSpPr>
          <p:nvPr/>
        </p:nvSpPr>
        <p:spPr bwMode="auto">
          <a:xfrm>
            <a:off x="212227" y="1106798"/>
            <a:ext cx="11808820" cy="954107"/>
          </a:xfrm>
          <a:prstGeom prst="rect">
            <a:avLst/>
          </a:prstGeom>
          <a:noFill/>
          <a:ln w="9525" cmpd="sng">
            <a:noFill/>
            <a:miter lim="800000"/>
            <a:headEnd/>
            <a:tailEnd/>
          </a:ln>
        </p:spPr>
        <p:txBody>
          <a:bodyPr wrap="square">
            <a:spAutoFit/>
          </a:bodyPr>
          <a:lstStyle/>
          <a:p>
            <a:pPr>
              <a:spcBef>
                <a:spcPct val="50000"/>
              </a:spcBef>
            </a:pPr>
            <a:r>
              <a:rPr lang="zh-CN" altLang="en-US" sz="2800" b="1" dirty="0">
                <a:solidFill>
                  <a:srgbClr val="FF0066"/>
                </a:solidFill>
                <a:latin typeface="Times New Roman" pitchFamily="18" charset="0"/>
                <a:sym typeface="Times New Roman" pitchFamily="18" charset="0"/>
              </a:rPr>
              <a:t>方案三:</a:t>
            </a:r>
            <a:r>
              <a:rPr lang="zh-CN" altLang="en-US" sz="2800" b="1" dirty="0">
                <a:solidFill>
                  <a:srgbClr val="000000"/>
                </a:solidFill>
                <a:latin typeface="Times New Roman" pitchFamily="18" charset="0"/>
                <a:sym typeface="Times New Roman" pitchFamily="18" charset="0"/>
              </a:rPr>
              <a:t> 在散点图中多取几组点，确定几条直线的方程，分别求出各条直线的斜率和截距的平均数，将这两个平均数作为回归方程的斜率和截距。</a:t>
            </a:r>
            <a:endParaRPr lang="zh-CN" altLang="en-US" dirty="0"/>
          </a:p>
        </p:txBody>
      </p:sp>
      <p:grpSp>
        <p:nvGrpSpPr>
          <p:cNvPr id="14339" name="Group 3"/>
          <p:cNvGrpSpPr>
            <a:grpSpLocks/>
          </p:cNvGrpSpPr>
          <p:nvPr/>
        </p:nvGrpSpPr>
        <p:grpSpPr bwMode="auto">
          <a:xfrm>
            <a:off x="1684200" y="2346325"/>
            <a:ext cx="8767180" cy="3314700"/>
            <a:chOff x="0" y="0"/>
            <a:chExt cx="4272" cy="3072"/>
          </a:xfrm>
        </p:grpSpPr>
        <p:graphicFrame>
          <p:nvGraphicFramePr>
            <p:cNvPr id="14340" name="Object 4"/>
            <p:cNvGraphicFramePr>
              <a:graphicFrameLocks noChangeAspect="1"/>
            </p:cNvGraphicFramePr>
            <p:nvPr/>
          </p:nvGraphicFramePr>
          <p:xfrm>
            <a:off x="0" y="0"/>
            <a:ext cx="4272" cy="3072"/>
          </p:xfrm>
          <a:graphic>
            <a:graphicData uri="http://schemas.openxmlformats.org/presentationml/2006/ole">
              <mc:AlternateContent xmlns:mc="http://schemas.openxmlformats.org/markup-compatibility/2006">
                <mc:Choice xmlns:v="urn:schemas-microsoft-com:vml" Requires="v">
                  <p:oleObj spid="_x0000_s14354" r:id="rId3" imgW="5400000" imgH="2692800" progId="Excel.Chart.8">
                    <p:embed/>
                  </p:oleObj>
                </mc:Choice>
                <mc:Fallback>
                  <p:oleObj r:id="rId3" imgW="5400000" imgH="2692800" progId="Excel.Char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272" cy="3072"/>
                        </a:xfrm>
                        <a:prstGeom prst="rect">
                          <a:avLst/>
                        </a:prstGeom>
                        <a:solidFill>
                          <a:srgbClr val="0E8BE0"/>
                        </a:solidFill>
                      </p:spPr>
                    </p:pic>
                  </p:oleObj>
                </mc:Fallback>
              </mc:AlternateContent>
            </a:graphicData>
          </a:graphic>
        </p:graphicFrame>
        <p:sp>
          <p:nvSpPr>
            <p:cNvPr id="14341" name="Line 5"/>
            <p:cNvSpPr>
              <a:spLocks noChangeShapeType="1"/>
            </p:cNvSpPr>
            <p:nvPr/>
          </p:nvSpPr>
          <p:spPr bwMode="auto">
            <a:xfrm flipV="1">
              <a:off x="240" y="912"/>
              <a:ext cx="3024" cy="1152"/>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2" name="Line 6"/>
            <p:cNvSpPr>
              <a:spLocks noChangeShapeType="1"/>
            </p:cNvSpPr>
            <p:nvPr/>
          </p:nvSpPr>
          <p:spPr bwMode="auto">
            <a:xfrm flipV="1">
              <a:off x="1104" y="624"/>
              <a:ext cx="1344" cy="1824"/>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3" name="Line 7"/>
            <p:cNvSpPr>
              <a:spLocks noChangeShapeType="1"/>
            </p:cNvSpPr>
            <p:nvPr/>
          </p:nvSpPr>
          <p:spPr bwMode="auto">
            <a:xfrm flipV="1">
              <a:off x="1632" y="528"/>
              <a:ext cx="720" cy="1872"/>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4" name="Line 8"/>
            <p:cNvSpPr>
              <a:spLocks noChangeShapeType="1"/>
            </p:cNvSpPr>
            <p:nvPr/>
          </p:nvSpPr>
          <p:spPr bwMode="auto">
            <a:xfrm flipV="1">
              <a:off x="720" y="720"/>
              <a:ext cx="2352" cy="1632"/>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5" name="Line 9"/>
            <p:cNvSpPr>
              <a:spLocks noChangeShapeType="1"/>
            </p:cNvSpPr>
            <p:nvPr/>
          </p:nvSpPr>
          <p:spPr bwMode="auto">
            <a:xfrm flipV="1">
              <a:off x="1824" y="672"/>
              <a:ext cx="864" cy="1728"/>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6" name="Line 10"/>
            <p:cNvSpPr>
              <a:spLocks noChangeShapeType="1"/>
            </p:cNvSpPr>
            <p:nvPr/>
          </p:nvSpPr>
          <p:spPr bwMode="auto">
            <a:xfrm flipV="1">
              <a:off x="384" y="1056"/>
              <a:ext cx="2976" cy="720"/>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7" name="Line 11"/>
            <p:cNvSpPr>
              <a:spLocks noChangeShapeType="1"/>
            </p:cNvSpPr>
            <p:nvPr/>
          </p:nvSpPr>
          <p:spPr bwMode="auto">
            <a:xfrm>
              <a:off x="1440" y="576"/>
              <a:ext cx="1920" cy="1488"/>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sp>
          <p:nvSpPr>
            <p:cNvPr id="14348" name="Line 12"/>
            <p:cNvSpPr>
              <a:spLocks noChangeShapeType="1"/>
            </p:cNvSpPr>
            <p:nvPr/>
          </p:nvSpPr>
          <p:spPr bwMode="auto">
            <a:xfrm>
              <a:off x="1536" y="480"/>
              <a:ext cx="816" cy="2016"/>
            </a:xfrm>
            <a:prstGeom prst="line">
              <a:avLst/>
            </a:prstGeom>
            <a:noFill/>
            <a:ln w="9525" cmpd="sng">
              <a:solidFill>
                <a:schemeClr val="tx1"/>
              </a:solidFill>
              <a:bevel/>
              <a:headEnd/>
              <a:tailEnd/>
            </a:ln>
          </p:spPr>
          <p:txBody>
            <a:bodyPr wrap="none"/>
            <a:lstStyle/>
            <a:p>
              <a:endParaRPr lang="zh-CN" altLang="zh-CN">
                <a:solidFill>
                  <a:srgbClr val="000000"/>
                </a:solidFill>
                <a:sym typeface="Times New Roman" pitchFamily="18" charset="0"/>
              </a:endParaRPr>
            </a:p>
          </p:txBody>
        </p:sp>
      </p:grpSp>
      <p:sp>
        <p:nvSpPr>
          <p:cNvPr id="14349" name="Rectangle 13"/>
          <p:cNvSpPr>
            <a:spLocks noChangeArrowheads="1"/>
          </p:cNvSpPr>
          <p:nvPr/>
        </p:nvSpPr>
        <p:spPr bwMode="auto">
          <a:xfrm>
            <a:off x="915372" y="5876926"/>
            <a:ext cx="10500228" cy="523220"/>
          </a:xfrm>
          <a:prstGeom prst="rect">
            <a:avLst/>
          </a:prstGeom>
          <a:noFill/>
          <a:ln w="9525" cmpd="sng">
            <a:noFill/>
            <a:miter lim="800000"/>
            <a:headEnd/>
            <a:tailEnd/>
          </a:ln>
        </p:spPr>
        <p:txBody>
          <a:bodyPr>
            <a:spAutoFit/>
          </a:bodyPr>
          <a:lstStyle/>
          <a:p>
            <a:pPr>
              <a:spcBef>
                <a:spcPct val="50000"/>
              </a:spcBef>
            </a:pPr>
            <a:r>
              <a:rPr lang="zh-CN" altLang="en-US" sz="2800" b="1">
                <a:solidFill>
                  <a:srgbClr val="0000FF"/>
                </a:solidFill>
                <a:latin typeface="Times New Roman" pitchFamily="18" charset="0"/>
                <a:sym typeface="Times New Roman" pitchFamily="18" charset="0"/>
              </a:rPr>
              <a:t>上述三种方案均有一定的道理，但可靠性不强，</a:t>
            </a:r>
            <a:endParaRPr lang="zh-CN" altLang="en-US"/>
          </a:p>
        </p:txBody>
      </p:sp>
      <p:grpSp>
        <p:nvGrpSpPr>
          <p:cNvPr id="14350" name="Group 14"/>
          <p:cNvGrpSpPr>
            <a:grpSpLocks/>
          </p:cNvGrpSpPr>
          <p:nvPr/>
        </p:nvGrpSpPr>
        <p:grpSpPr bwMode="auto">
          <a:xfrm>
            <a:off x="1189582" y="117476"/>
            <a:ext cx="3179378" cy="728663"/>
            <a:chOff x="-5" y="0"/>
            <a:chExt cx="1271" cy="454"/>
          </a:xfrm>
        </p:grpSpPr>
        <p:sp>
          <p:nvSpPr>
            <p:cNvPr id="14351" name="AutoShape 15"/>
            <p:cNvSpPr>
              <a:spLocks noChangeArrowheads="1"/>
            </p:cNvSpPr>
            <p:nvPr/>
          </p:nvSpPr>
          <p:spPr bwMode="auto">
            <a:xfrm>
              <a:off x="-5"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4352" name="Text Box 16"/>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诱思探究5</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0-#ppt_w/2"/>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4349"/>
                                        </p:tgtEl>
                                        <p:attrNameLst>
                                          <p:attrName>style.visibility</p:attrName>
                                        </p:attrNameLst>
                                      </p:cBhvr>
                                      <p:to>
                                        <p:strVal val="visible"/>
                                      </p:to>
                                    </p:set>
                                    <p:animEffect>
                                      <p:cBhvr>
                                        <p:cTn id="13" dur="500"/>
                                        <p:tgtEl>
                                          <p:spTgt spid="14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ldLvl="0" autoUpdateAnimBg="0"/>
      <p:bldP spid="14349"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626531" y="1050925"/>
            <a:ext cx="10982337" cy="946150"/>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Times New Roman" pitchFamily="18" charset="0"/>
                <a:sym typeface="Times New Roman" pitchFamily="18" charset="0"/>
              </a:rPr>
              <a:t>       求回归方程的关键是如何用数学的方法来刻画“从整体上看，各点与直线的偏差最小”。</a:t>
            </a:r>
            <a:endParaRPr lang="zh-CN" altLang="en-US" dirty="0"/>
          </a:p>
        </p:txBody>
      </p:sp>
      <p:sp>
        <p:nvSpPr>
          <p:cNvPr id="15363" name="Rectangle 3"/>
          <p:cNvSpPr>
            <a:spLocks noChangeArrowheads="1"/>
          </p:cNvSpPr>
          <p:nvPr/>
        </p:nvSpPr>
        <p:spPr bwMode="auto">
          <a:xfrm>
            <a:off x="817677" y="2132014"/>
            <a:ext cx="10886765" cy="2246769"/>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        对一组具有线性相关关系的样本数据</a:t>
            </a:r>
            <a:r>
              <a:rPr lang="zh-CN" altLang="en-US" sz="2800" b="1" dirty="0" smtClean="0">
                <a:solidFill>
                  <a:srgbClr val="000000"/>
                </a:solidFill>
                <a:latin typeface="Times New Roman" pitchFamily="18" charset="0"/>
                <a:sym typeface="Times New Roman" pitchFamily="18" charset="0"/>
              </a:rPr>
              <a:t>： </a:t>
            </a:r>
            <a:endParaRPr lang="zh-CN" altLang="en-US" sz="2800" b="1" dirty="0">
              <a:solidFill>
                <a:srgbClr val="000000"/>
              </a:solidFill>
              <a:latin typeface="Times New Roman" pitchFamily="18" charset="0"/>
              <a:sym typeface="Times New Roman" pitchFamily="18" charset="0"/>
            </a:endParaRPr>
          </a:p>
          <a:p>
            <a:r>
              <a:rPr lang="zh-CN" altLang="en-US" sz="2800" b="1" dirty="0">
                <a:solidFill>
                  <a:srgbClr val="000000"/>
                </a:solidFill>
                <a:latin typeface="Times New Roman" pitchFamily="18" charset="0"/>
                <a:sym typeface="Times New Roman" pitchFamily="18" charset="0"/>
              </a:rPr>
              <a:t>                                                </a:t>
            </a:r>
            <a:r>
              <a:rPr lang="zh-CN" altLang="en-US" sz="2800" b="1" dirty="0" smtClean="0">
                <a:solidFill>
                  <a:srgbClr val="000000"/>
                </a:solidFill>
                <a:latin typeface="Times New Roman" pitchFamily="18" charset="0"/>
                <a:sym typeface="Times New Roman" pitchFamily="18" charset="0"/>
              </a:rPr>
              <a:t>                            ，</a:t>
            </a:r>
            <a:r>
              <a:rPr lang="zh-CN" altLang="en-US" sz="2800" b="1" dirty="0">
                <a:solidFill>
                  <a:srgbClr val="000000"/>
                </a:solidFill>
                <a:latin typeface="Times New Roman" pitchFamily="18" charset="0"/>
                <a:sym typeface="Times New Roman" pitchFamily="18" charset="0"/>
              </a:rPr>
              <a:t>设其回归方程</a:t>
            </a:r>
            <a:r>
              <a:rPr lang="zh-CN" altLang="en-US" sz="2800" b="1" dirty="0" smtClean="0">
                <a:solidFill>
                  <a:srgbClr val="000000"/>
                </a:solidFill>
                <a:latin typeface="Times New Roman" pitchFamily="18" charset="0"/>
                <a:sym typeface="Times New Roman" pitchFamily="18" charset="0"/>
              </a:rPr>
              <a:t>为</a:t>
            </a:r>
            <a:endParaRPr lang="en-US" altLang="zh-CN" sz="2800" b="1" dirty="0" smtClean="0">
              <a:solidFill>
                <a:srgbClr val="000000"/>
              </a:solidFill>
              <a:latin typeface="Times New Roman" pitchFamily="18" charset="0"/>
              <a:sym typeface="Times New Roman" pitchFamily="18" charset="0"/>
            </a:endParaRPr>
          </a:p>
          <a:p>
            <a:r>
              <a:rPr lang="zh-CN" altLang="en-US" sz="2800" b="1" dirty="0" smtClean="0">
                <a:solidFill>
                  <a:srgbClr val="000000"/>
                </a:solidFill>
                <a:latin typeface="Times New Roman" pitchFamily="18" charset="0"/>
                <a:sym typeface="Times New Roman" pitchFamily="18" charset="0"/>
              </a:rPr>
              <a:t> </a:t>
            </a:r>
            <a:endParaRPr lang="zh-CN" altLang="en-US" sz="2800" b="1" dirty="0">
              <a:solidFill>
                <a:srgbClr val="000000"/>
              </a:solidFill>
              <a:latin typeface="Times New Roman" pitchFamily="18" charset="0"/>
              <a:sym typeface="Times New Roman" pitchFamily="18" charset="0"/>
            </a:endParaRPr>
          </a:p>
          <a:p>
            <a:r>
              <a:rPr lang="zh-CN" altLang="en-US" sz="2800" b="1" dirty="0">
                <a:solidFill>
                  <a:srgbClr val="000000"/>
                </a:solidFill>
                <a:latin typeface="Times New Roman" pitchFamily="18" charset="0"/>
                <a:sym typeface="Times New Roman" pitchFamily="18" charset="0"/>
              </a:rPr>
              <a:t>                   </a:t>
            </a:r>
            <a:r>
              <a:rPr lang="zh-CN" altLang="en-US" sz="2800" b="1" dirty="0" smtClean="0">
                <a:solidFill>
                  <a:srgbClr val="000000"/>
                </a:solidFill>
                <a:latin typeface="Times New Roman" pitchFamily="18" charset="0"/>
                <a:sym typeface="Times New Roman" pitchFamily="18" charset="0"/>
              </a:rPr>
              <a:t>                      ，</a:t>
            </a:r>
            <a:r>
              <a:rPr lang="zh-CN" altLang="en-US" sz="2800" b="1" dirty="0">
                <a:solidFill>
                  <a:srgbClr val="000000"/>
                </a:solidFill>
                <a:latin typeface="Times New Roman" pitchFamily="18" charset="0"/>
                <a:sym typeface="Times New Roman" pitchFamily="18" charset="0"/>
              </a:rPr>
              <a:t>可以用哪些数量关系来刻画各样本点</a:t>
            </a:r>
          </a:p>
          <a:p>
            <a:pPr algn="just"/>
            <a:r>
              <a:rPr lang="zh-CN" altLang="en-US" sz="2800" b="1" dirty="0">
                <a:solidFill>
                  <a:srgbClr val="000000"/>
                </a:solidFill>
                <a:latin typeface="Times New Roman" pitchFamily="18" charset="0"/>
                <a:sym typeface="Times New Roman" pitchFamily="18" charset="0"/>
              </a:rPr>
              <a:t>与回归直线的接近程度？</a:t>
            </a:r>
            <a:endParaRPr lang="zh-CN" altLang="en-US" sz="2800" b="1" dirty="0">
              <a:solidFill>
                <a:srgbClr val="000000"/>
              </a:solidFill>
              <a:latin typeface="Times New Roman" pitchFamily="18" charset="0"/>
            </a:endParaRPr>
          </a:p>
        </p:txBody>
      </p:sp>
      <p:graphicFrame>
        <p:nvGraphicFramePr>
          <p:cNvPr id="15364" name="Object 4"/>
          <p:cNvGraphicFramePr>
            <a:graphicFrameLocks noChangeAspect="1"/>
          </p:cNvGraphicFramePr>
          <p:nvPr/>
        </p:nvGraphicFramePr>
        <p:xfrm>
          <a:off x="5504974" y="3536950"/>
          <a:ext cx="1223328" cy="215900"/>
        </p:xfrm>
        <a:graphic>
          <a:graphicData uri="http://schemas.openxmlformats.org/presentationml/2006/ole">
            <mc:AlternateContent xmlns:mc="http://schemas.openxmlformats.org/markup-compatibility/2006">
              <mc:Choice xmlns:v="urn:schemas-microsoft-com:vml" Requires="v">
                <p:oleObj spid="_x0000_s15441" r:id="rId3" imgW="2743517" imgH="5181917" progId="Equation.3">
                  <p:embed/>
                </p:oleObj>
              </mc:Choice>
              <mc:Fallback>
                <p:oleObj r:id="rId3" imgW="2743517" imgH="518191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4974" y="3536950"/>
                        <a:ext cx="122332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365" name="Object 5"/>
          <p:cNvGraphicFramePr>
            <a:graphicFrameLocks noChangeAspect="1"/>
          </p:cNvGraphicFramePr>
          <p:nvPr>
            <p:extLst>
              <p:ext uri="{D42A27DB-BD31-4B8C-83A1-F6EECF244321}">
                <p14:modId xmlns:p14="http://schemas.microsoft.com/office/powerpoint/2010/main" val="818769275"/>
              </p:ext>
            </p:extLst>
          </p:nvPr>
        </p:nvGraphicFramePr>
        <p:xfrm>
          <a:off x="1513336" y="2565401"/>
          <a:ext cx="5683376" cy="582613"/>
        </p:xfrm>
        <a:graphic>
          <a:graphicData uri="http://schemas.openxmlformats.org/presentationml/2006/ole">
            <mc:AlternateContent xmlns:mc="http://schemas.openxmlformats.org/markup-compatibility/2006">
              <mc:Choice xmlns:v="urn:schemas-microsoft-com:vml" Requires="v">
                <p:oleObj spid="_x0000_s15442" r:id="rId5" imgW="39929117" imgH="5486717" progId="Equation.3">
                  <p:embed/>
                </p:oleObj>
              </mc:Choice>
              <mc:Fallback>
                <p:oleObj r:id="rId5" imgW="39929117" imgH="54867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3336" y="2565401"/>
                        <a:ext cx="5683376" cy="582613"/>
                      </a:xfrm>
                      <a:prstGeom prst="rect">
                        <a:avLst/>
                      </a:prstGeom>
                      <a:solidFill>
                        <a:srgbClr val="0E8BE0"/>
                      </a:solidFill>
                    </p:spPr>
                  </p:pic>
                </p:oleObj>
              </mc:Fallback>
            </mc:AlternateContent>
          </a:graphicData>
        </a:graphic>
      </p:graphicFrame>
      <p:graphicFrame>
        <p:nvGraphicFramePr>
          <p:cNvPr id="15366" name="Object 6"/>
          <p:cNvGraphicFramePr>
            <a:graphicFrameLocks noChangeAspect="1"/>
          </p:cNvGraphicFramePr>
          <p:nvPr>
            <p:extLst>
              <p:ext uri="{D42A27DB-BD31-4B8C-83A1-F6EECF244321}">
                <p14:modId xmlns:p14="http://schemas.microsoft.com/office/powerpoint/2010/main" val="1162014100"/>
              </p:ext>
            </p:extLst>
          </p:nvPr>
        </p:nvGraphicFramePr>
        <p:xfrm>
          <a:off x="1476056" y="3452023"/>
          <a:ext cx="2408426" cy="481012"/>
        </p:xfrm>
        <a:graphic>
          <a:graphicData uri="http://schemas.openxmlformats.org/presentationml/2006/ole">
            <mc:AlternateContent xmlns:mc="http://schemas.openxmlformats.org/markup-compatibility/2006">
              <mc:Choice xmlns:v="urn:schemas-microsoft-com:vml" Requires="v">
                <p:oleObj spid="_x0000_s15443" r:id="rId7" imgW="15545117" imgH="4877117" progId="Equation.3">
                  <p:embed/>
                </p:oleObj>
              </mc:Choice>
              <mc:Fallback>
                <p:oleObj r:id="rId7" imgW="15545117" imgH="4877117"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056" y="3452023"/>
                        <a:ext cx="2408426" cy="481012"/>
                      </a:xfrm>
                      <a:prstGeom prst="rect">
                        <a:avLst/>
                      </a:prstGeom>
                      <a:solidFill>
                        <a:srgbClr val="0E8BE0"/>
                      </a:solidFill>
                    </p:spPr>
                  </p:pic>
                </p:oleObj>
              </mc:Fallback>
            </mc:AlternateContent>
          </a:graphicData>
        </a:graphic>
      </p:graphicFrame>
      <p:grpSp>
        <p:nvGrpSpPr>
          <p:cNvPr id="15367" name="Group 7"/>
          <p:cNvGrpSpPr>
            <a:grpSpLocks/>
          </p:cNvGrpSpPr>
          <p:nvPr/>
        </p:nvGrpSpPr>
        <p:grpSpPr bwMode="auto">
          <a:xfrm>
            <a:off x="1202089" y="120650"/>
            <a:ext cx="3179378" cy="728663"/>
            <a:chOff x="0" y="0"/>
            <a:chExt cx="1271" cy="454"/>
          </a:xfrm>
        </p:grpSpPr>
        <p:sp>
          <p:nvSpPr>
            <p:cNvPr id="15368"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5369"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诱思探究6</a:t>
              </a:r>
              <a:endParaRPr lang="zh-CN" altLang="en-US" sz="1600" b="1" dirty="0">
                <a:latin typeface="+mn-ea"/>
                <a:ea typeface="+mn-ea"/>
              </a:endParaRPr>
            </a:p>
          </p:txBody>
        </p:sp>
      </p:grpSp>
      <p:grpSp>
        <p:nvGrpSpPr>
          <p:cNvPr id="15370" name="Group 10"/>
          <p:cNvGrpSpPr>
            <a:grpSpLocks/>
          </p:cNvGrpSpPr>
          <p:nvPr/>
        </p:nvGrpSpPr>
        <p:grpSpPr bwMode="auto">
          <a:xfrm>
            <a:off x="4285894" y="3859910"/>
            <a:ext cx="6118762" cy="1873250"/>
            <a:chOff x="0" y="0"/>
            <a:chExt cx="2881" cy="1180"/>
          </a:xfrm>
        </p:grpSpPr>
        <p:sp>
          <p:nvSpPr>
            <p:cNvPr id="15371" name="Line 11"/>
            <p:cNvSpPr>
              <a:spLocks noChangeShapeType="1"/>
            </p:cNvSpPr>
            <p:nvPr/>
          </p:nvSpPr>
          <p:spPr bwMode="auto">
            <a:xfrm flipV="1">
              <a:off x="0" y="209"/>
              <a:ext cx="2858" cy="707"/>
            </a:xfrm>
            <a:prstGeom prst="line">
              <a:avLst/>
            </a:prstGeom>
            <a:noFill/>
            <a:ln w="38100" cmpd="sng">
              <a:solidFill>
                <a:schemeClr val="tx2"/>
              </a:solidFill>
              <a:bevel/>
              <a:headEnd/>
              <a:tailEnd/>
            </a:ln>
          </p:spPr>
          <p:txBody>
            <a:bodyPr/>
            <a:lstStyle/>
            <a:p>
              <a:endParaRPr lang="zh-CN" altLang="zh-CN">
                <a:solidFill>
                  <a:srgbClr val="000000"/>
                </a:solidFill>
                <a:sym typeface="Times New Roman" pitchFamily="18" charset="0"/>
              </a:endParaRPr>
            </a:p>
          </p:txBody>
        </p:sp>
        <p:sp>
          <p:nvSpPr>
            <p:cNvPr id="15372" name="Oval 12"/>
            <p:cNvSpPr>
              <a:spLocks noChangeArrowheads="1"/>
            </p:cNvSpPr>
            <p:nvPr/>
          </p:nvSpPr>
          <p:spPr bwMode="auto">
            <a:xfrm>
              <a:off x="1077" y="858"/>
              <a:ext cx="43" cy="43"/>
            </a:xfrm>
            <a:prstGeom prst="ellipse">
              <a:avLst/>
            </a:prstGeom>
            <a:solidFill>
              <a:srgbClr val="000000"/>
            </a:solidFill>
            <a:ln w="9525" cmpd="sng">
              <a:solidFill>
                <a:srgbClr val="000000"/>
              </a:solidFill>
              <a:bevel/>
              <a:headEnd/>
              <a:tailEnd/>
            </a:ln>
          </p:spPr>
          <p:txBody>
            <a:bodyPr/>
            <a:lstStyle/>
            <a:p>
              <a:endParaRPr lang="zh-CN" altLang="zh-CN">
                <a:solidFill>
                  <a:srgbClr val="000000"/>
                </a:solidFill>
                <a:sym typeface="Times New Roman" pitchFamily="18" charset="0"/>
              </a:endParaRPr>
            </a:p>
          </p:txBody>
        </p:sp>
        <p:sp>
          <p:nvSpPr>
            <p:cNvPr id="15373" name="Oval 13"/>
            <p:cNvSpPr>
              <a:spLocks noChangeArrowheads="1"/>
            </p:cNvSpPr>
            <p:nvPr/>
          </p:nvSpPr>
          <p:spPr bwMode="auto">
            <a:xfrm>
              <a:off x="419" y="621"/>
              <a:ext cx="44" cy="44"/>
            </a:xfrm>
            <a:prstGeom prst="ellipse">
              <a:avLst/>
            </a:prstGeom>
            <a:solidFill>
              <a:srgbClr val="000000"/>
            </a:solidFill>
            <a:ln w="9525" cmpd="sng">
              <a:solidFill>
                <a:srgbClr val="000000"/>
              </a:solidFill>
              <a:bevel/>
              <a:headEnd/>
              <a:tailEnd/>
            </a:ln>
          </p:spPr>
          <p:txBody>
            <a:bodyPr/>
            <a:lstStyle/>
            <a:p>
              <a:endParaRPr lang="zh-CN" altLang="zh-CN">
                <a:solidFill>
                  <a:srgbClr val="000000"/>
                </a:solidFill>
                <a:sym typeface="Times New Roman" pitchFamily="18" charset="0"/>
              </a:endParaRPr>
            </a:p>
          </p:txBody>
        </p:sp>
        <p:sp>
          <p:nvSpPr>
            <p:cNvPr id="15374" name="Oval 14"/>
            <p:cNvSpPr>
              <a:spLocks noChangeArrowheads="1"/>
            </p:cNvSpPr>
            <p:nvPr/>
          </p:nvSpPr>
          <p:spPr bwMode="auto">
            <a:xfrm>
              <a:off x="1498" y="268"/>
              <a:ext cx="43" cy="43"/>
            </a:xfrm>
            <a:prstGeom prst="ellipse">
              <a:avLst/>
            </a:prstGeom>
            <a:solidFill>
              <a:srgbClr val="000000"/>
            </a:solidFill>
            <a:ln w="9525" cmpd="sng">
              <a:solidFill>
                <a:srgbClr val="000000"/>
              </a:solidFill>
              <a:bevel/>
              <a:headEnd/>
              <a:tailEnd/>
            </a:ln>
          </p:spPr>
          <p:txBody>
            <a:bodyPr/>
            <a:lstStyle/>
            <a:p>
              <a:endParaRPr lang="zh-CN" altLang="zh-CN" sz="2800">
                <a:solidFill>
                  <a:srgbClr val="FF0000"/>
                </a:solidFill>
                <a:sym typeface="Times New Roman" pitchFamily="18" charset="0"/>
              </a:endParaRPr>
            </a:p>
          </p:txBody>
        </p:sp>
        <p:sp>
          <p:nvSpPr>
            <p:cNvPr id="15375" name="Oval 15"/>
            <p:cNvSpPr>
              <a:spLocks noChangeArrowheads="1"/>
            </p:cNvSpPr>
            <p:nvPr/>
          </p:nvSpPr>
          <p:spPr bwMode="auto">
            <a:xfrm>
              <a:off x="2303" y="447"/>
              <a:ext cx="43" cy="43"/>
            </a:xfrm>
            <a:prstGeom prst="ellipse">
              <a:avLst/>
            </a:prstGeom>
            <a:solidFill>
              <a:srgbClr val="FFFF00"/>
            </a:solidFill>
            <a:ln w="38100" cmpd="sng">
              <a:solidFill>
                <a:schemeClr val="folHlink"/>
              </a:solidFill>
              <a:bevel/>
              <a:headEnd/>
              <a:tailEnd/>
            </a:ln>
          </p:spPr>
          <p:txBody>
            <a:bodyPr/>
            <a:lstStyle/>
            <a:p>
              <a:endParaRPr lang="zh-CN" altLang="zh-CN" sz="2800">
                <a:solidFill>
                  <a:srgbClr val="FF0000"/>
                </a:solidFill>
                <a:sym typeface="Times New Roman" pitchFamily="18" charset="0"/>
              </a:endParaRPr>
            </a:p>
          </p:txBody>
        </p:sp>
        <p:sp>
          <p:nvSpPr>
            <p:cNvPr id="15376" name="Line 16"/>
            <p:cNvSpPr>
              <a:spLocks noChangeShapeType="1"/>
            </p:cNvSpPr>
            <p:nvPr/>
          </p:nvSpPr>
          <p:spPr bwMode="auto">
            <a:xfrm>
              <a:off x="431" y="645"/>
              <a:ext cx="1" cy="162"/>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5377" name="Line 17"/>
            <p:cNvSpPr>
              <a:spLocks noChangeShapeType="1"/>
            </p:cNvSpPr>
            <p:nvPr/>
          </p:nvSpPr>
          <p:spPr bwMode="auto">
            <a:xfrm flipH="1" flipV="1">
              <a:off x="1088" y="647"/>
              <a:ext cx="1" cy="231"/>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5378" name="Line 18"/>
            <p:cNvSpPr>
              <a:spLocks noChangeShapeType="1"/>
            </p:cNvSpPr>
            <p:nvPr/>
          </p:nvSpPr>
          <p:spPr bwMode="auto">
            <a:xfrm>
              <a:off x="1509" y="291"/>
              <a:ext cx="1" cy="235"/>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5379" name="Line 19"/>
            <p:cNvSpPr>
              <a:spLocks noChangeShapeType="1"/>
            </p:cNvSpPr>
            <p:nvPr/>
          </p:nvSpPr>
          <p:spPr bwMode="auto">
            <a:xfrm flipV="1">
              <a:off x="2324" y="339"/>
              <a:ext cx="1" cy="119"/>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5380" name="Text Box 20"/>
            <p:cNvSpPr>
              <a:spLocks noChangeArrowheads="1"/>
            </p:cNvSpPr>
            <p:nvPr/>
          </p:nvSpPr>
          <p:spPr bwMode="auto">
            <a:xfrm>
              <a:off x="80" y="326"/>
              <a:ext cx="865"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x</a:t>
              </a:r>
              <a:r>
                <a:rPr lang="zh-CN" altLang="en-US" sz="2800" b="1" baseline="-25000" dirty="0">
                  <a:solidFill>
                    <a:srgbClr val="000000"/>
                  </a:solidFill>
                  <a:latin typeface="Times New Roman" panose="02020603050405020304" pitchFamily="18" charset="0"/>
                  <a:sym typeface="Times New Roman" pitchFamily="18" charset="0"/>
                </a:rPr>
                <a:t>1</a:t>
              </a:r>
              <a:r>
                <a:rPr lang="zh-CN" altLang="en-US" sz="2800" b="1" dirty="0">
                  <a:solidFill>
                    <a:srgbClr val="000000"/>
                  </a:solidFill>
                  <a:latin typeface="Times New Roman" panose="02020603050405020304" pitchFamily="18" charset="0"/>
                  <a:sym typeface="Times New Roman" pitchFamily="18" charset="0"/>
                </a:rPr>
                <a:t>， </a:t>
              </a:r>
              <a:r>
                <a:rPr lang="zh-CN" altLang="en-US" sz="2800" b="1" i="1" dirty="0">
                  <a:solidFill>
                    <a:srgbClr val="000000"/>
                  </a:solidFill>
                  <a:latin typeface="Times New Roman" panose="02020603050405020304" pitchFamily="18" charset="0"/>
                  <a:sym typeface="Times New Roman" pitchFamily="18" charset="0"/>
                </a:rPr>
                <a:t>y</a:t>
              </a:r>
              <a:r>
                <a:rPr lang="zh-CN" altLang="en-US" sz="2800" b="1" baseline="-25000" dirty="0">
                  <a:solidFill>
                    <a:srgbClr val="000000"/>
                  </a:solidFill>
                  <a:latin typeface="Times New Roman" panose="02020603050405020304" pitchFamily="18" charset="0"/>
                  <a:sym typeface="Times New Roman" pitchFamily="18" charset="0"/>
                </a:rPr>
                <a:t>1</a:t>
              </a:r>
              <a:r>
                <a:rPr lang="zh-CN" altLang="en-US" sz="2800" b="1" dirty="0">
                  <a:solidFill>
                    <a:srgbClr val="000000"/>
                  </a:solidFill>
                  <a:latin typeface="Times New Roman" panose="02020603050405020304" pitchFamily="18" charset="0"/>
                  <a:sym typeface="Times New Roman" pitchFamily="18" charset="0"/>
                </a:rPr>
                <a:t>)</a:t>
              </a:r>
            </a:p>
          </p:txBody>
        </p:sp>
        <p:sp>
          <p:nvSpPr>
            <p:cNvPr id="15381" name="Text Box 21"/>
            <p:cNvSpPr>
              <a:spLocks noChangeArrowheads="1"/>
            </p:cNvSpPr>
            <p:nvPr/>
          </p:nvSpPr>
          <p:spPr bwMode="auto">
            <a:xfrm>
              <a:off x="726" y="826"/>
              <a:ext cx="817"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x</a:t>
              </a:r>
              <a:r>
                <a:rPr lang="zh-CN" altLang="en-US" sz="2800" b="1" baseline="-25000" dirty="0">
                  <a:solidFill>
                    <a:srgbClr val="000000"/>
                  </a:solidFill>
                  <a:latin typeface="Times New Roman" panose="02020603050405020304" pitchFamily="18" charset="0"/>
                  <a:sym typeface="Times New Roman" pitchFamily="18" charset="0"/>
                </a:rPr>
                <a:t>2</a:t>
              </a:r>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y</a:t>
              </a:r>
              <a:r>
                <a:rPr lang="zh-CN" altLang="en-US" sz="2800" b="1" baseline="-25000" dirty="0">
                  <a:solidFill>
                    <a:srgbClr val="000000"/>
                  </a:solidFill>
                  <a:latin typeface="Times New Roman" panose="02020603050405020304" pitchFamily="18" charset="0"/>
                  <a:sym typeface="Times New Roman" pitchFamily="18" charset="0"/>
                </a:rPr>
                <a:t>2</a:t>
              </a:r>
              <a:r>
                <a:rPr lang="zh-CN" altLang="en-US" sz="2800" b="1" dirty="0">
                  <a:solidFill>
                    <a:srgbClr val="000000"/>
                  </a:solidFill>
                  <a:latin typeface="Times New Roman" panose="02020603050405020304" pitchFamily="18" charset="0"/>
                  <a:sym typeface="Times New Roman" pitchFamily="18" charset="0"/>
                </a:rPr>
                <a:t>)</a:t>
              </a:r>
            </a:p>
          </p:txBody>
        </p:sp>
        <p:sp>
          <p:nvSpPr>
            <p:cNvPr id="15382" name="Text Box 22"/>
            <p:cNvSpPr>
              <a:spLocks noChangeArrowheads="1"/>
            </p:cNvSpPr>
            <p:nvPr/>
          </p:nvSpPr>
          <p:spPr bwMode="auto">
            <a:xfrm>
              <a:off x="1168" y="0"/>
              <a:ext cx="816"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x</a:t>
              </a:r>
              <a:r>
                <a:rPr lang="zh-CN" altLang="en-US" sz="2800" b="1" i="1" baseline="-25000" dirty="0">
                  <a:solidFill>
                    <a:srgbClr val="000000"/>
                  </a:solidFill>
                  <a:latin typeface="Times New Roman" panose="02020603050405020304" pitchFamily="18" charset="0"/>
                  <a:sym typeface="Times New Roman" pitchFamily="18" charset="0"/>
                </a:rPr>
                <a:t>i</a:t>
              </a:r>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y</a:t>
              </a:r>
              <a:r>
                <a:rPr lang="zh-CN" altLang="en-US" sz="2800" b="1" i="1" baseline="-25000" dirty="0">
                  <a:solidFill>
                    <a:srgbClr val="000000"/>
                  </a:solidFill>
                  <a:latin typeface="Times New Roman" panose="02020603050405020304" pitchFamily="18" charset="0"/>
                  <a:sym typeface="Times New Roman" pitchFamily="18" charset="0"/>
                </a:rPr>
                <a:t>i</a:t>
              </a:r>
              <a:r>
                <a:rPr lang="zh-CN" altLang="en-US" sz="2800" b="1" dirty="0">
                  <a:solidFill>
                    <a:srgbClr val="000000"/>
                  </a:solidFill>
                  <a:latin typeface="Times New Roman" panose="02020603050405020304" pitchFamily="18" charset="0"/>
                  <a:sym typeface="Times New Roman" pitchFamily="18" charset="0"/>
                </a:rPr>
                <a:t>)</a:t>
              </a:r>
            </a:p>
          </p:txBody>
        </p:sp>
        <p:sp>
          <p:nvSpPr>
            <p:cNvPr id="15383" name="Text Box 23"/>
            <p:cNvSpPr>
              <a:spLocks noChangeArrowheads="1"/>
            </p:cNvSpPr>
            <p:nvPr/>
          </p:nvSpPr>
          <p:spPr bwMode="auto">
            <a:xfrm>
              <a:off x="2063" y="469"/>
              <a:ext cx="818"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x</a:t>
              </a:r>
              <a:r>
                <a:rPr lang="zh-CN" altLang="en-US" sz="2800" b="1" i="1" baseline="-25000" dirty="0">
                  <a:solidFill>
                    <a:srgbClr val="000000"/>
                  </a:solidFill>
                  <a:latin typeface="Times New Roman" panose="02020603050405020304" pitchFamily="18" charset="0"/>
                  <a:sym typeface="Times New Roman" pitchFamily="18" charset="0"/>
                </a:rPr>
                <a:t>n</a:t>
              </a:r>
              <a:r>
                <a:rPr lang="zh-CN" altLang="en-US" sz="2800" b="1" dirty="0">
                  <a:solidFill>
                    <a:srgbClr val="000000"/>
                  </a:solidFill>
                  <a:latin typeface="Times New Roman" panose="02020603050405020304" pitchFamily="18" charset="0"/>
                  <a:sym typeface="Times New Roman" pitchFamily="18" charset="0"/>
                </a:rPr>
                <a:t>，</a:t>
              </a:r>
              <a:r>
                <a:rPr lang="zh-CN" altLang="en-US" sz="2800" b="1" i="1" dirty="0">
                  <a:solidFill>
                    <a:srgbClr val="000000"/>
                  </a:solidFill>
                  <a:latin typeface="Times New Roman" panose="02020603050405020304" pitchFamily="18" charset="0"/>
                  <a:sym typeface="Times New Roman" pitchFamily="18" charset="0"/>
                </a:rPr>
                <a:t>y</a:t>
              </a:r>
              <a:r>
                <a:rPr lang="zh-CN" altLang="en-US" sz="2800" b="1" i="1" baseline="-25000" dirty="0">
                  <a:solidFill>
                    <a:srgbClr val="000000"/>
                  </a:solidFill>
                  <a:latin typeface="Times New Roman" panose="02020603050405020304" pitchFamily="18" charset="0"/>
                  <a:sym typeface="Times New Roman" pitchFamily="18" charset="0"/>
                </a:rPr>
                <a:t>n</a:t>
              </a:r>
              <a:r>
                <a:rPr lang="zh-CN" altLang="en-US" sz="2800" b="1" dirty="0">
                  <a:solidFill>
                    <a:srgbClr val="000000"/>
                  </a:solidFill>
                  <a:latin typeface="Times New Roman" panose="02020603050405020304" pitchFamily="18" charset="0"/>
                  <a:sym typeface="Times New Roman" pitchFamily="18" charset="0"/>
                </a:rPr>
                <a:t>)</a:t>
              </a:r>
            </a:p>
          </p:txBody>
        </p:sp>
      </p:grpSp>
      <p:graphicFrame>
        <p:nvGraphicFramePr>
          <p:cNvPr id="15384" name="Object 24"/>
          <p:cNvGraphicFramePr>
            <a:graphicFrameLocks noChangeAspect="1"/>
          </p:cNvGraphicFramePr>
          <p:nvPr>
            <p:extLst>
              <p:ext uri="{D42A27DB-BD31-4B8C-83A1-F6EECF244321}">
                <p14:modId xmlns:p14="http://schemas.microsoft.com/office/powerpoint/2010/main" val="2983782147"/>
              </p:ext>
            </p:extLst>
          </p:nvPr>
        </p:nvGraphicFramePr>
        <p:xfrm>
          <a:off x="212227" y="5877170"/>
          <a:ext cx="9633704" cy="646113"/>
        </p:xfrm>
        <a:graphic>
          <a:graphicData uri="http://schemas.openxmlformats.org/presentationml/2006/ole">
            <mc:AlternateContent xmlns:mc="http://schemas.openxmlformats.org/markup-compatibility/2006">
              <mc:Choice xmlns:v="urn:schemas-microsoft-com:vml" Requires="v">
                <p:oleObj spid="_x0000_s15444" r:id="rId9" imgW="67970717" imgH="6096317" progId="Equation.3">
                  <p:embed/>
                </p:oleObj>
              </mc:Choice>
              <mc:Fallback>
                <p:oleObj r:id="rId9" imgW="67970717" imgH="6096317" progId="Equation.3">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2227" y="5877170"/>
                        <a:ext cx="9633704" cy="646113"/>
                      </a:xfrm>
                      <a:prstGeom prst="rect">
                        <a:avLst/>
                      </a:prstGeom>
                      <a:solidFill>
                        <a:srgbClr val="0E8BE0"/>
                      </a:soli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p:cBhvr>
                                        <p:cTn id="7" dur="500"/>
                                        <p:tgtEl>
                                          <p:spTgt spid="1536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p:cBhvr>
                                        <p:cTn id="12" dur="5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365"/>
                                        </p:tgtEl>
                                        <p:attrNameLst>
                                          <p:attrName>style.visibility</p:attrName>
                                        </p:attrNameLst>
                                      </p:cBhvr>
                                      <p:to>
                                        <p:strVal val="visible"/>
                                      </p:to>
                                    </p:set>
                                    <p:animEffect>
                                      <p:cBhvr>
                                        <p:cTn id="17" dur="500"/>
                                        <p:tgtEl>
                                          <p:spTgt spid="1536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5366"/>
                                        </p:tgtEl>
                                        <p:attrNameLst>
                                          <p:attrName>style.visibility</p:attrName>
                                        </p:attrNameLst>
                                      </p:cBhvr>
                                      <p:to>
                                        <p:strVal val="visible"/>
                                      </p:to>
                                    </p:set>
                                    <p:animEffect>
                                      <p:cBhvr>
                                        <p:cTn id="22" dur="500"/>
                                        <p:tgtEl>
                                          <p:spTgt spid="1536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5370"/>
                                        </p:tgtEl>
                                        <p:attrNameLst>
                                          <p:attrName>style.visibility</p:attrName>
                                        </p:attrNameLst>
                                      </p:cBhvr>
                                      <p:to>
                                        <p:strVal val="visible"/>
                                      </p:to>
                                    </p:set>
                                    <p:animEffect>
                                      <p:cBhvr>
                                        <p:cTn id="27" dur="500"/>
                                        <p:tgtEl>
                                          <p:spTgt spid="1537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5384"/>
                                        </p:tgtEl>
                                        <p:attrNameLst>
                                          <p:attrName>style.visibility</p:attrName>
                                        </p:attrNameLst>
                                      </p:cBhvr>
                                      <p:to>
                                        <p:strVal val="visible"/>
                                      </p:to>
                                    </p:set>
                                    <p:animEffect>
                                      <p:cBhvr>
                                        <p:cTn id="32" dur="500"/>
                                        <p:tgtEl>
                                          <p:spTgt spid="15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a:spLocks noChangeArrowheads="1"/>
          </p:cNvSpPr>
          <p:nvPr/>
        </p:nvSpPr>
        <p:spPr bwMode="auto">
          <a:xfrm>
            <a:off x="575560" y="1052513"/>
            <a:ext cx="11657716" cy="946150"/>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宋体" pitchFamily="2" charset="-122"/>
                <a:sym typeface="宋体" pitchFamily="2" charset="-122"/>
              </a:rPr>
              <a:t>为了从整体上反映</a:t>
            </a:r>
            <a:r>
              <a:rPr lang="zh-CN" altLang="en-US" sz="2800" b="1" i="1" dirty="0">
                <a:solidFill>
                  <a:srgbClr val="000000"/>
                </a:solidFill>
                <a:latin typeface="Times New Roman" panose="02020603050405020304" pitchFamily="18" charset="0"/>
                <a:cs typeface="Times New Roman" panose="02020603050405020304" pitchFamily="18" charset="0"/>
                <a:sym typeface="宋体" pitchFamily="2" charset="-122"/>
              </a:rPr>
              <a:t>n</a:t>
            </a:r>
            <a:r>
              <a:rPr lang="zh-CN" altLang="en-US" sz="2800" b="1" dirty="0">
                <a:solidFill>
                  <a:srgbClr val="000000"/>
                </a:solidFill>
                <a:latin typeface="宋体" pitchFamily="2" charset="-122"/>
                <a:sym typeface="宋体" pitchFamily="2" charset="-122"/>
              </a:rPr>
              <a:t>个样本数据与回归直线的接近程度，你认为选用哪个数量关系来刻画比较合适？ </a:t>
            </a:r>
            <a:endParaRPr lang="zh-CN" altLang="en-US" dirty="0"/>
          </a:p>
        </p:txBody>
      </p:sp>
      <p:grpSp>
        <p:nvGrpSpPr>
          <p:cNvPr id="16387" name="Group 3"/>
          <p:cNvGrpSpPr>
            <a:grpSpLocks noChangeAspect="1"/>
          </p:cNvGrpSpPr>
          <p:nvPr/>
        </p:nvGrpSpPr>
        <p:grpSpPr bwMode="auto">
          <a:xfrm>
            <a:off x="626532" y="3716339"/>
            <a:ext cx="10691373" cy="1728787"/>
            <a:chOff x="0" y="0"/>
            <a:chExt cx="5760" cy="1224"/>
          </a:xfrm>
        </p:grpSpPr>
        <p:graphicFrame>
          <p:nvGraphicFramePr>
            <p:cNvPr id="16388" name="Object 4"/>
            <p:cNvGraphicFramePr>
              <a:graphicFrameLocks noChangeAspect="1"/>
            </p:cNvGraphicFramePr>
            <p:nvPr/>
          </p:nvGraphicFramePr>
          <p:xfrm>
            <a:off x="0" y="0"/>
            <a:ext cx="1681" cy="816"/>
          </p:xfrm>
          <a:graphic>
            <a:graphicData uri="http://schemas.openxmlformats.org/presentationml/2006/ole">
              <mc:AlternateContent xmlns:mc="http://schemas.openxmlformats.org/markup-compatibility/2006">
                <mc:Choice xmlns:v="urn:schemas-microsoft-com:vml" Requires="v">
                  <p:oleObj spid="_x0000_s16418" r:id="rId3" imgW="24384317" imgH="10363517" progId="Equation.DSMT4">
                    <p:embed/>
                  </p:oleObj>
                </mc:Choice>
                <mc:Fallback>
                  <p:oleObj r:id="rId3" imgW="24384317" imgH="10363517"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81" cy="816"/>
                        </a:xfrm>
                        <a:prstGeom prst="rect">
                          <a:avLst/>
                        </a:prstGeom>
                        <a:solidFill>
                          <a:srgbClr val="0E8BE0"/>
                        </a:solidFill>
                      </p:spPr>
                    </p:pic>
                  </p:oleObj>
                </mc:Fallback>
              </mc:AlternateContent>
            </a:graphicData>
          </a:graphic>
        </p:graphicFrame>
        <p:graphicFrame>
          <p:nvGraphicFramePr>
            <p:cNvPr id="16389" name="Object 5"/>
            <p:cNvGraphicFramePr>
              <a:graphicFrameLocks noChangeAspect="1"/>
            </p:cNvGraphicFramePr>
            <p:nvPr/>
          </p:nvGraphicFramePr>
          <p:xfrm>
            <a:off x="204" y="771"/>
            <a:ext cx="5556" cy="453"/>
          </p:xfrm>
          <a:graphic>
            <a:graphicData uri="http://schemas.openxmlformats.org/presentationml/2006/ole">
              <mc:AlternateContent xmlns:mc="http://schemas.openxmlformats.org/markup-compatibility/2006">
                <mc:Choice xmlns:v="urn:schemas-microsoft-com:vml" Requires="v">
                  <p:oleObj spid="_x0000_s16419" r:id="rId5" imgW="77724317" imgH="5791517" progId="Equation.DSMT4">
                    <p:embed/>
                  </p:oleObj>
                </mc:Choice>
                <mc:Fallback>
                  <p:oleObj r:id="rId5" imgW="77724317" imgH="5791517"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 y="771"/>
                          <a:ext cx="5556" cy="453"/>
                        </a:xfrm>
                        <a:prstGeom prst="rect">
                          <a:avLst/>
                        </a:prstGeom>
                        <a:solidFill>
                          <a:srgbClr val="0E8BE0"/>
                        </a:solidFill>
                      </p:spPr>
                    </p:pic>
                  </p:oleObj>
                </mc:Fallback>
              </mc:AlternateContent>
            </a:graphicData>
          </a:graphic>
        </p:graphicFrame>
      </p:grpSp>
      <p:grpSp>
        <p:nvGrpSpPr>
          <p:cNvPr id="16390" name="Group 6"/>
          <p:cNvGrpSpPr>
            <a:grpSpLocks/>
          </p:cNvGrpSpPr>
          <p:nvPr/>
        </p:nvGrpSpPr>
        <p:grpSpPr bwMode="auto">
          <a:xfrm>
            <a:off x="4672431" y="1989138"/>
            <a:ext cx="6118762" cy="1873250"/>
            <a:chOff x="0" y="0"/>
            <a:chExt cx="2881" cy="1180"/>
          </a:xfrm>
        </p:grpSpPr>
        <p:sp>
          <p:nvSpPr>
            <p:cNvPr id="16391" name="Line 7"/>
            <p:cNvSpPr>
              <a:spLocks noChangeShapeType="1"/>
            </p:cNvSpPr>
            <p:nvPr/>
          </p:nvSpPr>
          <p:spPr bwMode="auto">
            <a:xfrm flipV="1">
              <a:off x="0" y="209"/>
              <a:ext cx="2858" cy="707"/>
            </a:xfrm>
            <a:prstGeom prst="line">
              <a:avLst/>
            </a:prstGeom>
            <a:noFill/>
            <a:ln w="38100" cmpd="sng">
              <a:solidFill>
                <a:schemeClr val="tx2"/>
              </a:solidFill>
              <a:bevel/>
              <a:headEnd/>
              <a:tailEnd/>
            </a:ln>
          </p:spPr>
          <p:txBody>
            <a:bodyPr/>
            <a:lstStyle/>
            <a:p>
              <a:endParaRPr lang="zh-CN" altLang="zh-CN">
                <a:solidFill>
                  <a:srgbClr val="000000"/>
                </a:solidFill>
                <a:sym typeface="Times New Roman" pitchFamily="18" charset="0"/>
              </a:endParaRPr>
            </a:p>
          </p:txBody>
        </p:sp>
        <p:sp>
          <p:nvSpPr>
            <p:cNvPr id="16392" name="Oval 8"/>
            <p:cNvSpPr>
              <a:spLocks noChangeArrowheads="1"/>
            </p:cNvSpPr>
            <p:nvPr/>
          </p:nvSpPr>
          <p:spPr bwMode="auto">
            <a:xfrm>
              <a:off x="1077" y="858"/>
              <a:ext cx="43" cy="43"/>
            </a:xfrm>
            <a:prstGeom prst="ellipse">
              <a:avLst/>
            </a:prstGeom>
            <a:solidFill>
              <a:srgbClr val="000000"/>
            </a:solidFill>
            <a:ln w="9525" cmpd="sng">
              <a:solidFill>
                <a:srgbClr val="000000"/>
              </a:solidFill>
              <a:bevel/>
              <a:headEnd/>
              <a:tailEnd/>
            </a:ln>
          </p:spPr>
          <p:txBody>
            <a:bodyPr/>
            <a:lstStyle/>
            <a:p>
              <a:endParaRPr lang="zh-CN" altLang="zh-CN">
                <a:solidFill>
                  <a:srgbClr val="000000"/>
                </a:solidFill>
                <a:sym typeface="Times New Roman" pitchFamily="18" charset="0"/>
              </a:endParaRPr>
            </a:p>
          </p:txBody>
        </p:sp>
        <p:sp>
          <p:nvSpPr>
            <p:cNvPr id="16393" name="Oval 9"/>
            <p:cNvSpPr>
              <a:spLocks noChangeArrowheads="1"/>
            </p:cNvSpPr>
            <p:nvPr/>
          </p:nvSpPr>
          <p:spPr bwMode="auto">
            <a:xfrm>
              <a:off x="419" y="621"/>
              <a:ext cx="44" cy="44"/>
            </a:xfrm>
            <a:prstGeom prst="ellipse">
              <a:avLst/>
            </a:prstGeom>
            <a:solidFill>
              <a:srgbClr val="000000"/>
            </a:solidFill>
            <a:ln w="9525" cmpd="sng">
              <a:solidFill>
                <a:srgbClr val="000000"/>
              </a:solidFill>
              <a:bevel/>
              <a:headEnd/>
              <a:tailEnd/>
            </a:ln>
          </p:spPr>
          <p:txBody>
            <a:bodyPr/>
            <a:lstStyle/>
            <a:p>
              <a:endParaRPr lang="zh-CN" altLang="zh-CN">
                <a:solidFill>
                  <a:srgbClr val="000000"/>
                </a:solidFill>
                <a:sym typeface="Times New Roman" pitchFamily="18" charset="0"/>
              </a:endParaRPr>
            </a:p>
          </p:txBody>
        </p:sp>
        <p:sp>
          <p:nvSpPr>
            <p:cNvPr id="16394" name="Oval 10"/>
            <p:cNvSpPr>
              <a:spLocks noChangeArrowheads="1"/>
            </p:cNvSpPr>
            <p:nvPr/>
          </p:nvSpPr>
          <p:spPr bwMode="auto">
            <a:xfrm>
              <a:off x="1498" y="268"/>
              <a:ext cx="43" cy="43"/>
            </a:xfrm>
            <a:prstGeom prst="ellipse">
              <a:avLst/>
            </a:prstGeom>
            <a:solidFill>
              <a:srgbClr val="000000"/>
            </a:solidFill>
            <a:ln w="9525" cmpd="sng">
              <a:solidFill>
                <a:srgbClr val="000000"/>
              </a:solidFill>
              <a:bevel/>
              <a:headEnd/>
              <a:tailEnd/>
            </a:ln>
          </p:spPr>
          <p:txBody>
            <a:bodyPr/>
            <a:lstStyle/>
            <a:p>
              <a:endParaRPr lang="zh-CN" altLang="zh-CN" sz="2800">
                <a:solidFill>
                  <a:srgbClr val="FF0000"/>
                </a:solidFill>
                <a:sym typeface="Times New Roman" pitchFamily="18" charset="0"/>
              </a:endParaRPr>
            </a:p>
          </p:txBody>
        </p:sp>
        <p:sp>
          <p:nvSpPr>
            <p:cNvPr id="16395" name="Oval 11"/>
            <p:cNvSpPr>
              <a:spLocks noChangeArrowheads="1"/>
            </p:cNvSpPr>
            <p:nvPr/>
          </p:nvSpPr>
          <p:spPr bwMode="auto">
            <a:xfrm>
              <a:off x="2303" y="447"/>
              <a:ext cx="43" cy="43"/>
            </a:xfrm>
            <a:prstGeom prst="ellipse">
              <a:avLst/>
            </a:prstGeom>
            <a:solidFill>
              <a:srgbClr val="FFFF00"/>
            </a:solidFill>
            <a:ln w="38100" cmpd="sng">
              <a:solidFill>
                <a:schemeClr val="folHlink"/>
              </a:solidFill>
              <a:bevel/>
              <a:headEnd/>
              <a:tailEnd/>
            </a:ln>
          </p:spPr>
          <p:txBody>
            <a:bodyPr/>
            <a:lstStyle/>
            <a:p>
              <a:endParaRPr lang="zh-CN" altLang="zh-CN" sz="2800">
                <a:solidFill>
                  <a:srgbClr val="FF0000"/>
                </a:solidFill>
                <a:sym typeface="Times New Roman" pitchFamily="18" charset="0"/>
              </a:endParaRPr>
            </a:p>
          </p:txBody>
        </p:sp>
        <p:sp>
          <p:nvSpPr>
            <p:cNvPr id="16396" name="Line 12"/>
            <p:cNvSpPr>
              <a:spLocks noChangeShapeType="1"/>
            </p:cNvSpPr>
            <p:nvPr/>
          </p:nvSpPr>
          <p:spPr bwMode="auto">
            <a:xfrm>
              <a:off x="431" y="645"/>
              <a:ext cx="1" cy="162"/>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6397" name="Line 13"/>
            <p:cNvSpPr>
              <a:spLocks noChangeShapeType="1"/>
            </p:cNvSpPr>
            <p:nvPr/>
          </p:nvSpPr>
          <p:spPr bwMode="auto">
            <a:xfrm flipH="1" flipV="1">
              <a:off x="1088" y="647"/>
              <a:ext cx="1" cy="231"/>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6398" name="Line 14"/>
            <p:cNvSpPr>
              <a:spLocks noChangeShapeType="1"/>
            </p:cNvSpPr>
            <p:nvPr/>
          </p:nvSpPr>
          <p:spPr bwMode="auto">
            <a:xfrm>
              <a:off x="1509" y="291"/>
              <a:ext cx="1" cy="235"/>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6399" name="Line 15"/>
            <p:cNvSpPr>
              <a:spLocks noChangeShapeType="1"/>
            </p:cNvSpPr>
            <p:nvPr/>
          </p:nvSpPr>
          <p:spPr bwMode="auto">
            <a:xfrm flipV="1">
              <a:off x="2324" y="339"/>
              <a:ext cx="1" cy="119"/>
            </a:xfrm>
            <a:prstGeom prst="line">
              <a:avLst/>
            </a:prstGeom>
            <a:noFill/>
            <a:ln w="38100" cmpd="sng">
              <a:solidFill>
                <a:srgbClr val="66FF33"/>
              </a:solidFill>
              <a:bevel/>
              <a:headEnd/>
              <a:tailEnd/>
            </a:ln>
          </p:spPr>
          <p:txBody>
            <a:bodyPr/>
            <a:lstStyle/>
            <a:p>
              <a:endParaRPr lang="zh-CN" altLang="zh-CN">
                <a:solidFill>
                  <a:srgbClr val="000000"/>
                </a:solidFill>
                <a:sym typeface="Times New Roman" pitchFamily="18" charset="0"/>
              </a:endParaRPr>
            </a:p>
          </p:txBody>
        </p:sp>
        <p:sp>
          <p:nvSpPr>
            <p:cNvPr id="16400" name="Text Box 16"/>
            <p:cNvSpPr>
              <a:spLocks noChangeArrowheads="1"/>
            </p:cNvSpPr>
            <p:nvPr/>
          </p:nvSpPr>
          <p:spPr bwMode="auto">
            <a:xfrm>
              <a:off x="80" y="326"/>
              <a:ext cx="865"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x</a:t>
              </a:r>
              <a:r>
                <a:rPr lang="zh-CN" altLang="en-US" sz="2800" b="1" baseline="-25000" dirty="0">
                  <a:solidFill>
                    <a:srgbClr val="000000"/>
                  </a:solidFill>
                  <a:latin typeface="Times New Roman" pitchFamily="18" charset="0"/>
                  <a:sym typeface="Times New Roman" pitchFamily="18" charset="0"/>
                </a:rPr>
                <a:t>1</a:t>
              </a:r>
              <a:r>
                <a:rPr lang="zh-CN" altLang="en-US" sz="2800" b="1" dirty="0">
                  <a:solidFill>
                    <a:srgbClr val="000000"/>
                  </a:solidFill>
                  <a:latin typeface="Times New Roman" pitchFamily="18" charset="0"/>
                  <a:sym typeface="Times New Roman" pitchFamily="18" charset="0"/>
                </a:rPr>
                <a:t>， </a:t>
              </a:r>
              <a:r>
                <a:rPr lang="zh-CN" altLang="en-US" sz="2800" b="1" i="1" dirty="0">
                  <a:solidFill>
                    <a:srgbClr val="000000"/>
                  </a:solidFill>
                  <a:latin typeface="Times New Roman" pitchFamily="18" charset="0"/>
                  <a:sym typeface="Times New Roman" pitchFamily="18" charset="0"/>
                </a:rPr>
                <a:t>y</a:t>
              </a:r>
              <a:r>
                <a:rPr lang="zh-CN" altLang="en-US" sz="2800" b="1" baseline="-25000" dirty="0">
                  <a:solidFill>
                    <a:srgbClr val="000000"/>
                  </a:solidFill>
                  <a:latin typeface="Times New Roman" pitchFamily="18" charset="0"/>
                  <a:sym typeface="Times New Roman" pitchFamily="18" charset="0"/>
                </a:rPr>
                <a:t>1</a:t>
              </a:r>
              <a:r>
                <a:rPr lang="zh-CN" altLang="en-US" sz="2800" b="1" dirty="0">
                  <a:solidFill>
                    <a:srgbClr val="000000"/>
                  </a:solidFill>
                  <a:latin typeface="Times New Roman" pitchFamily="18" charset="0"/>
                  <a:sym typeface="Times New Roman" pitchFamily="18" charset="0"/>
                </a:rPr>
                <a:t>)</a:t>
              </a:r>
              <a:endParaRPr lang="zh-CN" altLang="en-US" sz="2800" b="1" dirty="0">
                <a:solidFill>
                  <a:srgbClr val="000000"/>
                </a:solidFill>
                <a:sym typeface="Times New Roman" pitchFamily="18" charset="0"/>
              </a:endParaRPr>
            </a:p>
          </p:txBody>
        </p:sp>
        <p:sp>
          <p:nvSpPr>
            <p:cNvPr id="16401" name="Text Box 17"/>
            <p:cNvSpPr>
              <a:spLocks noChangeArrowheads="1"/>
            </p:cNvSpPr>
            <p:nvPr/>
          </p:nvSpPr>
          <p:spPr bwMode="auto">
            <a:xfrm>
              <a:off x="726" y="826"/>
              <a:ext cx="817"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x</a:t>
              </a:r>
              <a:r>
                <a:rPr lang="zh-CN" altLang="en-US" sz="2800" b="1" baseline="-25000" dirty="0">
                  <a:solidFill>
                    <a:srgbClr val="000000"/>
                  </a:solidFill>
                  <a:latin typeface="Times New Roman" pitchFamily="18" charset="0"/>
                  <a:sym typeface="Times New Roman" pitchFamily="18" charset="0"/>
                </a:rPr>
                <a:t>2</a:t>
              </a:r>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y</a:t>
              </a:r>
              <a:r>
                <a:rPr lang="zh-CN" altLang="en-US" sz="2800" b="1" baseline="-25000" dirty="0">
                  <a:solidFill>
                    <a:srgbClr val="000000"/>
                  </a:solidFill>
                  <a:latin typeface="Times New Roman" pitchFamily="18" charset="0"/>
                  <a:sym typeface="Times New Roman" pitchFamily="18" charset="0"/>
                </a:rPr>
                <a:t>2</a:t>
              </a:r>
              <a:r>
                <a:rPr lang="zh-CN" altLang="en-US" sz="2800" b="1" dirty="0">
                  <a:solidFill>
                    <a:srgbClr val="000000"/>
                  </a:solidFill>
                  <a:latin typeface="Times New Roman" pitchFamily="18" charset="0"/>
                  <a:sym typeface="Times New Roman" pitchFamily="18" charset="0"/>
                </a:rPr>
                <a:t>)</a:t>
              </a:r>
              <a:endParaRPr lang="zh-CN" altLang="en-US" sz="2800" b="1" dirty="0">
                <a:solidFill>
                  <a:srgbClr val="000000"/>
                </a:solidFill>
                <a:sym typeface="Times New Roman" pitchFamily="18" charset="0"/>
              </a:endParaRPr>
            </a:p>
          </p:txBody>
        </p:sp>
        <p:sp>
          <p:nvSpPr>
            <p:cNvPr id="16402" name="Text Box 18"/>
            <p:cNvSpPr>
              <a:spLocks noChangeArrowheads="1"/>
            </p:cNvSpPr>
            <p:nvPr/>
          </p:nvSpPr>
          <p:spPr bwMode="auto">
            <a:xfrm>
              <a:off x="1168" y="0"/>
              <a:ext cx="816"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x</a:t>
              </a:r>
              <a:r>
                <a:rPr lang="zh-CN" altLang="en-US" sz="2800" b="1" i="1" baseline="-25000" dirty="0">
                  <a:solidFill>
                    <a:srgbClr val="000000"/>
                  </a:solidFill>
                  <a:latin typeface="Times New Roman" pitchFamily="18" charset="0"/>
                  <a:sym typeface="Times New Roman" pitchFamily="18" charset="0"/>
                </a:rPr>
                <a:t>i</a:t>
              </a:r>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y</a:t>
              </a:r>
              <a:r>
                <a:rPr lang="zh-CN" altLang="en-US" sz="2800" b="1" i="1" baseline="-25000" dirty="0">
                  <a:solidFill>
                    <a:srgbClr val="000000"/>
                  </a:solidFill>
                  <a:latin typeface="Times New Roman" pitchFamily="18" charset="0"/>
                  <a:sym typeface="Times New Roman" pitchFamily="18" charset="0"/>
                </a:rPr>
                <a:t>i</a:t>
              </a:r>
              <a:r>
                <a:rPr lang="zh-CN" altLang="en-US" sz="2800" b="1" dirty="0">
                  <a:solidFill>
                    <a:srgbClr val="000000"/>
                  </a:solidFill>
                  <a:latin typeface="Times New Roman" pitchFamily="18" charset="0"/>
                  <a:sym typeface="Times New Roman" pitchFamily="18" charset="0"/>
                </a:rPr>
                <a:t>)</a:t>
              </a:r>
              <a:endParaRPr lang="zh-CN" altLang="en-US" sz="2800" b="1" dirty="0">
                <a:solidFill>
                  <a:srgbClr val="000000"/>
                </a:solidFill>
                <a:sym typeface="Times New Roman" pitchFamily="18" charset="0"/>
              </a:endParaRPr>
            </a:p>
          </p:txBody>
        </p:sp>
        <p:sp>
          <p:nvSpPr>
            <p:cNvPr id="16403" name="Text Box 19"/>
            <p:cNvSpPr>
              <a:spLocks noChangeArrowheads="1"/>
            </p:cNvSpPr>
            <p:nvPr/>
          </p:nvSpPr>
          <p:spPr bwMode="auto">
            <a:xfrm>
              <a:off x="2063" y="451"/>
              <a:ext cx="818" cy="354"/>
            </a:xfrm>
            <a:prstGeom prst="rect">
              <a:avLst/>
            </a:prstGeom>
            <a:noFill/>
            <a:ln w="9525" cmpd="sng">
              <a:noFill/>
              <a:miter lim="800000"/>
              <a:headEnd/>
              <a:tailEnd/>
            </a:ln>
          </p:spPr>
          <p:txBody>
            <a:bodyPr/>
            <a:lstStyle/>
            <a:p>
              <a:pPr algn="just"/>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x</a:t>
              </a:r>
              <a:r>
                <a:rPr lang="zh-CN" altLang="en-US" sz="2800" b="1" i="1" baseline="-25000" dirty="0">
                  <a:solidFill>
                    <a:srgbClr val="000000"/>
                  </a:solidFill>
                  <a:latin typeface="Times New Roman" pitchFamily="18" charset="0"/>
                  <a:sym typeface="Times New Roman" pitchFamily="18" charset="0"/>
                </a:rPr>
                <a:t>n</a:t>
              </a:r>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y</a:t>
              </a:r>
              <a:r>
                <a:rPr lang="zh-CN" altLang="en-US" sz="2800" b="1" i="1" baseline="-25000" dirty="0">
                  <a:solidFill>
                    <a:srgbClr val="000000"/>
                  </a:solidFill>
                  <a:latin typeface="Times New Roman" pitchFamily="18" charset="0"/>
                  <a:sym typeface="Times New Roman" pitchFamily="18" charset="0"/>
                </a:rPr>
                <a:t>n</a:t>
              </a:r>
              <a:r>
                <a:rPr lang="zh-CN" altLang="en-US" sz="2800" b="1" dirty="0">
                  <a:solidFill>
                    <a:srgbClr val="000000"/>
                  </a:solidFill>
                  <a:latin typeface="Times New Roman" pitchFamily="18" charset="0"/>
                  <a:sym typeface="Times New Roman" pitchFamily="18" charset="0"/>
                </a:rPr>
                <a:t>)</a:t>
              </a:r>
              <a:endParaRPr lang="zh-CN" altLang="en-US" sz="2800" b="1" dirty="0">
                <a:solidFill>
                  <a:srgbClr val="000000"/>
                </a:solidFill>
                <a:sym typeface="Times New Roman" pitchFamily="18" charset="0"/>
              </a:endParaRPr>
            </a:p>
          </p:txBody>
        </p:sp>
      </p:grpSp>
      <p:grpSp>
        <p:nvGrpSpPr>
          <p:cNvPr id="16404" name="Group 20"/>
          <p:cNvGrpSpPr>
            <a:grpSpLocks/>
          </p:cNvGrpSpPr>
          <p:nvPr/>
        </p:nvGrpSpPr>
        <p:grpSpPr bwMode="auto">
          <a:xfrm>
            <a:off x="1202089" y="117476"/>
            <a:ext cx="3179378" cy="728663"/>
            <a:chOff x="0" y="0"/>
            <a:chExt cx="1271" cy="454"/>
          </a:xfrm>
        </p:grpSpPr>
        <p:sp>
          <p:nvSpPr>
            <p:cNvPr id="16405" name="AutoShape 21"/>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6406" name="Text Box 22"/>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诱思探究7</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p:cBhvr>
                                        <p:cTn id="7" dur="2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a:spLocks noChangeArrowheads="1"/>
          </p:cNvSpPr>
          <p:nvPr/>
        </p:nvSpPr>
        <p:spPr bwMode="auto">
          <a:xfrm>
            <a:off x="1588627" y="1050926"/>
            <a:ext cx="6985286" cy="519113"/>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Times New Roman" pitchFamily="18" charset="0"/>
                <a:sym typeface="Times New Roman" pitchFamily="18" charset="0"/>
              </a:rPr>
              <a:t>根据有关数学原理分析，当：</a:t>
            </a:r>
            <a:endParaRPr lang="zh-CN" altLang="en-US" dirty="0"/>
          </a:p>
        </p:txBody>
      </p:sp>
      <p:graphicFrame>
        <p:nvGraphicFramePr>
          <p:cNvPr id="17411" name="Object 3"/>
          <p:cNvGraphicFramePr>
            <a:graphicFrameLocks noChangeAspect="1"/>
          </p:cNvGraphicFramePr>
          <p:nvPr/>
        </p:nvGraphicFramePr>
        <p:xfrm>
          <a:off x="8429492" y="2058989"/>
          <a:ext cx="2310730" cy="631825"/>
        </p:xfrm>
        <a:graphic>
          <a:graphicData uri="http://schemas.openxmlformats.org/presentationml/2006/ole">
            <mc:AlternateContent xmlns:mc="http://schemas.openxmlformats.org/markup-compatibility/2006">
              <mc:Choice xmlns:v="urn:schemas-microsoft-com:vml" Requires="v">
                <p:oleObj spid="_x0000_s17487" r:id="rId3" imgW="15849917" imgH="5791517" progId="Equation.3">
                  <p:embed/>
                </p:oleObj>
              </mc:Choice>
              <mc:Fallback>
                <p:oleObj r:id="rId3" imgW="15849917" imgH="579151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492" y="2058989"/>
                        <a:ext cx="2310730" cy="631825"/>
                      </a:xfrm>
                      <a:prstGeom prst="rect">
                        <a:avLst/>
                      </a:prstGeom>
                      <a:solidFill>
                        <a:srgbClr val="0E8BE0"/>
                      </a:solidFill>
                    </p:spPr>
                  </p:pic>
                </p:oleObj>
              </mc:Fallback>
            </mc:AlternateContent>
          </a:graphicData>
        </a:graphic>
      </p:graphicFrame>
      <p:sp>
        <p:nvSpPr>
          <p:cNvPr id="17412" name="Rectangle 4"/>
          <p:cNvSpPr>
            <a:spLocks noChangeArrowheads="1"/>
          </p:cNvSpPr>
          <p:nvPr/>
        </p:nvSpPr>
        <p:spPr bwMode="auto">
          <a:xfrm>
            <a:off x="915373" y="3844130"/>
            <a:ext cx="10691373" cy="2246769"/>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时，</a:t>
            </a:r>
            <a:r>
              <a:rPr lang="zh-CN" altLang="en-US" sz="2800" b="1" dirty="0" smtClean="0">
                <a:solidFill>
                  <a:srgbClr val="000000"/>
                </a:solidFill>
                <a:latin typeface="Times New Roman" pitchFamily="18" charset="0"/>
                <a:sym typeface="Times New Roman" pitchFamily="18" charset="0"/>
              </a:rPr>
              <a:t>总体偏差                                   </a:t>
            </a:r>
            <a:r>
              <a:rPr lang="zh-CN" altLang="en-US" sz="2800" b="1" dirty="0">
                <a:solidFill>
                  <a:srgbClr val="000000"/>
                </a:solidFill>
                <a:latin typeface="Times New Roman" pitchFamily="18" charset="0"/>
                <a:sym typeface="Times New Roman" pitchFamily="18" charset="0"/>
              </a:rPr>
              <a:t>为最小，这样就得到了</a:t>
            </a:r>
            <a:r>
              <a:rPr lang="zh-CN" altLang="en-US" sz="2800" b="1" dirty="0" smtClean="0">
                <a:solidFill>
                  <a:srgbClr val="000000"/>
                </a:solidFill>
                <a:latin typeface="Times New Roman" pitchFamily="18" charset="0"/>
                <a:sym typeface="Times New Roman" pitchFamily="18" charset="0"/>
              </a:rPr>
              <a:t>回归方程</a:t>
            </a:r>
            <a:endParaRPr lang="en-US" altLang="zh-CN" sz="2800" b="1" dirty="0" smtClean="0">
              <a:solidFill>
                <a:srgbClr val="000000"/>
              </a:solidFill>
              <a:latin typeface="Times New Roman" pitchFamily="18" charset="0"/>
              <a:sym typeface="Times New Roman" pitchFamily="18" charset="0"/>
            </a:endParaRPr>
          </a:p>
          <a:p>
            <a:endParaRPr lang="en-US" altLang="zh-CN" sz="2800" b="1" dirty="0">
              <a:solidFill>
                <a:srgbClr val="000000"/>
              </a:solidFill>
              <a:latin typeface="Times New Roman" pitchFamily="18" charset="0"/>
              <a:sym typeface="Times New Roman" pitchFamily="18" charset="0"/>
            </a:endParaRPr>
          </a:p>
          <a:p>
            <a:r>
              <a:rPr lang="en-US" altLang="zh-CN" sz="2800" b="1" dirty="0" smtClean="0">
                <a:solidFill>
                  <a:srgbClr val="000000"/>
                </a:solidFill>
                <a:latin typeface="Times New Roman" pitchFamily="18" charset="0"/>
                <a:sym typeface="Times New Roman" pitchFamily="18" charset="0"/>
              </a:rPr>
              <a:t>                             </a:t>
            </a:r>
            <a:r>
              <a:rPr lang="zh-CN" altLang="en-US" sz="2800" b="1" dirty="0" smtClean="0">
                <a:solidFill>
                  <a:srgbClr val="000000"/>
                </a:solidFill>
                <a:latin typeface="Times New Roman" pitchFamily="18" charset="0"/>
                <a:sym typeface="Times New Roman" pitchFamily="18" charset="0"/>
              </a:rPr>
              <a:t>，</a:t>
            </a:r>
            <a:r>
              <a:rPr lang="zh-CN" altLang="en-US" sz="2800" b="1" dirty="0">
                <a:solidFill>
                  <a:srgbClr val="000000"/>
                </a:solidFill>
                <a:latin typeface="Times New Roman" pitchFamily="18" charset="0"/>
                <a:sym typeface="Times New Roman" pitchFamily="18" charset="0"/>
              </a:rPr>
              <a:t>这种求回归方程的方法叫做</a:t>
            </a:r>
            <a:r>
              <a:rPr lang="zh-CN" altLang="en-US" sz="2800" b="1" dirty="0">
                <a:solidFill>
                  <a:srgbClr val="FF0066"/>
                </a:solidFill>
                <a:latin typeface="Times New Roman" pitchFamily="18" charset="0"/>
                <a:sym typeface="Times New Roman" pitchFamily="18" charset="0"/>
              </a:rPr>
              <a:t>最小二乘法.</a:t>
            </a:r>
            <a:r>
              <a:rPr lang="zh-CN" altLang="en-US" sz="2800" b="1" dirty="0">
                <a:solidFill>
                  <a:srgbClr val="000000"/>
                </a:solidFill>
                <a:latin typeface="Times New Roman" pitchFamily="18" charset="0"/>
                <a:sym typeface="Times New Roman" pitchFamily="18" charset="0"/>
              </a:rPr>
              <a:t>回归</a:t>
            </a:r>
            <a:r>
              <a:rPr lang="zh-CN" altLang="en-US" sz="2800" b="1" dirty="0" smtClean="0">
                <a:solidFill>
                  <a:srgbClr val="000000"/>
                </a:solidFill>
                <a:latin typeface="Times New Roman" pitchFamily="18" charset="0"/>
                <a:sym typeface="Times New Roman" pitchFamily="18" charset="0"/>
              </a:rPr>
              <a:t>方</a:t>
            </a:r>
            <a:endParaRPr lang="en-US" altLang="zh-CN" sz="2800" b="1" dirty="0" smtClean="0">
              <a:solidFill>
                <a:srgbClr val="000000"/>
              </a:solidFill>
              <a:latin typeface="Times New Roman" pitchFamily="18" charset="0"/>
              <a:sym typeface="Times New Roman" pitchFamily="18" charset="0"/>
            </a:endParaRPr>
          </a:p>
          <a:p>
            <a:endParaRPr lang="en-US" altLang="zh-CN" sz="2800" b="1" dirty="0">
              <a:solidFill>
                <a:srgbClr val="000000"/>
              </a:solidFill>
              <a:latin typeface="Times New Roman" pitchFamily="18" charset="0"/>
              <a:sym typeface="Times New Roman" pitchFamily="18" charset="0"/>
            </a:endParaRPr>
          </a:p>
          <a:p>
            <a:r>
              <a:rPr lang="zh-CN" altLang="en-US" sz="2800" b="1" dirty="0" smtClean="0">
                <a:solidFill>
                  <a:srgbClr val="000000"/>
                </a:solidFill>
                <a:latin typeface="Times New Roman" pitchFamily="18" charset="0"/>
                <a:sym typeface="Times New Roman" pitchFamily="18" charset="0"/>
              </a:rPr>
              <a:t>程中</a:t>
            </a:r>
            <a:r>
              <a:rPr lang="zh-CN" altLang="en-US" sz="2800" b="1" dirty="0">
                <a:solidFill>
                  <a:srgbClr val="000000"/>
                </a:solidFill>
                <a:latin typeface="Times New Roman" pitchFamily="18" charset="0"/>
                <a:sym typeface="Times New Roman" pitchFamily="18" charset="0"/>
              </a:rPr>
              <a:t>，    </a:t>
            </a:r>
            <a:r>
              <a:rPr lang="zh-CN" altLang="en-US" sz="2800" b="1" dirty="0" smtClean="0">
                <a:solidFill>
                  <a:srgbClr val="000000"/>
                </a:solidFill>
                <a:latin typeface="Times New Roman" pitchFamily="18" charset="0"/>
                <a:sym typeface="Times New Roman" pitchFamily="18" charset="0"/>
              </a:rPr>
              <a:t>        </a:t>
            </a:r>
            <a:r>
              <a:rPr lang="zh-CN" altLang="en-US" sz="2800" b="1" dirty="0">
                <a:solidFill>
                  <a:srgbClr val="000000"/>
                </a:solidFill>
                <a:latin typeface="Times New Roman" pitchFamily="18" charset="0"/>
                <a:sym typeface="Times New Roman" pitchFamily="18" charset="0"/>
              </a:rPr>
              <a:t>分别表示回归方程的斜率，截距。</a:t>
            </a:r>
            <a:endParaRPr lang="zh-CN" altLang="en-US" dirty="0"/>
          </a:p>
        </p:txBody>
      </p:sp>
      <p:graphicFrame>
        <p:nvGraphicFramePr>
          <p:cNvPr id="17413" name="Object 5"/>
          <p:cNvGraphicFramePr>
            <a:graphicFrameLocks noChangeAspect="1"/>
          </p:cNvGraphicFramePr>
          <p:nvPr>
            <p:extLst>
              <p:ext uri="{D42A27DB-BD31-4B8C-83A1-F6EECF244321}">
                <p14:modId xmlns:p14="http://schemas.microsoft.com/office/powerpoint/2010/main" val="2868400329"/>
              </p:ext>
            </p:extLst>
          </p:nvPr>
        </p:nvGraphicFramePr>
        <p:xfrm>
          <a:off x="3419370" y="3475498"/>
          <a:ext cx="2697267" cy="817562"/>
        </p:xfrm>
        <a:graphic>
          <a:graphicData uri="http://schemas.openxmlformats.org/presentationml/2006/ole">
            <mc:AlternateContent xmlns:mc="http://schemas.openxmlformats.org/markup-compatibility/2006">
              <mc:Choice xmlns:v="urn:schemas-microsoft-com:vml" Requires="v">
                <p:oleObj spid="_x0000_s17488" r:id="rId5" imgW="24079517" imgH="9753917" progId="Equation.3">
                  <p:embed/>
                </p:oleObj>
              </mc:Choice>
              <mc:Fallback>
                <p:oleObj r:id="rId5" imgW="24079517" imgH="97539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370" y="3475498"/>
                        <a:ext cx="2697267" cy="817562"/>
                      </a:xfrm>
                      <a:prstGeom prst="rect">
                        <a:avLst/>
                      </a:prstGeom>
                      <a:solidFill>
                        <a:srgbClr val="0E8BE0"/>
                      </a:solidFill>
                    </p:spPr>
                  </p:pic>
                </p:oleObj>
              </mc:Fallback>
            </mc:AlternateContent>
          </a:graphicData>
        </a:graphic>
      </p:graphicFrame>
      <p:graphicFrame>
        <p:nvGraphicFramePr>
          <p:cNvPr id="17414" name="Object 6"/>
          <p:cNvGraphicFramePr>
            <a:graphicFrameLocks noChangeAspect="1"/>
          </p:cNvGraphicFramePr>
          <p:nvPr/>
        </p:nvGraphicFramePr>
        <p:xfrm>
          <a:off x="1010944" y="1698625"/>
          <a:ext cx="6549899" cy="1739900"/>
        </p:xfrm>
        <a:graphic>
          <a:graphicData uri="http://schemas.openxmlformats.org/presentationml/2006/ole">
            <mc:AlternateContent xmlns:mc="http://schemas.openxmlformats.org/markup-compatibility/2006">
              <mc:Choice xmlns:v="urn:schemas-microsoft-com:vml" Requires="v">
                <p:oleObj spid="_x0000_s17489" r:id="rId7" imgW="54864317" imgH="19507517" progId="Equation.3">
                  <p:embed/>
                </p:oleObj>
              </mc:Choice>
              <mc:Fallback>
                <p:oleObj r:id="rId7" imgW="54864317" imgH="19507517"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0944" y="1698625"/>
                        <a:ext cx="6549899" cy="1739900"/>
                      </a:xfrm>
                      <a:prstGeom prst="rect">
                        <a:avLst/>
                      </a:prstGeom>
                      <a:solidFill>
                        <a:srgbClr val="0E8BE0"/>
                      </a:solidFill>
                    </p:spPr>
                  </p:pic>
                </p:oleObj>
              </mc:Fallback>
            </mc:AlternateContent>
          </a:graphicData>
        </a:graphic>
      </p:graphicFrame>
      <p:graphicFrame>
        <p:nvGraphicFramePr>
          <p:cNvPr id="17415" name="Object 7"/>
          <p:cNvGraphicFramePr>
            <a:graphicFrameLocks noChangeAspect="1"/>
          </p:cNvGraphicFramePr>
          <p:nvPr>
            <p:extLst>
              <p:ext uri="{D42A27DB-BD31-4B8C-83A1-F6EECF244321}">
                <p14:modId xmlns:p14="http://schemas.microsoft.com/office/powerpoint/2010/main" val="253482501"/>
              </p:ext>
            </p:extLst>
          </p:nvPr>
        </p:nvGraphicFramePr>
        <p:xfrm>
          <a:off x="1139599" y="4586187"/>
          <a:ext cx="2312853" cy="642938"/>
        </p:xfrm>
        <a:graphic>
          <a:graphicData uri="http://schemas.openxmlformats.org/presentationml/2006/ole">
            <mc:AlternateContent xmlns:mc="http://schemas.openxmlformats.org/markup-compatibility/2006">
              <mc:Choice xmlns:v="urn:schemas-microsoft-com:vml" Requires="v">
                <p:oleObj spid="_x0000_s17490" r:id="rId9" imgW="15545117" imgH="5791517" progId="Equation.3">
                  <p:embed/>
                </p:oleObj>
              </mc:Choice>
              <mc:Fallback>
                <p:oleObj r:id="rId9" imgW="15545117" imgH="5791517"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9599" y="4586187"/>
                        <a:ext cx="2312853" cy="642938"/>
                      </a:xfrm>
                      <a:prstGeom prst="rect">
                        <a:avLst/>
                      </a:prstGeom>
                      <a:solidFill>
                        <a:srgbClr val="0E8BE0"/>
                      </a:solidFill>
                    </p:spPr>
                  </p:pic>
                </p:oleObj>
              </mc:Fallback>
            </mc:AlternateContent>
          </a:graphicData>
        </a:graphic>
      </p:graphicFrame>
      <p:graphicFrame>
        <p:nvGraphicFramePr>
          <p:cNvPr id="17416" name="Object 8"/>
          <p:cNvGraphicFramePr>
            <a:graphicFrameLocks noChangeAspect="1"/>
          </p:cNvGraphicFramePr>
          <p:nvPr>
            <p:extLst>
              <p:ext uri="{D42A27DB-BD31-4B8C-83A1-F6EECF244321}">
                <p14:modId xmlns:p14="http://schemas.microsoft.com/office/powerpoint/2010/main" val="3908443801"/>
              </p:ext>
            </p:extLst>
          </p:nvPr>
        </p:nvGraphicFramePr>
        <p:xfrm>
          <a:off x="2225903" y="5477235"/>
          <a:ext cx="866524" cy="615950"/>
        </p:xfrm>
        <a:graphic>
          <a:graphicData uri="http://schemas.openxmlformats.org/presentationml/2006/ole">
            <mc:AlternateContent xmlns:mc="http://schemas.openxmlformats.org/markup-compatibility/2006">
              <mc:Choice xmlns:v="urn:schemas-microsoft-com:vml" Requires="v">
                <p:oleObj spid="_x0000_s17491" r:id="rId11" imgW="6096317" imgH="5791517" progId="Equation.3">
                  <p:embed/>
                </p:oleObj>
              </mc:Choice>
              <mc:Fallback>
                <p:oleObj r:id="rId11" imgW="6096317" imgH="5791517"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25903" y="5477235"/>
                        <a:ext cx="866524" cy="615950"/>
                      </a:xfrm>
                      <a:prstGeom prst="rect">
                        <a:avLst/>
                      </a:prstGeom>
                      <a:solidFill>
                        <a:srgbClr val="0E8BE0"/>
                      </a:solidFill>
                    </p:spPr>
                  </p:pic>
                </p:oleObj>
              </mc:Fallback>
            </mc:AlternateContent>
          </a:graphicData>
        </a:graphic>
      </p:graphicFrame>
      <p:grpSp>
        <p:nvGrpSpPr>
          <p:cNvPr id="17417" name="Group 9"/>
          <p:cNvGrpSpPr>
            <a:grpSpLocks/>
          </p:cNvGrpSpPr>
          <p:nvPr/>
        </p:nvGrpSpPr>
        <p:grpSpPr bwMode="auto">
          <a:xfrm>
            <a:off x="1202089" y="117476"/>
            <a:ext cx="3179378" cy="728663"/>
            <a:chOff x="0" y="0"/>
            <a:chExt cx="1271" cy="454"/>
          </a:xfrm>
        </p:grpSpPr>
        <p:sp>
          <p:nvSpPr>
            <p:cNvPr id="17418" name="AutoShape 10"/>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7419" name="Text Box 11"/>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诱思探究7</a:t>
              </a:r>
              <a:endParaRPr lang="zh-CN" altLang="en-US" sz="1600" b="1" dirty="0">
                <a:latin typeface="+mn-ea"/>
                <a:ea typeface="+mn-ea"/>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a:spLocks noChangeArrowheads="1"/>
          </p:cNvSpPr>
          <p:nvPr/>
        </p:nvSpPr>
        <p:spPr bwMode="auto">
          <a:xfrm>
            <a:off x="722104" y="1266826"/>
            <a:ext cx="10404656" cy="519113"/>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FF"/>
                </a:solidFill>
                <a:latin typeface="Times New Roman" pitchFamily="18" charset="0"/>
                <a:sym typeface="Times New Roman" pitchFamily="18" charset="0"/>
              </a:rPr>
              <a:t>5.最小二乘法求回归直线方程：</a:t>
            </a:r>
            <a:endParaRPr lang="zh-CN" altLang="en-US" dirty="0"/>
          </a:p>
        </p:txBody>
      </p:sp>
      <p:sp>
        <p:nvSpPr>
          <p:cNvPr id="18435" name="Text Box 3"/>
          <p:cNvSpPr>
            <a:spLocks noChangeArrowheads="1"/>
          </p:cNvSpPr>
          <p:nvPr/>
        </p:nvSpPr>
        <p:spPr bwMode="auto">
          <a:xfrm>
            <a:off x="626531" y="1841501"/>
            <a:ext cx="3177253" cy="519113"/>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66"/>
                </a:solidFill>
                <a:latin typeface="Times New Roman" pitchFamily="18" charset="0"/>
                <a:sym typeface="Times New Roman" pitchFamily="18" charset="0"/>
              </a:rPr>
              <a:t>（1）公式：</a:t>
            </a:r>
            <a:endParaRPr lang="zh-CN" altLang="en-US" dirty="0"/>
          </a:p>
        </p:txBody>
      </p:sp>
      <p:graphicFrame>
        <p:nvGraphicFramePr>
          <p:cNvPr id="18436" name="Object 4"/>
          <p:cNvGraphicFramePr>
            <a:graphicFrameLocks noChangeAspect="1"/>
          </p:cNvGraphicFramePr>
          <p:nvPr/>
        </p:nvGraphicFramePr>
        <p:xfrm>
          <a:off x="3612640" y="1770063"/>
          <a:ext cx="6549899" cy="1739900"/>
        </p:xfrm>
        <a:graphic>
          <a:graphicData uri="http://schemas.openxmlformats.org/presentationml/2006/ole">
            <mc:AlternateContent xmlns:mc="http://schemas.openxmlformats.org/markup-compatibility/2006">
              <mc:Choice xmlns:v="urn:schemas-microsoft-com:vml" Requires="v">
                <p:oleObj spid="_x0000_s18482" r:id="rId3" imgW="54864317" imgH="19507517" progId="Equation.3">
                  <p:embed/>
                </p:oleObj>
              </mc:Choice>
              <mc:Fallback>
                <p:oleObj r:id="rId3" imgW="54864317" imgH="1950751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2640" y="1770063"/>
                        <a:ext cx="6549899" cy="1739900"/>
                      </a:xfrm>
                      <a:prstGeom prst="rect">
                        <a:avLst/>
                      </a:prstGeom>
                      <a:solidFill>
                        <a:srgbClr val="0E8BE0"/>
                      </a:solidFill>
                    </p:spPr>
                  </p:pic>
                </p:oleObj>
              </mc:Fallback>
            </mc:AlternateContent>
          </a:graphicData>
        </a:graphic>
      </p:graphicFrame>
      <p:graphicFrame>
        <p:nvGraphicFramePr>
          <p:cNvPr id="18437" name="Object 5"/>
          <p:cNvGraphicFramePr>
            <a:graphicFrameLocks noChangeAspect="1"/>
          </p:cNvGraphicFramePr>
          <p:nvPr/>
        </p:nvGraphicFramePr>
        <p:xfrm>
          <a:off x="3708211" y="3641726"/>
          <a:ext cx="2310730" cy="631825"/>
        </p:xfrm>
        <a:graphic>
          <a:graphicData uri="http://schemas.openxmlformats.org/presentationml/2006/ole">
            <mc:AlternateContent xmlns:mc="http://schemas.openxmlformats.org/markup-compatibility/2006">
              <mc:Choice xmlns:v="urn:schemas-microsoft-com:vml" Requires="v">
                <p:oleObj spid="_x0000_s18483" r:id="rId5" imgW="15849917" imgH="5791517" progId="Equation.3">
                  <p:embed/>
                </p:oleObj>
              </mc:Choice>
              <mc:Fallback>
                <p:oleObj r:id="rId5" imgW="15849917" imgH="57915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8211" y="3641726"/>
                        <a:ext cx="2310730" cy="631825"/>
                      </a:xfrm>
                      <a:prstGeom prst="rect">
                        <a:avLst/>
                      </a:prstGeom>
                      <a:solidFill>
                        <a:srgbClr val="0E8BE0"/>
                      </a:solidFill>
                    </p:spPr>
                  </p:pic>
                </p:oleObj>
              </mc:Fallback>
            </mc:AlternateContent>
          </a:graphicData>
        </a:graphic>
      </p:graphicFrame>
      <p:sp>
        <p:nvSpPr>
          <p:cNvPr id="18438" name="Rectangle 6"/>
          <p:cNvSpPr>
            <a:spLocks noChangeArrowheads="1"/>
          </p:cNvSpPr>
          <p:nvPr/>
        </p:nvSpPr>
        <p:spPr bwMode="auto">
          <a:xfrm>
            <a:off x="1106518" y="4454526"/>
            <a:ext cx="2348720" cy="523220"/>
          </a:xfrm>
          <a:prstGeom prst="rect">
            <a:avLst/>
          </a:prstGeom>
          <a:noFill/>
          <a:ln w="9525" cmpd="sng">
            <a:noFill/>
            <a:miter lim="800000"/>
            <a:headEnd/>
            <a:tailEnd/>
          </a:ln>
        </p:spPr>
        <p:txBody>
          <a:bodyPr wrap="none">
            <a:spAutoFit/>
          </a:bodyPr>
          <a:lstStyle/>
          <a:p>
            <a:r>
              <a:rPr lang="zh-CN" altLang="en-US" sz="2800" b="1" dirty="0">
                <a:solidFill>
                  <a:srgbClr val="FF0066"/>
                </a:solidFill>
                <a:latin typeface="Times New Roman" pitchFamily="18" charset="0"/>
                <a:sym typeface="Times New Roman" pitchFamily="18" charset="0"/>
              </a:rPr>
              <a:t>回归方程为：</a:t>
            </a:r>
            <a:endParaRPr lang="zh-CN" altLang="en-US" dirty="0"/>
          </a:p>
        </p:txBody>
      </p:sp>
      <p:graphicFrame>
        <p:nvGraphicFramePr>
          <p:cNvPr id="18439" name="Object 7"/>
          <p:cNvGraphicFramePr>
            <a:graphicFrameLocks noChangeAspect="1"/>
          </p:cNvGraphicFramePr>
          <p:nvPr>
            <p:extLst>
              <p:ext uri="{D42A27DB-BD31-4B8C-83A1-F6EECF244321}">
                <p14:modId xmlns:p14="http://schemas.microsoft.com/office/powerpoint/2010/main" val="204656411"/>
              </p:ext>
            </p:extLst>
          </p:nvPr>
        </p:nvGraphicFramePr>
        <p:xfrm>
          <a:off x="3668467" y="4362450"/>
          <a:ext cx="2312854" cy="642938"/>
        </p:xfrm>
        <a:graphic>
          <a:graphicData uri="http://schemas.openxmlformats.org/presentationml/2006/ole">
            <mc:AlternateContent xmlns:mc="http://schemas.openxmlformats.org/markup-compatibility/2006">
              <mc:Choice xmlns:v="urn:schemas-microsoft-com:vml" Requires="v">
                <p:oleObj spid="_x0000_s18484" r:id="rId7" imgW="15545117" imgH="5791517" progId="Equation.3">
                  <p:embed/>
                </p:oleObj>
              </mc:Choice>
              <mc:Fallback>
                <p:oleObj r:id="rId7" imgW="15545117" imgH="5791517"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8467" y="4362450"/>
                        <a:ext cx="2312854" cy="642938"/>
                      </a:xfrm>
                      <a:prstGeom prst="rect">
                        <a:avLst/>
                      </a:prstGeom>
                      <a:solidFill>
                        <a:srgbClr val="0E8BE0"/>
                      </a:solidFill>
                    </p:spPr>
                  </p:pic>
                </p:oleObj>
              </mc:Fallback>
            </mc:AlternateContent>
          </a:graphicData>
        </a:graphic>
      </p:graphicFrame>
      <p:grpSp>
        <p:nvGrpSpPr>
          <p:cNvPr id="18440" name="Group 8"/>
          <p:cNvGrpSpPr>
            <a:grpSpLocks/>
          </p:cNvGrpSpPr>
          <p:nvPr/>
        </p:nvGrpSpPr>
        <p:grpSpPr bwMode="auto">
          <a:xfrm>
            <a:off x="1202089" y="117476"/>
            <a:ext cx="3179378" cy="728663"/>
            <a:chOff x="0" y="0"/>
            <a:chExt cx="1271" cy="454"/>
          </a:xfrm>
        </p:grpSpPr>
        <p:sp>
          <p:nvSpPr>
            <p:cNvPr id="18441" name="AutoShape 9"/>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8442" name="Text Box 10"/>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诱思探究7</a:t>
              </a:r>
              <a:endParaRPr lang="zh-CN" altLang="en-US" sz="1600" b="1" dirty="0">
                <a:latin typeface="+mn-ea"/>
                <a:ea typeface="+mn-ea"/>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4672432" y="3213100"/>
            <a:ext cx="6549899" cy="2592388"/>
            <a:chOff x="0" y="0"/>
            <a:chExt cx="3878" cy="2234"/>
          </a:xfrm>
        </p:grpSpPr>
        <p:graphicFrame>
          <p:nvGraphicFramePr>
            <p:cNvPr id="19459" name="Object 3"/>
            <p:cNvGraphicFramePr>
              <a:graphicFrameLocks noChangeAspect="1"/>
            </p:cNvGraphicFramePr>
            <p:nvPr/>
          </p:nvGraphicFramePr>
          <p:xfrm>
            <a:off x="0" y="0"/>
            <a:ext cx="3878" cy="2234"/>
          </p:xfrm>
          <a:graphic>
            <a:graphicData uri="http://schemas.openxmlformats.org/presentationml/2006/ole">
              <mc:AlternateContent xmlns:mc="http://schemas.openxmlformats.org/markup-compatibility/2006">
                <mc:Choice xmlns:v="urn:schemas-microsoft-com:vml" Requires="v">
                  <p:oleObj spid="_x0000_s19492" r:id="rId3" imgW="5118840" imgH="3195000" progId="Excel.Chart.8">
                    <p:embed/>
                  </p:oleObj>
                </mc:Choice>
                <mc:Fallback>
                  <p:oleObj r:id="rId3" imgW="5118840" imgH="3195000" progId="Excel.Char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878" cy="2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460" name="Freeform 4"/>
            <p:cNvSpPr>
              <a:spLocks noChangeArrowheads="1"/>
            </p:cNvSpPr>
            <p:nvPr/>
          </p:nvSpPr>
          <p:spPr bwMode="auto">
            <a:xfrm>
              <a:off x="612" y="601"/>
              <a:ext cx="2359" cy="680"/>
            </a:xfrm>
            <a:custGeom>
              <a:avLst/>
              <a:gdLst>
                <a:gd name="T0" fmla="*/ 0 w 3975"/>
                <a:gd name="T1" fmla="*/ 1308 h 1308"/>
                <a:gd name="T2" fmla="*/ 3975 w 3975"/>
                <a:gd name="T3" fmla="*/ 0 h 1308"/>
                <a:gd name="T4" fmla="*/ 0 60000 65536"/>
                <a:gd name="T5" fmla="*/ 0 60000 65536"/>
                <a:gd name="T6" fmla="*/ 0 w 3975"/>
                <a:gd name="T7" fmla="*/ 0 h 1308"/>
                <a:gd name="T8" fmla="*/ 3975 w 3975"/>
                <a:gd name="T9" fmla="*/ 1308 h 1308"/>
              </a:gdLst>
              <a:ahLst/>
              <a:cxnLst>
                <a:cxn ang="T4">
                  <a:pos x="T0" y="T1"/>
                </a:cxn>
                <a:cxn ang="T5">
                  <a:pos x="T2" y="T3"/>
                </a:cxn>
              </a:cxnLst>
              <a:rect l="T6" t="T7" r="T8" b="T9"/>
              <a:pathLst>
                <a:path w="3975" h="1308">
                  <a:moveTo>
                    <a:pt x="0" y="1308"/>
                  </a:moveTo>
                  <a:lnTo>
                    <a:pt x="3975" y="0"/>
                  </a:lnTo>
                </a:path>
              </a:pathLst>
            </a:custGeom>
            <a:noFill/>
            <a:ln w="38100" cap="flat" cmpd="sng">
              <a:solidFill>
                <a:srgbClr val="FF0000"/>
              </a:solidFill>
              <a:bevel/>
              <a:headEnd/>
              <a:tailEnd/>
            </a:ln>
          </p:spPr>
          <p:txBody>
            <a:bodyPr/>
            <a:lstStyle/>
            <a:p>
              <a:endParaRPr lang="zh-CN" altLang="zh-CN">
                <a:solidFill>
                  <a:srgbClr val="000000"/>
                </a:solidFill>
                <a:sym typeface="Times New Roman" pitchFamily="18" charset="0"/>
              </a:endParaRPr>
            </a:p>
          </p:txBody>
        </p:sp>
      </p:grpSp>
      <p:sp>
        <p:nvSpPr>
          <p:cNvPr id="19461" name="Text Box 5"/>
          <p:cNvSpPr>
            <a:spLocks noChangeArrowheads="1"/>
          </p:cNvSpPr>
          <p:nvPr/>
        </p:nvSpPr>
        <p:spPr bwMode="auto">
          <a:xfrm>
            <a:off x="1684200" y="3933825"/>
            <a:ext cx="2552847" cy="579438"/>
          </a:xfrm>
          <a:prstGeom prst="rect">
            <a:avLst/>
          </a:prstGeom>
          <a:noFill/>
          <a:ln w="9525" cmpd="sng">
            <a:noFill/>
            <a:miter lim="800000"/>
            <a:headEnd/>
            <a:tailEnd/>
          </a:ln>
        </p:spPr>
        <p:txBody>
          <a:bodyPr>
            <a:spAutoFit/>
          </a:bodyPr>
          <a:lstStyle/>
          <a:p>
            <a:pPr>
              <a:spcBef>
                <a:spcPct val="50000"/>
              </a:spcBef>
            </a:pPr>
            <a:r>
              <a:rPr lang="zh-CN" altLang="en-US" sz="3200" b="1">
                <a:solidFill>
                  <a:srgbClr val="FF0066"/>
                </a:solidFill>
                <a:latin typeface="宋体" pitchFamily="2" charset="-122"/>
                <a:sym typeface="宋体" pitchFamily="2" charset="-122"/>
              </a:rPr>
              <a:t>20.9%</a:t>
            </a:r>
            <a:endParaRPr lang="zh-CN" altLang="en-US"/>
          </a:p>
        </p:txBody>
      </p:sp>
      <p:sp>
        <p:nvSpPr>
          <p:cNvPr id="19462" name="Rectangle 6"/>
          <p:cNvSpPr>
            <a:spLocks noChangeArrowheads="1"/>
          </p:cNvSpPr>
          <p:nvPr/>
        </p:nvSpPr>
        <p:spPr bwMode="auto">
          <a:xfrm>
            <a:off x="626531" y="908051"/>
            <a:ext cx="10982337" cy="1815882"/>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        利用计算器或计算机可求得年龄和人体脂肪含量的样本数据的回归方程为                 </a:t>
            </a:r>
            <a:r>
              <a:rPr lang="zh-CN" altLang="en-US" sz="2800" b="1" dirty="0" smtClean="0">
                <a:solidFill>
                  <a:srgbClr val="000000"/>
                </a:solidFill>
                <a:latin typeface="Times New Roman" pitchFamily="18" charset="0"/>
                <a:sym typeface="Times New Roman" pitchFamily="18" charset="0"/>
              </a:rPr>
              <a:t>                        </a:t>
            </a:r>
            <a:r>
              <a:rPr lang="zh-CN" altLang="en-US" sz="2800" b="1" dirty="0">
                <a:solidFill>
                  <a:srgbClr val="000000"/>
                </a:solidFill>
                <a:latin typeface="Times New Roman" pitchFamily="18" charset="0"/>
                <a:sym typeface="Times New Roman" pitchFamily="18" charset="0"/>
              </a:rPr>
              <a:t>，由此我们可以根据一个人个年龄预测其体内脂肪含量的百分比的回归值.若某人37岁，则其体内脂肪含量的百分比约为多少？</a:t>
            </a:r>
            <a:endParaRPr lang="zh-CN" altLang="en-US" dirty="0"/>
          </a:p>
        </p:txBody>
      </p:sp>
      <p:graphicFrame>
        <p:nvGraphicFramePr>
          <p:cNvPr id="19463" name="Object 7"/>
          <p:cNvGraphicFramePr>
            <a:graphicFrameLocks noChangeAspect="1"/>
          </p:cNvGraphicFramePr>
          <p:nvPr>
            <p:extLst>
              <p:ext uri="{D42A27DB-BD31-4B8C-83A1-F6EECF244321}">
                <p14:modId xmlns:p14="http://schemas.microsoft.com/office/powerpoint/2010/main" val="1123975257"/>
              </p:ext>
            </p:extLst>
          </p:nvPr>
        </p:nvGraphicFramePr>
        <p:xfrm>
          <a:off x="2264826" y="1340855"/>
          <a:ext cx="3563791" cy="458788"/>
        </p:xfrm>
        <a:graphic>
          <a:graphicData uri="http://schemas.openxmlformats.org/presentationml/2006/ole">
            <mc:AlternateContent xmlns:mc="http://schemas.openxmlformats.org/markup-compatibility/2006">
              <mc:Choice xmlns:v="urn:schemas-microsoft-com:vml" Requires="v">
                <p:oleObj spid="_x0000_s19493" r:id="rId5" imgW="28346717" imgH="4877117" progId="Equation.3">
                  <p:embed/>
                </p:oleObj>
              </mc:Choice>
              <mc:Fallback>
                <p:oleObj r:id="rId5" imgW="28346717" imgH="4877117"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4826" y="1340855"/>
                        <a:ext cx="3563791" cy="458788"/>
                      </a:xfrm>
                      <a:prstGeom prst="rect">
                        <a:avLst/>
                      </a:prstGeom>
                      <a:solidFill>
                        <a:srgbClr val="0E8BE0"/>
                      </a:solidFill>
                    </p:spPr>
                  </p:pic>
                </p:oleObj>
              </mc:Fallback>
            </mc:AlternateContent>
          </a:graphicData>
        </a:graphic>
      </p:graphicFrame>
      <p:grpSp>
        <p:nvGrpSpPr>
          <p:cNvPr id="19464" name="Group 8"/>
          <p:cNvGrpSpPr>
            <a:grpSpLocks/>
          </p:cNvGrpSpPr>
          <p:nvPr/>
        </p:nvGrpSpPr>
        <p:grpSpPr bwMode="auto">
          <a:xfrm>
            <a:off x="1202089" y="117476"/>
            <a:ext cx="3179378" cy="728663"/>
            <a:chOff x="0" y="0"/>
            <a:chExt cx="1271" cy="454"/>
          </a:xfrm>
        </p:grpSpPr>
        <p:sp>
          <p:nvSpPr>
            <p:cNvPr id="19465" name="AutoShape 9"/>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9466" name="Text Box 10"/>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诱思探究8</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p:cBhvr>
                                        <p:cTn id="7" dur="800" decel="100000"/>
                                        <p:tgtEl>
                                          <p:spTgt spid="19461"/>
                                        </p:tgtEl>
                                      </p:cBhvr>
                                    </p:animEffect>
                                    <p:anim calcmode="lin" valueType="num">
                                      <p:cBhvr>
                                        <p:cTn id="8" dur="800" decel="100000" fill="hold"/>
                                        <p:tgtEl>
                                          <p:spTgt spid="19461"/>
                                        </p:tgtEl>
                                        <p:attrNameLst>
                                          <p:attrName>style.rotation</p:attrName>
                                        </p:attrNameLst>
                                      </p:cBhvr>
                                      <p:tavLst>
                                        <p:tav tm="0">
                                          <p:val>
                                            <p:fltVal val="-90"/>
                                          </p:val>
                                        </p:tav>
                                        <p:tav tm="100000">
                                          <p:val>
                                            <p:fltVal val="0"/>
                                          </p:val>
                                        </p:tav>
                                      </p:tavLst>
                                    </p:anim>
                                    <p:anim calcmode="lin" valueType="num">
                                      <p:cBhvr>
                                        <p:cTn id="9" dur="800" decel="100000" fill="hold"/>
                                        <p:tgtEl>
                                          <p:spTgt spid="19461"/>
                                        </p:tgtEl>
                                        <p:attrNameLst>
                                          <p:attrName>ppt_x</p:attrName>
                                        </p:attrNameLst>
                                      </p:cBhvr>
                                      <p:tavLst>
                                        <p:tav tm="0">
                                          <p:val>
                                            <p:strVal val="#ppt_x+0.4"/>
                                          </p:val>
                                        </p:tav>
                                        <p:tav tm="100000">
                                          <p:val>
                                            <p:strVal val="#ppt_x-0.05"/>
                                          </p:val>
                                        </p:tav>
                                      </p:tavLst>
                                    </p:anim>
                                    <p:anim calcmode="lin" valueType="num">
                                      <p:cBhvr>
                                        <p:cTn id="10" dur="800" decel="100000" fill="hold"/>
                                        <p:tgtEl>
                                          <p:spTgt spid="1946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46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46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106518" y="117476"/>
            <a:ext cx="3179377" cy="728663"/>
            <a:chOff x="0" y="0"/>
            <a:chExt cx="1271" cy="454"/>
          </a:xfrm>
        </p:grpSpPr>
        <p:sp>
          <p:nvSpPr>
            <p:cNvPr id="20483" name="AutoShape 3"/>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0484" name="Text Box 4"/>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例题剖析</a:t>
              </a:r>
              <a:endParaRPr lang="zh-CN" altLang="en-US" sz="1600" b="1" dirty="0">
                <a:latin typeface="+mn-ea"/>
                <a:ea typeface="+mn-ea"/>
              </a:endParaRPr>
            </a:p>
          </p:txBody>
        </p:sp>
      </p:grpSp>
      <p:sp>
        <p:nvSpPr>
          <p:cNvPr id="20485" name="Rectangle 5"/>
          <p:cNvSpPr>
            <a:spLocks noChangeArrowheads="1"/>
          </p:cNvSpPr>
          <p:nvPr/>
        </p:nvSpPr>
        <p:spPr bwMode="auto">
          <a:xfrm>
            <a:off x="626532" y="882303"/>
            <a:ext cx="9562233" cy="1384995"/>
          </a:xfrm>
          <a:prstGeom prst="rect">
            <a:avLst/>
          </a:prstGeom>
          <a:noFill/>
          <a:ln w="9525" cmpd="sng">
            <a:noFill/>
            <a:miter lim="800000"/>
            <a:headEnd/>
            <a:tailEnd/>
          </a:ln>
        </p:spPr>
        <p:txBody>
          <a:bodyPr wrap="none" anchor="ctr">
            <a:spAutoFit/>
          </a:bodyPr>
          <a:lstStyle/>
          <a:p>
            <a:r>
              <a:rPr lang="zh-CN" altLang="en-US" sz="2800" b="1" dirty="0">
                <a:solidFill>
                  <a:srgbClr val="000000"/>
                </a:solidFill>
                <a:latin typeface="Times New Roman" pitchFamily="18" charset="0"/>
                <a:sym typeface="Times New Roman" pitchFamily="18" charset="0"/>
              </a:rPr>
              <a:t>有一个同学家开了一个小卖部，他为了研究气温对热饮销售</a:t>
            </a:r>
          </a:p>
          <a:p>
            <a:r>
              <a:rPr lang="zh-CN" altLang="en-US" sz="2800" b="1" dirty="0">
                <a:solidFill>
                  <a:srgbClr val="000000"/>
                </a:solidFill>
                <a:latin typeface="Times New Roman" pitchFamily="18" charset="0"/>
                <a:sym typeface="Times New Roman" pitchFamily="18" charset="0"/>
              </a:rPr>
              <a:t>的影响，经过统计，得到一个卖出的热饮杯数与当天气温的</a:t>
            </a:r>
          </a:p>
          <a:p>
            <a:r>
              <a:rPr lang="zh-CN" altLang="en-US" sz="2800" b="1" dirty="0">
                <a:solidFill>
                  <a:srgbClr val="000000"/>
                </a:solidFill>
                <a:latin typeface="Times New Roman" pitchFamily="18" charset="0"/>
                <a:sym typeface="Times New Roman" pitchFamily="18" charset="0"/>
              </a:rPr>
              <a:t>对比表： </a:t>
            </a:r>
            <a:endParaRPr lang="zh-CN" altLang="en-US" sz="2000" b="1" dirty="0"/>
          </a:p>
        </p:txBody>
      </p:sp>
      <p:graphicFrame>
        <p:nvGraphicFramePr>
          <p:cNvPr id="20486" name="Group 6"/>
          <p:cNvGraphicFramePr>
            <a:graphicFrameLocks noGrp="1"/>
          </p:cNvGraphicFramePr>
          <p:nvPr>
            <p:extLst>
              <p:ext uri="{D42A27DB-BD31-4B8C-83A1-F6EECF244321}">
                <p14:modId xmlns:p14="http://schemas.microsoft.com/office/powerpoint/2010/main" val="3963732275"/>
              </p:ext>
            </p:extLst>
          </p:nvPr>
        </p:nvGraphicFramePr>
        <p:xfrm>
          <a:off x="678462" y="2197884"/>
          <a:ext cx="10440724" cy="2572512"/>
        </p:xfrm>
        <a:graphic>
          <a:graphicData uri="http://schemas.openxmlformats.org/drawingml/2006/table">
            <a:tbl>
              <a:tblPr/>
              <a:tblGrid>
                <a:gridCol w="1489932"/>
                <a:gridCol w="817205"/>
                <a:gridCol w="817205"/>
                <a:gridCol w="817205"/>
                <a:gridCol w="817205"/>
                <a:gridCol w="817205"/>
                <a:gridCol w="817205"/>
                <a:gridCol w="817205"/>
                <a:gridCol w="817205"/>
                <a:gridCol w="901047"/>
                <a:gridCol w="720050"/>
                <a:gridCol w="792055"/>
              </a:tblGrid>
              <a:tr h="944563">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摄氏温度</a:t>
                      </a: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a:t>
                      </a:r>
                      <a:r>
                        <a:rPr kumimoji="0" lang="zh-CN" altLang="zh-CN" sz="2800" b="1" i="0" u="none" strike="noStrike" cap="none" normalizeH="0" baseline="0" dirty="0" smtClean="0">
                          <a:ln>
                            <a:noFill/>
                          </a:ln>
                          <a:solidFill>
                            <a:schemeClr val="tx1"/>
                          </a:solidFill>
                          <a:effectLst/>
                          <a:latin typeface="宋体" pitchFamily="2" charset="-122"/>
                          <a:ea typeface="宋体" pitchFamily="2" charset="-122"/>
                          <a:sym typeface="Times New Roman" pitchFamily="18" charset="0"/>
                        </a:rPr>
                        <a:t>℃</a:t>
                      </a:r>
                      <a:endParaRPr kumimoji="0" lang="zh-CN" altLang="zh-CN" sz="3200" b="0"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endParaRP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-5</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0</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4</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7</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12</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15</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19</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23</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27</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31</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36</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944563">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热饮</a:t>
                      </a:r>
                    </a:p>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杯数</a:t>
                      </a:r>
                      <a:endParaRPr kumimoji="0" lang="zh-CN" sz="3200" b="0"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endParaRP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156</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150</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132</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128</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130</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116</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104</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89</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93</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76</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40000"/>
                        </a:lnSpc>
                        <a:spcBef>
                          <a:spcPct val="0"/>
                        </a:spcBef>
                        <a:spcAft>
                          <a:spcPct val="0"/>
                        </a:spcAft>
                        <a:buClrTx/>
                        <a:buSzTx/>
                        <a:buFont typeface="Arial" pitchFamily="34" charset="0"/>
                        <a:buNone/>
                        <a:tabLst/>
                      </a:pPr>
                      <a:r>
                        <a:rPr kumimoji="0" lang="zh-CN" altLang="zh-CN" sz="28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54</a:t>
                      </a:r>
                    </a:p>
                  </a:txBody>
                  <a:tcPr marL="122333" marR="122333"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bl>
          </a:graphicData>
        </a:graphic>
      </p:graphicFrame>
      <p:sp>
        <p:nvSpPr>
          <p:cNvPr id="20527" name="Text Box 47"/>
          <p:cNvSpPr>
            <a:spLocks noChangeArrowheads="1"/>
          </p:cNvSpPr>
          <p:nvPr/>
        </p:nvSpPr>
        <p:spPr bwMode="auto">
          <a:xfrm>
            <a:off x="660713" y="4725090"/>
            <a:ext cx="11513295" cy="1815882"/>
          </a:xfrm>
          <a:prstGeom prst="rect">
            <a:avLst/>
          </a:prstGeom>
          <a:noFill/>
          <a:ln w="9525" cmpd="sng">
            <a:noFill/>
            <a:miter lim="800000"/>
            <a:headEnd/>
            <a:tailEnd/>
          </a:ln>
        </p:spPr>
        <p:txBody>
          <a:bodyPr>
            <a:spAutoFit/>
          </a:bodyPr>
          <a:lstStyle/>
          <a:p>
            <a:r>
              <a:rPr lang="zh-CN" altLang="en-US" sz="2800" b="1" dirty="0">
                <a:solidFill>
                  <a:srgbClr val="000000"/>
                </a:solidFill>
                <a:latin typeface="宋体" pitchFamily="2" charset="-122"/>
                <a:sym typeface="宋体" pitchFamily="2" charset="-122"/>
              </a:rPr>
              <a:t>（1）画出散点图；</a:t>
            </a:r>
          </a:p>
          <a:p>
            <a:r>
              <a:rPr lang="zh-CN" altLang="en-US" sz="2800" b="1" dirty="0">
                <a:solidFill>
                  <a:srgbClr val="000000"/>
                </a:solidFill>
                <a:latin typeface="宋体" pitchFamily="2" charset="-122"/>
                <a:sym typeface="宋体" pitchFamily="2" charset="-122"/>
              </a:rPr>
              <a:t>（2）从散点图中发现气温与热饮杯数之 间关系的一般规律；</a:t>
            </a:r>
          </a:p>
          <a:p>
            <a:r>
              <a:rPr lang="zh-CN" altLang="en-US" sz="2800" b="1" dirty="0">
                <a:solidFill>
                  <a:srgbClr val="000000"/>
                </a:solidFill>
                <a:latin typeface="宋体" pitchFamily="2" charset="-122"/>
                <a:sym typeface="宋体" pitchFamily="2" charset="-122"/>
              </a:rPr>
              <a:t>（3）求回归方程；</a:t>
            </a:r>
          </a:p>
          <a:p>
            <a:r>
              <a:rPr lang="zh-CN" altLang="en-US" sz="2800" b="1" dirty="0">
                <a:solidFill>
                  <a:srgbClr val="000000"/>
                </a:solidFill>
                <a:latin typeface="宋体" pitchFamily="2" charset="-122"/>
                <a:sym typeface="宋体" pitchFamily="2" charset="-122"/>
              </a:rPr>
              <a:t>（4）如果某天的气温是2℃，预测这天卖出的热饮杯数.</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722104" y="946479"/>
            <a:ext cx="4572085" cy="523220"/>
          </a:xfrm>
          <a:prstGeom prst="rect">
            <a:avLst/>
          </a:prstGeom>
          <a:noFill/>
          <a:ln w="9525" cmpd="sng">
            <a:noFill/>
            <a:miter lim="800000"/>
            <a:headEnd/>
            <a:tailEnd/>
          </a:ln>
        </p:spPr>
        <p:txBody>
          <a:bodyPr wrap="none" anchor="ctr">
            <a:spAutoFit/>
          </a:bodyPr>
          <a:lstStyle/>
          <a:p>
            <a:r>
              <a:rPr lang="zh-CN" altLang="en-US" sz="2800" b="1" dirty="0">
                <a:solidFill>
                  <a:srgbClr val="FF0066"/>
                </a:solidFill>
                <a:latin typeface="Times New Roman" pitchFamily="18" charset="0"/>
                <a:sym typeface="Times New Roman" pitchFamily="18" charset="0"/>
              </a:rPr>
              <a:t>解：</a:t>
            </a:r>
            <a:r>
              <a:rPr lang="zh-CN" altLang="en-US" sz="2800" b="1" dirty="0">
                <a:solidFill>
                  <a:srgbClr val="000000"/>
                </a:solidFill>
                <a:latin typeface="Times New Roman" pitchFamily="18" charset="0"/>
                <a:sym typeface="Times New Roman" pitchFamily="18" charset="0"/>
              </a:rPr>
              <a:t>(1)散点图</a:t>
            </a:r>
            <a:r>
              <a:rPr lang="zh-CN" altLang="en-US" sz="2800" b="1" dirty="0" smtClean="0">
                <a:solidFill>
                  <a:srgbClr val="000000"/>
                </a:solidFill>
                <a:latin typeface="Times New Roman" pitchFamily="18" charset="0"/>
                <a:sym typeface="Times New Roman" pitchFamily="18" charset="0"/>
              </a:rPr>
              <a:t>如</a:t>
            </a:r>
            <a:r>
              <a:rPr lang="zh-CN" altLang="en-US" sz="2800" b="1" dirty="0">
                <a:solidFill>
                  <a:srgbClr val="000000"/>
                </a:solidFill>
                <a:latin typeface="Times New Roman" pitchFamily="18" charset="0"/>
                <a:sym typeface="Times New Roman" pitchFamily="18" charset="0"/>
              </a:rPr>
              <a:t>下</a:t>
            </a:r>
            <a:r>
              <a:rPr lang="zh-CN" altLang="en-US" sz="2800" b="1" dirty="0" smtClean="0">
                <a:solidFill>
                  <a:srgbClr val="000000"/>
                </a:solidFill>
                <a:latin typeface="Times New Roman" pitchFamily="18" charset="0"/>
                <a:sym typeface="Times New Roman" pitchFamily="18" charset="0"/>
              </a:rPr>
              <a:t>图</a:t>
            </a:r>
            <a:r>
              <a:rPr lang="zh-CN" altLang="en-US" sz="2800" b="1" dirty="0">
                <a:solidFill>
                  <a:srgbClr val="000000"/>
                </a:solidFill>
                <a:latin typeface="Times New Roman" pitchFamily="18" charset="0"/>
                <a:sym typeface="Times New Roman" pitchFamily="18" charset="0"/>
              </a:rPr>
              <a:t>所示：</a:t>
            </a:r>
            <a:endParaRPr lang="zh-CN" altLang="en-US" sz="2000" dirty="0"/>
          </a:p>
        </p:txBody>
      </p:sp>
      <p:pic>
        <p:nvPicPr>
          <p:cNvPr id="21507" name="Picture 3" descr="242"/>
          <p:cNvPicPr>
            <a:picLocks noChangeAspect="1" noChangeArrowheads="1"/>
          </p:cNvPicPr>
          <p:nvPr/>
        </p:nvPicPr>
        <p:blipFill>
          <a:blip r:embed="rId2" cstate="print"/>
          <a:srcRect/>
          <a:stretch>
            <a:fillRect/>
          </a:stretch>
        </p:blipFill>
        <p:spPr bwMode="auto">
          <a:xfrm>
            <a:off x="3415326" y="1700880"/>
            <a:ext cx="5685500" cy="3236913"/>
          </a:xfrm>
          <a:prstGeom prst="rect">
            <a:avLst/>
          </a:prstGeom>
          <a:noFill/>
          <a:ln w="9525" cmpd="sng">
            <a:noFill/>
            <a:miter lim="800000"/>
            <a:headEnd/>
            <a:tailEnd/>
          </a:ln>
        </p:spPr>
      </p:pic>
      <p:sp>
        <p:nvSpPr>
          <p:cNvPr id="21508" name="Rectangle 4"/>
          <p:cNvSpPr>
            <a:spLocks noChangeArrowheads="1"/>
          </p:cNvSpPr>
          <p:nvPr/>
        </p:nvSpPr>
        <p:spPr bwMode="auto">
          <a:xfrm>
            <a:off x="722103" y="4951289"/>
            <a:ext cx="10866914" cy="1384995"/>
          </a:xfrm>
          <a:prstGeom prst="rect">
            <a:avLst/>
          </a:prstGeom>
          <a:noFill/>
          <a:ln w="9525" cmpd="sng">
            <a:noFill/>
            <a:miter lim="800000"/>
            <a:headEnd/>
            <a:tailEnd/>
          </a:ln>
        </p:spPr>
        <p:txBody>
          <a:bodyPr wrap="square" anchor="ctr">
            <a:spAutoFit/>
          </a:bodyPr>
          <a:lstStyle/>
          <a:p>
            <a:r>
              <a:rPr lang="zh-CN" altLang="en-US" sz="2800" b="1" dirty="0">
                <a:solidFill>
                  <a:srgbClr val="000000"/>
                </a:solidFill>
                <a:latin typeface="Times New Roman" pitchFamily="18" charset="0"/>
                <a:sym typeface="Times New Roman" pitchFamily="18" charset="0"/>
              </a:rPr>
              <a:t>(2)从上图看到，各点散布在从左上角到右下角的区域里，</a:t>
            </a:r>
            <a:r>
              <a:rPr lang="zh-CN" altLang="en-US" sz="2800" b="1" dirty="0" smtClean="0">
                <a:solidFill>
                  <a:srgbClr val="000000"/>
                </a:solidFill>
                <a:latin typeface="Times New Roman" pitchFamily="18" charset="0"/>
                <a:sym typeface="Times New Roman" pitchFamily="18" charset="0"/>
              </a:rPr>
              <a:t>因此</a:t>
            </a:r>
            <a:r>
              <a:rPr lang="zh-CN" altLang="en-US" sz="2800" b="1" dirty="0">
                <a:solidFill>
                  <a:srgbClr val="000000"/>
                </a:solidFill>
                <a:latin typeface="Times New Roman" pitchFamily="18" charset="0"/>
                <a:sym typeface="Times New Roman" pitchFamily="18" charset="0"/>
              </a:rPr>
              <a:t>，气温与热饮销售杯数之间呈负相关，即气温越高，卖</a:t>
            </a:r>
            <a:r>
              <a:rPr lang="zh-CN" altLang="en-US" sz="2800" b="1" dirty="0" smtClean="0">
                <a:solidFill>
                  <a:srgbClr val="000000"/>
                </a:solidFill>
                <a:latin typeface="Times New Roman" pitchFamily="18" charset="0"/>
                <a:sym typeface="Times New Roman" pitchFamily="18" charset="0"/>
              </a:rPr>
              <a:t>出去</a:t>
            </a:r>
            <a:r>
              <a:rPr lang="zh-CN" altLang="en-US" sz="2800" b="1" dirty="0">
                <a:solidFill>
                  <a:srgbClr val="000000"/>
                </a:solidFill>
                <a:latin typeface="Times New Roman" pitchFamily="18" charset="0"/>
                <a:sym typeface="Times New Roman" pitchFamily="18" charset="0"/>
              </a:rPr>
              <a:t>的热饮杯数越少 </a:t>
            </a:r>
            <a:endParaRPr lang="zh-CN" altLang="en-US" sz="2000" b="1" dirty="0"/>
          </a:p>
        </p:txBody>
      </p:sp>
      <p:grpSp>
        <p:nvGrpSpPr>
          <p:cNvPr id="21509" name="Group 5"/>
          <p:cNvGrpSpPr>
            <a:grpSpLocks/>
          </p:cNvGrpSpPr>
          <p:nvPr/>
        </p:nvGrpSpPr>
        <p:grpSpPr bwMode="auto">
          <a:xfrm>
            <a:off x="1106518" y="117476"/>
            <a:ext cx="3179377" cy="728663"/>
            <a:chOff x="0" y="0"/>
            <a:chExt cx="1271" cy="454"/>
          </a:xfrm>
        </p:grpSpPr>
        <p:sp>
          <p:nvSpPr>
            <p:cNvPr id="21510" name="AutoShape 6"/>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1511" name="Text Box 7"/>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例题剖析</a:t>
              </a:r>
              <a:endParaRPr lang="zh-CN" altLang="en-US" sz="1600" b="1" dirty="0">
                <a:latin typeface="+mn-ea"/>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p:cBhvr>
                                        <p:cTn id="12"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26532" y="875041"/>
            <a:ext cx="9621545" cy="523220"/>
          </a:xfrm>
          <a:prstGeom prst="rect">
            <a:avLst/>
          </a:prstGeom>
          <a:noFill/>
          <a:ln w="9525" cmpd="sng">
            <a:noFill/>
            <a:miter lim="800000"/>
            <a:headEnd/>
            <a:tailEnd/>
          </a:ln>
        </p:spPr>
        <p:txBody>
          <a:bodyPr wrap="none" anchor="ctr">
            <a:spAutoFit/>
          </a:bodyPr>
          <a:lstStyle/>
          <a:p>
            <a:r>
              <a:rPr lang="zh-CN" altLang="en-US" sz="2800" b="1" dirty="0">
                <a:solidFill>
                  <a:srgbClr val="000000"/>
                </a:solidFill>
                <a:latin typeface="Times New Roman" pitchFamily="18" charset="0"/>
                <a:sym typeface="Times New Roman" pitchFamily="18" charset="0"/>
              </a:rPr>
              <a:t>(3)从散点图可以看出，这些点大致分布在一条直线的附近。</a:t>
            </a:r>
            <a:endParaRPr lang="zh-CN" altLang="en-US" sz="2800" dirty="0">
              <a:solidFill>
                <a:srgbClr val="000000"/>
              </a:solidFill>
              <a:latin typeface="Times New Roman" pitchFamily="18" charset="0"/>
              <a:sym typeface="Times New Roman" pitchFamily="18" charset="0"/>
            </a:endParaRPr>
          </a:p>
        </p:txBody>
      </p:sp>
      <p:sp>
        <p:nvSpPr>
          <p:cNvPr id="22531" name="Text Box 3"/>
          <p:cNvSpPr>
            <a:spLocks noChangeArrowheads="1"/>
          </p:cNvSpPr>
          <p:nvPr/>
        </p:nvSpPr>
        <p:spPr bwMode="auto">
          <a:xfrm>
            <a:off x="852663" y="1398261"/>
            <a:ext cx="2986108" cy="523220"/>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Times New Roman" pitchFamily="18" charset="0"/>
                <a:sym typeface="Times New Roman" pitchFamily="18" charset="0"/>
              </a:rPr>
              <a:t>由数据可得：</a:t>
            </a:r>
            <a:endParaRPr lang="zh-CN" altLang="en-US" sz="2000" dirty="0"/>
          </a:p>
        </p:txBody>
      </p:sp>
      <p:graphicFrame>
        <p:nvGraphicFramePr>
          <p:cNvPr id="22532" name="Object 4"/>
          <p:cNvGraphicFramePr>
            <a:graphicFrameLocks noChangeAspect="1"/>
          </p:cNvGraphicFramePr>
          <p:nvPr/>
        </p:nvGraphicFramePr>
        <p:xfrm>
          <a:off x="915373" y="1916113"/>
          <a:ext cx="3468218" cy="698500"/>
        </p:xfrm>
        <a:graphic>
          <a:graphicData uri="http://schemas.openxmlformats.org/presentationml/2006/ole">
            <mc:AlternateContent xmlns:mc="http://schemas.openxmlformats.org/markup-compatibility/2006">
              <mc:Choice xmlns:v="urn:schemas-microsoft-com:vml" Requires="v">
                <p:oleObj spid="_x0000_s22667" r:id="rId3" imgW="35052317" imgH="9449117" progId="Equation.3">
                  <p:embed/>
                </p:oleObj>
              </mc:Choice>
              <mc:Fallback>
                <p:oleObj r:id="rId3" imgW="35052317" imgH="944911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373" y="1916113"/>
                        <a:ext cx="3468218" cy="698500"/>
                      </a:xfrm>
                      <a:prstGeom prst="rect">
                        <a:avLst/>
                      </a:prstGeom>
                      <a:solidFill>
                        <a:srgbClr val="0E8BE0"/>
                      </a:solidFill>
                    </p:spPr>
                  </p:pic>
                </p:oleObj>
              </mc:Fallback>
            </mc:AlternateContent>
          </a:graphicData>
        </a:graphic>
      </p:graphicFrame>
      <p:graphicFrame>
        <p:nvGraphicFramePr>
          <p:cNvPr id="22533" name="Object 5"/>
          <p:cNvGraphicFramePr>
            <a:graphicFrameLocks noChangeAspect="1"/>
          </p:cNvGraphicFramePr>
          <p:nvPr/>
        </p:nvGraphicFramePr>
        <p:xfrm>
          <a:off x="4383591" y="1916114"/>
          <a:ext cx="2697267" cy="657225"/>
        </p:xfrm>
        <a:graphic>
          <a:graphicData uri="http://schemas.openxmlformats.org/presentationml/2006/ole">
            <mc:AlternateContent xmlns:mc="http://schemas.openxmlformats.org/markup-compatibility/2006">
              <mc:Choice xmlns:v="urn:schemas-microsoft-com:vml" Requires="v">
                <p:oleObj spid="_x0000_s22668" r:id="rId5" imgW="28956317" imgH="9449117" progId="Equation.3">
                  <p:embed/>
                </p:oleObj>
              </mc:Choice>
              <mc:Fallback>
                <p:oleObj r:id="rId5" imgW="28956317" imgH="94491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3591" y="1916114"/>
                        <a:ext cx="2697267" cy="657225"/>
                      </a:xfrm>
                      <a:prstGeom prst="rect">
                        <a:avLst/>
                      </a:prstGeom>
                      <a:solidFill>
                        <a:srgbClr val="0E8BE0"/>
                      </a:solidFill>
                    </p:spPr>
                  </p:pic>
                </p:oleObj>
              </mc:Fallback>
            </mc:AlternateContent>
          </a:graphicData>
        </a:graphic>
      </p:graphicFrame>
      <p:graphicFrame>
        <p:nvGraphicFramePr>
          <p:cNvPr id="22534" name="Object 6"/>
          <p:cNvGraphicFramePr>
            <a:graphicFrameLocks noChangeAspect="1"/>
          </p:cNvGraphicFramePr>
          <p:nvPr/>
        </p:nvGraphicFramePr>
        <p:xfrm>
          <a:off x="915373" y="2635250"/>
          <a:ext cx="3563791" cy="630238"/>
        </p:xfrm>
        <a:graphic>
          <a:graphicData uri="http://schemas.openxmlformats.org/presentationml/2006/ole">
            <mc:AlternateContent xmlns:mc="http://schemas.openxmlformats.org/markup-compatibility/2006">
              <mc:Choice xmlns:v="urn:schemas-microsoft-com:vml" Requires="v">
                <p:oleObj spid="_x0000_s22669" r:id="rId7" imgW="39929117" imgH="9449117" progId="Equation.3">
                  <p:embed/>
                </p:oleObj>
              </mc:Choice>
              <mc:Fallback>
                <p:oleObj r:id="rId7" imgW="39929117" imgH="9449117"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5373" y="2635250"/>
                        <a:ext cx="3563791" cy="630238"/>
                      </a:xfrm>
                      <a:prstGeom prst="rect">
                        <a:avLst/>
                      </a:prstGeom>
                      <a:solidFill>
                        <a:srgbClr val="0E8BE0"/>
                      </a:solidFill>
                    </p:spPr>
                  </p:pic>
                </p:oleObj>
              </mc:Fallback>
            </mc:AlternateContent>
          </a:graphicData>
        </a:graphic>
      </p:graphicFrame>
      <p:graphicFrame>
        <p:nvGraphicFramePr>
          <p:cNvPr id="22535" name="Object 7"/>
          <p:cNvGraphicFramePr>
            <a:graphicFrameLocks noChangeAspect="1"/>
          </p:cNvGraphicFramePr>
          <p:nvPr/>
        </p:nvGraphicFramePr>
        <p:xfrm>
          <a:off x="4574735" y="2563813"/>
          <a:ext cx="2601695" cy="641350"/>
        </p:xfrm>
        <a:graphic>
          <a:graphicData uri="http://schemas.openxmlformats.org/presentationml/2006/ole">
            <mc:AlternateContent xmlns:mc="http://schemas.openxmlformats.org/markup-compatibility/2006">
              <mc:Choice xmlns:v="urn:schemas-microsoft-com:vml" Requires="v">
                <p:oleObj spid="_x0000_s22670" r:id="rId9" imgW="28651517" imgH="9449117" progId="Equation.3">
                  <p:embed/>
                </p:oleObj>
              </mc:Choice>
              <mc:Fallback>
                <p:oleObj r:id="rId9" imgW="28651517" imgH="9449117"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4735" y="2563813"/>
                        <a:ext cx="2601695" cy="641350"/>
                      </a:xfrm>
                      <a:prstGeom prst="rect">
                        <a:avLst/>
                      </a:prstGeom>
                      <a:solidFill>
                        <a:srgbClr val="0E8BE0"/>
                      </a:solidFill>
                    </p:spPr>
                  </p:pic>
                </p:oleObj>
              </mc:Fallback>
            </mc:AlternateContent>
          </a:graphicData>
        </a:graphic>
      </p:graphicFrame>
      <p:graphicFrame>
        <p:nvGraphicFramePr>
          <p:cNvPr id="22536" name="Object 8"/>
          <p:cNvGraphicFramePr>
            <a:graphicFrameLocks noChangeAspect="1"/>
          </p:cNvGraphicFramePr>
          <p:nvPr/>
        </p:nvGraphicFramePr>
        <p:xfrm>
          <a:off x="1204214" y="4219575"/>
          <a:ext cx="6165485" cy="668338"/>
        </p:xfrm>
        <a:graphic>
          <a:graphicData uri="http://schemas.openxmlformats.org/presentationml/2006/ole">
            <mc:AlternateContent xmlns:mc="http://schemas.openxmlformats.org/markup-compatibility/2006">
              <mc:Choice xmlns:v="urn:schemas-microsoft-com:vml" Requires="v">
                <p:oleObj spid="_x0000_s22671" r:id="rId11" imgW="71323517" imgH="10363517" progId="Equation.3">
                  <p:embed/>
                </p:oleObj>
              </mc:Choice>
              <mc:Fallback>
                <p:oleObj r:id="rId11" imgW="71323517" imgH="10363517"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04214" y="4219575"/>
                        <a:ext cx="6165485" cy="668338"/>
                      </a:xfrm>
                      <a:prstGeom prst="rect">
                        <a:avLst/>
                      </a:prstGeom>
                      <a:solidFill>
                        <a:srgbClr val="0E8BE0"/>
                      </a:solidFill>
                    </p:spPr>
                  </p:pic>
                </p:oleObj>
              </mc:Fallback>
            </mc:AlternateContent>
          </a:graphicData>
        </a:graphic>
      </p:graphicFrame>
      <p:graphicFrame>
        <p:nvGraphicFramePr>
          <p:cNvPr id="22537" name="Object 9"/>
          <p:cNvGraphicFramePr>
            <a:graphicFrameLocks noChangeAspect="1"/>
          </p:cNvGraphicFramePr>
          <p:nvPr/>
        </p:nvGraphicFramePr>
        <p:xfrm>
          <a:off x="1204214" y="3355975"/>
          <a:ext cx="5298961" cy="763588"/>
        </p:xfrm>
        <a:graphic>
          <a:graphicData uri="http://schemas.openxmlformats.org/presentationml/2006/ole">
            <mc:AlternateContent xmlns:mc="http://schemas.openxmlformats.org/markup-compatibility/2006">
              <mc:Choice xmlns:v="urn:schemas-microsoft-com:vml" Requires="v">
                <p:oleObj spid="_x0000_s22672" r:id="rId13" imgW="53645117" imgH="10363517" progId="Equation.3">
                  <p:embed/>
                </p:oleObj>
              </mc:Choice>
              <mc:Fallback>
                <p:oleObj r:id="rId13" imgW="53645117" imgH="10363517" progId="Equation.3">
                  <p:embed/>
                  <p:pic>
                    <p:nvPicPr>
                      <p:cNvPr id="0"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04214" y="3355975"/>
                        <a:ext cx="5298961" cy="763588"/>
                      </a:xfrm>
                      <a:prstGeom prst="rect">
                        <a:avLst/>
                      </a:prstGeom>
                      <a:solidFill>
                        <a:srgbClr val="0E8BE0"/>
                      </a:solidFill>
                    </p:spPr>
                  </p:pic>
                </p:oleObj>
              </mc:Fallback>
            </mc:AlternateContent>
          </a:graphicData>
        </a:graphic>
      </p:graphicFrame>
      <p:graphicFrame>
        <p:nvGraphicFramePr>
          <p:cNvPr id="22538" name="Object 10"/>
          <p:cNvGraphicFramePr>
            <a:graphicFrameLocks noChangeAspect="1"/>
          </p:cNvGraphicFramePr>
          <p:nvPr/>
        </p:nvGraphicFramePr>
        <p:xfrm>
          <a:off x="1010945" y="4867276"/>
          <a:ext cx="7032010" cy="1254125"/>
        </p:xfrm>
        <a:graphic>
          <a:graphicData uri="http://schemas.openxmlformats.org/presentationml/2006/ole">
            <mc:AlternateContent xmlns:mc="http://schemas.openxmlformats.org/markup-compatibility/2006">
              <mc:Choice xmlns:v="urn:schemas-microsoft-com:vml" Requires="v">
                <p:oleObj spid="_x0000_s22673" r:id="rId15" imgW="86868317" imgH="20726717" progId="Equation.3">
                  <p:embed/>
                </p:oleObj>
              </mc:Choice>
              <mc:Fallback>
                <p:oleObj r:id="rId15" imgW="86868317" imgH="20726717" progId="Equation.3">
                  <p:embed/>
                  <p:pic>
                    <p:nvPicPr>
                      <p:cNvPr id="0" name="Object 1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10945" y="4867276"/>
                        <a:ext cx="7032010" cy="1254125"/>
                      </a:xfrm>
                      <a:prstGeom prst="rect">
                        <a:avLst/>
                      </a:prstGeom>
                      <a:solidFill>
                        <a:srgbClr val="0E8BE0"/>
                      </a:solidFill>
                    </p:spPr>
                  </p:pic>
                </p:oleObj>
              </mc:Fallback>
            </mc:AlternateContent>
          </a:graphicData>
        </a:graphic>
      </p:graphicFrame>
      <p:graphicFrame>
        <p:nvGraphicFramePr>
          <p:cNvPr id="22539" name="Object 11"/>
          <p:cNvGraphicFramePr>
            <a:graphicFrameLocks noChangeAspect="1"/>
          </p:cNvGraphicFramePr>
          <p:nvPr/>
        </p:nvGraphicFramePr>
        <p:xfrm>
          <a:off x="1010945" y="6164264"/>
          <a:ext cx="6358754" cy="414337"/>
        </p:xfrm>
        <a:graphic>
          <a:graphicData uri="http://schemas.openxmlformats.org/presentationml/2006/ole">
            <mc:AlternateContent xmlns:mc="http://schemas.openxmlformats.org/markup-compatibility/2006">
              <mc:Choice xmlns:v="urn:schemas-microsoft-com:vml" Requires="v">
                <p:oleObj spid="_x0000_s22674" r:id="rId17" imgW="66446717" imgH="5791517" progId="Equation.3">
                  <p:embed/>
                </p:oleObj>
              </mc:Choice>
              <mc:Fallback>
                <p:oleObj r:id="rId17" imgW="66446717" imgH="5791517" progId="Equation.3">
                  <p:embed/>
                  <p:pic>
                    <p:nvPicPr>
                      <p:cNvPr id="0" name="Object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10945" y="6164264"/>
                        <a:ext cx="6358754" cy="414337"/>
                      </a:xfrm>
                      <a:prstGeom prst="rect">
                        <a:avLst/>
                      </a:prstGeom>
                      <a:solidFill>
                        <a:srgbClr val="0E8BE0"/>
                      </a:solidFill>
                    </p:spPr>
                  </p:pic>
                </p:oleObj>
              </mc:Fallback>
            </mc:AlternateContent>
          </a:graphicData>
        </a:graphic>
      </p:graphicFrame>
      <p:graphicFrame>
        <p:nvGraphicFramePr>
          <p:cNvPr id="22540" name="Object 12"/>
          <p:cNvGraphicFramePr>
            <a:graphicFrameLocks noChangeAspect="1"/>
          </p:cNvGraphicFramePr>
          <p:nvPr/>
        </p:nvGraphicFramePr>
        <p:xfrm>
          <a:off x="8331796" y="4940301"/>
          <a:ext cx="3179377" cy="771525"/>
        </p:xfrm>
        <a:graphic>
          <a:graphicData uri="http://schemas.openxmlformats.org/presentationml/2006/ole">
            <mc:AlternateContent xmlns:mc="http://schemas.openxmlformats.org/markup-compatibility/2006">
              <mc:Choice xmlns:v="urn:schemas-microsoft-com:vml" Requires="v">
                <p:oleObj spid="_x0000_s22675" r:id="rId19" imgW="33833117" imgH="10973117" progId="Equation.3">
                  <p:embed/>
                </p:oleObj>
              </mc:Choice>
              <mc:Fallback>
                <p:oleObj r:id="rId19" imgW="33833117" imgH="10973117" progId="Equation.3">
                  <p:embed/>
                  <p:pic>
                    <p:nvPicPr>
                      <p:cNvPr id="0" name="Object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31796" y="4940301"/>
                        <a:ext cx="3179377" cy="771525"/>
                      </a:xfrm>
                      <a:prstGeom prst="rect">
                        <a:avLst/>
                      </a:prstGeom>
                      <a:solidFill>
                        <a:srgbClr val="0E8BE0"/>
                      </a:solidFill>
                    </p:spPr>
                  </p:pic>
                </p:oleObj>
              </mc:Fallback>
            </mc:AlternateContent>
          </a:graphicData>
        </a:graphic>
      </p:graphicFrame>
      <p:grpSp>
        <p:nvGrpSpPr>
          <p:cNvPr id="22541" name="Group 13"/>
          <p:cNvGrpSpPr>
            <a:grpSpLocks/>
          </p:cNvGrpSpPr>
          <p:nvPr/>
        </p:nvGrpSpPr>
        <p:grpSpPr bwMode="auto">
          <a:xfrm>
            <a:off x="1106517" y="152331"/>
            <a:ext cx="3179377" cy="728663"/>
            <a:chOff x="0" y="0"/>
            <a:chExt cx="1271" cy="454"/>
          </a:xfrm>
        </p:grpSpPr>
        <p:sp>
          <p:nvSpPr>
            <p:cNvPr id="22542" name="AutoShape 1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2543" name="Text Box 15"/>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例题剖析</a:t>
              </a:r>
              <a:endParaRPr lang="zh-CN" altLang="en-US" sz="1600" b="1" dirty="0">
                <a:latin typeface="+mn-ea"/>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p:cBhvr>
                                        <p:cTn id="17" dur="500"/>
                                        <p:tgtEl>
                                          <p:spTgt spid="2253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2533"/>
                                        </p:tgtEl>
                                        <p:attrNameLst>
                                          <p:attrName>style.visibility</p:attrName>
                                        </p:attrNameLst>
                                      </p:cBhvr>
                                      <p:to>
                                        <p:strVal val="visible"/>
                                      </p:to>
                                    </p:set>
                                    <p:animEffect>
                                      <p:cBhvr>
                                        <p:cTn id="22" dur="500"/>
                                        <p:tgtEl>
                                          <p:spTgt spid="2253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2534"/>
                                        </p:tgtEl>
                                        <p:attrNameLst>
                                          <p:attrName>style.visibility</p:attrName>
                                        </p:attrNameLst>
                                      </p:cBhvr>
                                      <p:to>
                                        <p:strVal val="visible"/>
                                      </p:to>
                                    </p:set>
                                    <p:animEffect>
                                      <p:cBhvr>
                                        <p:cTn id="27" dur="500"/>
                                        <p:tgtEl>
                                          <p:spTgt spid="2253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2535"/>
                                        </p:tgtEl>
                                        <p:attrNameLst>
                                          <p:attrName>style.visibility</p:attrName>
                                        </p:attrNameLst>
                                      </p:cBhvr>
                                      <p:to>
                                        <p:strVal val="visible"/>
                                      </p:to>
                                    </p:set>
                                    <p:animEffect>
                                      <p:cBhvr>
                                        <p:cTn id="32" dur="500"/>
                                        <p:tgtEl>
                                          <p:spTgt spid="2253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2537"/>
                                        </p:tgtEl>
                                        <p:attrNameLst>
                                          <p:attrName>style.visibility</p:attrName>
                                        </p:attrNameLst>
                                      </p:cBhvr>
                                      <p:to>
                                        <p:strVal val="visible"/>
                                      </p:to>
                                    </p:set>
                                    <p:animEffect>
                                      <p:cBhvr>
                                        <p:cTn id="37" dur="500"/>
                                        <p:tgtEl>
                                          <p:spTgt spid="22537"/>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2536"/>
                                        </p:tgtEl>
                                        <p:attrNameLst>
                                          <p:attrName>style.visibility</p:attrName>
                                        </p:attrNameLst>
                                      </p:cBhvr>
                                      <p:to>
                                        <p:strVal val="visible"/>
                                      </p:to>
                                    </p:set>
                                    <p:animEffect>
                                      <p:cBhvr>
                                        <p:cTn id="42" dur="500"/>
                                        <p:tgtEl>
                                          <p:spTgt spid="2253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2538"/>
                                        </p:tgtEl>
                                        <p:attrNameLst>
                                          <p:attrName>style.visibility</p:attrName>
                                        </p:attrNameLst>
                                      </p:cBhvr>
                                      <p:to>
                                        <p:strVal val="visible"/>
                                      </p:to>
                                    </p:set>
                                    <p:animEffect>
                                      <p:cBhvr>
                                        <p:cTn id="47" dur="500"/>
                                        <p:tgtEl>
                                          <p:spTgt spid="2253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2539"/>
                                        </p:tgtEl>
                                        <p:attrNameLst>
                                          <p:attrName>style.visibility</p:attrName>
                                        </p:attrNameLst>
                                      </p:cBhvr>
                                      <p:to>
                                        <p:strVal val="visible"/>
                                      </p:to>
                                    </p:set>
                                    <p:animEffect>
                                      <p:cBhvr>
                                        <p:cTn id="52" dur="500"/>
                                        <p:tgtEl>
                                          <p:spTgt spid="22539"/>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2540"/>
                                        </p:tgtEl>
                                        <p:attrNameLst>
                                          <p:attrName>style.visibility</p:attrName>
                                        </p:attrNameLst>
                                      </p:cBhvr>
                                      <p:to>
                                        <p:strVal val="visible"/>
                                      </p:to>
                                    </p:set>
                                    <p:animEffect>
                                      <p:cBhvr>
                                        <p:cTn id="57" dur="500"/>
                                        <p:tgtEl>
                                          <p:spTgt spid="22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utoUpdateAnimBg="0"/>
      <p:bldP spid="22531"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a:spLocks noChangeArrowheads="1"/>
          </p:cNvSpPr>
          <p:nvPr/>
        </p:nvSpPr>
        <p:spPr bwMode="auto">
          <a:xfrm>
            <a:off x="817676" y="981076"/>
            <a:ext cx="4011034" cy="523220"/>
          </a:xfrm>
          <a:prstGeom prst="rect">
            <a:avLst/>
          </a:prstGeom>
          <a:noFill/>
          <a:ln w="9525" cmpd="sng">
            <a:noFill/>
            <a:miter lim="800000"/>
            <a:headEnd/>
            <a:tailEnd/>
          </a:ln>
        </p:spPr>
        <p:txBody>
          <a:bodyPr wrap="none">
            <a:spAutoFit/>
          </a:bodyPr>
          <a:lstStyle/>
          <a:p>
            <a:r>
              <a:rPr lang="zh-CN" altLang="en-US" sz="2800" b="1" dirty="0">
                <a:solidFill>
                  <a:srgbClr val="FF0066"/>
                </a:solidFill>
                <a:sym typeface="Times New Roman" pitchFamily="18" charset="0"/>
              </a:rPr>
              <a:t>一.变量之间的相关关系:</a:t>
            </a:r>
            <a:endParaRPr lang="zh-CN" altLang="en-US" dirty="0"/>
          </a:p>
        </p:txBody>
      </p:sp>
      <p:sp>
        <p:nvSpPr>
          <p:cNvPr id="5123" name="Rectangle 3"/>
          <p:cNvSpPr>
            <a:spLocks noChangeArrowheads="1"/>
          </p:cNvSpPr>
          <p:nvPr/>
        </p:nvSpPr>
        <p:spPr bwMode="auto">
          <a:xfrm>
            <a:off x="722103" y="1484314"/>
            <a:ext cx="10884642" cy="954107"/>
          </a:xfrm>
          <a:prstGeom prst="rect">
            <a:avLst/>
          </a:prstGeom>
          <a:noFill/>
          <a:ln w="9525" cmpd="sng">
            <a:noFill/>
            <a:miter lim="800000"/>
            <a:headEnd/>
            <a:tailEnd/>
          </a:ln>
        </p:spPr>
        <p:txBody>
          <a:bodyPr>
            <a:spAutoFit/>
          </a:bodyPr>
          <a:lstStyle/>
          <a:p>
            <a:r>
              <a:rPr lang="zh-CN" altLang="en-US" sz="2800" b="1" dirty="0">
                <a:solidFill>
                  <a:srgbClr val="0000FF"/>
                </a:solidFill>
                <a:latin typeface="Times New Roman" pitchFamily="18" charset="0"/>
                <a:sym typeface="Times New Roman" pitchFamily="18" charset="0"/>
              </a:rPr>
              <a:t>1.变量间相关关系的定义:</a:t>
            </a:r>
            <a:r>
              <a:rPr lang="zh-CN" altLang="en-US" sz="2800" b="1" dirty="0">
                <a:solidFill>
                  <a:srgbClr val="000000"/>
                </a:solidFill>
                <a:latin typeface="Times New Roman" pitchFamily="18" charset="0"/>
                <a:sym typeface="Times New Roman" pitchFamily="18" charset="0"/>
              </a:rPr>
              <a:t>自变量取值一定时,因变量的取值带有一定随机性的两个变量之间的关系,叫做相关关系.</a:t>
            </a:r>
            <a:endParaRPr lang="zh-CN" altLang="en-US" dirty="0"/>
          </a:p>
        </p:txBody>
      </p:sp>
      <p:sp>
        <p:nvSpPr>
          <p:cNvPr id="5124" name="Rectangle 4"/>
          <p:cNvSpPr>
            <a:spLocks noChangeArrowheads="1"/>
          </p:cNvSpPr>
          <p:nvPr/>
        </p:nvSpPr>
        <p:spPr bwMode="auto">
          <a:xfrm>
            <a:off x="915372" y="2852738"/>
            <a:ext cx="5262979" cy="523220"/>
          </a:xfrm>
          <a:prstGeom prst="rect">
            <a:avLst/>
          </a:prstGeom>
          <a:noFill/>
          <a:ln w="9525" cmpd="sng">
            <a:noFill/>
            <a:miter lim="800000"/>
            <a:headEnd/>
            <a:tailEnd/>
          </a:ln>
        </p:spPr>
        <p:txBody>
          <a:bodyPr wrap="none">
            <a:spAutoFit/>
          </a:bodyPr>
          <a:lstStyle/>
          <a:p>
            <a:r>
              <a:rPr lang="zh-CN" altLang="en-US" sz="2800" b="1" dirty="0">
                <a:solidFill>
                  <a:srgbClr val="0000FF"/>
                </a:solidFill>
                <a:latin typeface="Times New Roman" pitchFamily="18" charset="0"/>
                <a:sym typeface="Times New Roman" pitchFamily="18" charset="0"/>
              </a:rPr>
              <a:t>2.相关关系与函数关系的异同点:</a:t>
            </a:r>
            <a:endParaRPr lang="zh-CN" altLang="en-US" dirty="0"/>
          </a:p>
        </p:txBody>
      </p:sp>
      <p:sp>
        <p:nvSpPr>
          <p:cNvPr id="5125" name="Rectangle 5"/>
          <p:cNvSpPr>
            <a:spLocks noChangeArrowheads="1"/>
          </p:cNvSpPr>
          <p:nvPr/>
        </p:nvSpPr>
        <p:spPr bwMode="auto">
          <a:xfrm>
            <a:off x="722104" y="3357563"/>
            <a:ext cx="7337265" cy="523220"/>
          </a:xfrm>
          <a:prstGeom prst="rect">
            <a:avLst/>
          </a:prstGeom>
          <a:noFill/>
          <a:ln w="9525" cmpd="sng">
            <a:noFill/>
            <a:miter lim="800000"/>
            <a:headEnd/>
            <a:tailEnd/>
          </a:ln>
        </p:spPr>
        <p:txBody>
          <a:bodyPr wrap="none">
            <a:spAutoFit/>
          </a:bodyPr>
          <a:lstStyle/>
          <a:p>
            <a:r>
              <a:rPr lang="zh-CN" altLang="en-US" sz="2800" b="1" dirty="0">
                <a:solidFill>
                  <a:srgbClr val="0000CC"/>
                </a:solidFill>
                <a:latin typeface="Times New Roman" pitchFamily="18" charset="0"/>
                <a:sym typeface="Times New Roman" pitchFamily="18" charset="0"/>
              </a:rPr>
              <a:t>（1）相同点:</a:t>
            </a:r>
            <a:r>
              <a:rPr lang="zh-CN" altLang="en-US" sz="2800" b="1" dirty="0">
                <a:solidFill>
                  <a:srgbClr val="000000"/>
                </a:solidFill>
                <a:latin typeface="Times New Roman" pitchFamily="18" charset="0"/>
                <a:sym typeface="Times New Roman" pitchFamily="18" charset="0"/>
              </a:rPr>
              <a:t>两者均是指两个变量间的关系。</a:t>
            </a:r>
            <a:endParaRPr lang="zh-CN" altLang="en-US" dirty="0"/>
          </a:p>
        </p:txBody>
      </p:sp>
      <p:sp>
        <p:nvSpPr>
          <p:cNvPr id="5126" name="Rectangle 6"/>
          <p:cNvSpPr>
            <a:spLocks noChangeArrowheads="1"/>
          </p:cNvSpPr>
          <p:nvPr/>
        </p:nvSpPr>
        <p:spPr bwMode="auto">
          <a:xfrm>
            <a:off x="673256" y="3932238"/>
            <a:ext cx="11464448" cy="2227262"/>
          </a:xfrm>
          <a:prstGeom prst="rect">
            <a:avLst/>
          </a:prstGeom>
          <a:noFill/>
          <a:ln w="9525" cmpd="sng">
            <a:noFill/>
            <a:miter lim="800000"/>
            <a:headEnd/>
            <a:tailEnd/>
          </a:ln>
        </p:spPr>
        <p:txBody>
          <a:bodyPr>
            <a:spAutoFit/>
          </a:bodyPr>
          <a:lstStyle/>
          <a:p>
            <a:r>
              <a:rPr lang="zh-CN" altLang="en-US" sz="2800" b="1" dirty="0">
                <a:solidFill>
                  <a:srgbClr val="0000CC"/>
                </a:solidFill>
                <a:latin typeface="Times New Roman" pitchFamily="18" charset="0"/>
                <a:sym typeface="Times New Roman" pitchFamily="18" charset="0"/>
              </a:rPr>
              <a:t>（2）不同点:①</a:t>
            </a:r>
            <a:r>
              <a:rPr lang="zh-CN" altLang="en-US" sz="2800" b="1" dirty="0">
                <a:solidFill>
                  <a:srgbClr val="000000"/>
                </a:solidFill>
                <a:latin typeface="Times New Roman" pitchFamily="18" charset="0"/>
                <a:sym typeface="Times New Roman" pitchFamily="18" charset="0"/>
              </a:rPr>
              <a:t>函数关系是一种</a:t>
            </a:r>
            <a:r>
              <a:rPr lang="zh-CN" altLang="en-US" sz="2800" b="1" dirty="0">
                <a:solidFill>
                  <a:srgbClr val="FF0000"/>
                </a:solidFill>
                <a:latin typeface="Times New Roman" pitchFamily="18" charset="0"/>
                <a:sym typeface="Times New Roman" pitchFamily="18" charset="0"/>
              </a:rPr>
              <a:t>确定</a:t>
            </a:r>
            <a:r>
              <a:rPr lang="zh-CN" altLang="en-US" sz="2800" b="1" dirty="0">
                <a:solidFill>
                  <a:srgbClr val="000000"/>
                </a:solidFill>
                <a:latin typeface="Times New Roman" pitchFamily="18" charset="0"/>
                <a:sym typeface="Times New Roman" pitchFamily="18" charset="0"/>
              </a:rPr>
              <a:t>的关系;相关关系是一种</a:t>
            </a:r>
            <a:r>
              <a:rPr lang="zh-CN" altLang="en-US" sz="2800" b="1" dirty="0">
                <a:solidFill>
                  <a:srgbClr val="FF0000"/>
                </a:solidFill>
                <a:latin typeface="Times New Roman" pitchFamily="18" charset="0"/>
                <a:sym typeface="Times New Roman" pitchFamily="18" charset="0"/>
              </a:rPr>
              <a:t>非确定</a:t>
            </a:r>
            <a:r>
              <a:rPr lang="zh-CN" altLang="en-US" sz="2800" b="1" dirty="0">
                <a:solidFill>
                  <a:srgbClr val="000000"/>
                </a:solidFill>
                <a:latin typeface="Times New Roman" pitchFamily="18" charset="0"/>
                <a:sym typeface="Times New Roman" pitchFamily="18" charset="0"/>
              </a:rPr>
              <a:t>的关系. 函数关系是两个非随机变量的关系,而相关关系是非随机变量与随机变量间的关系.</a:t>
            </a:r>
          </a:p>
          <a:p>
            <a:r>
              <a:rPr lang="zh-CN" altLang="en-US" sz="2800" b="1" dirty="0">
                <a:solidFill>
                  <a:srgbClr val="0000CC"/>
                </a:solidFill>
                <a:latin typeface="Times New Roman" pitchFamily="18" charset="0"/>
                <a:sym typeface="Times New Roman" pitchFamily="18" charset="0"/>
              </a:rPr>
              <a:t>②</a:t>
            </a:r>
            <a:r>
              <a:rPr lang="zh-CN" altLang="en-US" sz="2800" b="1" dirty="0">
                <a:solidFill>
                  <a:srgbClr val="000000"/>
                </a:solidFill>
                <a:latin typeface="Times New Roman" pitchFamily="18" charset="0"/>
                <a:sym typeface="Times New Roman" pitchFamily="18" charset="0"/>
              </a:rPr>
              <a:t>函数关系是一种因果关系,而相关关系不一定是因果关系,也可能是伴随关系.</a:t>
            </a:r>
            <a:endParaRPr lang="zh-CN" altLang="en-US" dirty="0"/>
          </a:p>
        </p:txBody>
      </p:sp>
      <p:grpSp>
        <p:nvGrpSpPr>
          <p:cNvPr id="5127" name="Group 7"/>
          <p:cNvGrpSpPr>
            <a:grpSpLocks/>
          </p:cNvGrpSpPr>
          <p:nvPr/>
        </p:nvGrpSpPr>
        <p:grpSpPr bwMode="auto">
          <a:xfrm>
            <a:off x="1106518" y="117476"/>
            <a:ext cx="3179377" cy="728663"/>
            <a:chOff x="0" y="0"/>
            <a:chExt cx="1271" cy="454"/>
          </a:xfrm>
        </p:grpSpPr>
        <p:sp>
          <p:nvSpPr>
            <p:cNvPr id="5128"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5129"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温故知新</a:t>
              </a:r>
              <a:endParaRPr lang="zh-CN" altLang="en-US" sz="1600" b="1" dirty="0">
                <a:latin typeface="+mn-ea"/>
                <a:ea typeface="+mn-ea"/>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626531" y="946479"/>
            <a:ext cx="2045753" cy="523220"/>
          </a:xfrm>
          <a:prstGeom prst="rect">
            <a:avLst/>
          </a:prstGeom>
          <a:noFill/>
          <a:ln w="9525" cmpd="sng">
            <a:noFill/>
            <a:miter lim="800000"/>
            <a:headEnd/>
            <a:tailEnd/>
          </a:ln>
        </p:spPr>
        <p:txBody>
          <a:bodyPr wrap="none" anchor="ctr">
            <a:spAutoFit/>
          </a:bodyPr>
          <a:lstStyle/>
          <a:p>
            <a:r>
              <a:rPr lang="zh-CN" altLang="en-US" sz="2800" b="1" dirty="0">
                <a:solidFill>
                  <a:srgbClr val="000000"/>
                </a:solidFill>
                <a:latin typeface="Times New Roman" pitchFamily="18" charset="0"/>
                <a:sym typeface="Times New Roman" pitchFamily="18" charset="0"/>
              </a:rPr>
              <a:t>(4)当</a:t>
            </a:r>
            <a:r>
              <a:rPr lang="zh-CN" altLang="en-US" sz="2800" b="1" i="1" dirty="0">
                <a:solidFill>
                  <a:srgbClr val="000000"/>
                </a:solidFill>
                <a:latin typeface="Times New Roman" pitchFamily="18" charset="0"/>
                <a:sym typeface="Times New Roman" pitchFamily="18" charset="0"/>
              </a:rPr>
              <a:t>x</a:t>
            </a:r>
            <a:r>
              <a:rPr lang="zh-CN" altLang="en-US" sz="2800" b="1" dirty="0">
                <a:solidFill>
                  <a:srgbClr val="000000"/>
                </a:solidFill>
                <a:latin typeface="Times New Roman" pitchFamily="18" charset="0"/>
                <a:sym typeface="Times New Roman" pitchFamily="18" charset="0"/>
              </a:rPr>
              <a:t>＝2时</a:t>
            </a:r>
            <a:endParaRPr lang="zh-CN" altLang="en-US" sz="2000" dirty="0"/>
          </a:p>
        </p:txBody>
      </p:sp>
      <p:sp>
        <p:nvSpPr>
          <p:cNvPr id="23555" name="Rectangle 3"/>
          <p:cNvSpPr>
            <a:spLocks noChangeArrowheads="1"/>
          </p:cNvSpPr>
          <p:nvPr/>
        </p:nvSpPr>
        <p:spPr bwMode="auto">
          <a:xfrm>
            <a:off x="817677" y="2203450"/>
            <a:ext cx="8837676" cy="523220"/>
          </a:xfrm>
          <a:prstGeom prst="rect">
            <a:avLst/>
          </a:prstGeom>
          <a:noFill/>
          <a:ln w="9525" cmpd="sng">
            <a:noFill/>
            <a:miter lim="800000"/>
            <a:headEnd/>
            <a:tailEnd/>
          </a:ln>
        </p:spPr>
        <p:txBody>
          <a:bodyPr wrap="none">
            <a:spAutoFit/>
          </a:bodyPr>
          <a:lstStyle/>
          <a:p>
            <a:r>
              <a:rPr lang="zh-CN" altLang="en-US" sz="2800" b="1" dirty="0">
                <a:solidFill>
                  <a:srgbClr val="000000"/>
                </a:solidFill>
                <a:latin typeface="Times New Roman" pitchFamily="18" charset="0"/>
                <a:sym typeface="Times New Roman" pitchFamily="18" charset="0"/>
              </a:rPr>
              <a:t>∴某天的气温为2℃时，这天大约可以卖出143杯热饮．</a:t>
            </a:r>
            <a:endParaRPr lang="zh-CN" altLang="en-US" sz="2000" dirty="0"/>
          </a:p>
        </p:txBody>
      </p:sp>
      <p:graphicFrame>
        <p:nvGraphicFramePr>
          <p:cNvPr id="23556" name="Object 4"/>
          <p:cNvGraphicFramePr>
            <a:graphicFrameLocks noChangeAspect="1"/>
          </p:cNvGraphicFramePr>
          <p:nvPr/>
        </p:nvGraphicFramePr>
        <p:xfrm>
          <a:off x="5504974" y="3967163"/>
          <a:ext cx="1223328" cy="215900"/>
        </p:xfrm>
        <a:graphic>
          <a:graphicData uri="http://schemas.openxmlformats.org/presentationml/2006/ole">
            <mc:AlternateContent xmlns:mc="http://schemas.openxmlformats.org/markup-compatibility/2006">
              <mc:Choice xmlns:v="urn:schemas-microsoft-com:vml" Requires="v">
                <p:oleObj spid="_x0000_s23598" r:id="rId3" imgW="2743517" imgH="5181917" progId="Equation.3">
                  <p:embed/>
                </p:oleObj>
              </mc:Choice>
              <mc:Fallback>
                <p:oleObj r:id="rId3" imgW="2743517" imgH="518191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4974" y="3967163"/>
                        <a:ext cx="1223328"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557" name="Object 5"/>
          <p:cNvGraphicFramePr>
            <a:graphicFrameLocks noChangeAspect="1"/>
          </p:cNvGraphicFramePr>
          <p:nvPr/>
        </p:nvGraphicFramePr>
        <p:xfrm>
          <a:off x="1493056" y="1554163"/>
          <a:ext cx="6358754" cy="449262"/>
        </p:xfrm>
        <a:graphic>
          <a:graphicData uri="http://schemas.openxmlformats.org/presentationml/2006/ole">
            <mc:AlternateContent xmlns:mc="http://schemas.openxmlformats.org/markup-compatibility/2006">
              <mc:Choice xmlns:v="urn:schemas-microsoft-com:vml" Requires="v">
                <p:oleObj spid="_x0000_s23599" r:id="rId5" imgW="51511517" imgH="4877117" progId="Equation.3">
                  <p:embed/>
                </p:oleObj>
              </mc:Choice>
              <mc:Fallback>
                <p:oleObj r:id="rId5" imgW="51511517" imgH="4877117"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3056" y="1554163"/>
                        <a:ext cx="6358754" cy="449262"/>
                      </a:xfrm>
                      <a:prstGeom prst="rect">
                        <a:avLst/>
                      </a:prstGeom>
                      <a:solidFill>
                        <a:srgbClr val="0E8BE0"/>
                      </a:solidFill>
                    </p:spPr>
                  </p:pic>
                </p:oleObj>
              </mc:Fallback>
            </mc:AlternateContent>
          </a:graphicData>
        </a:graphic>
      </p:graphicFrame>
      <p:graphicFrame>
        <p:nvGraphicFramePr>
          <p:cNvPr id="23558" name="Object 6"/>
          <p:cNvGraphicFramePr>
            <a:graphicFrameLocks noChangeAspect="1"/>
          </p:cNvGraphicFramePr>
          <p:nvPr/>
        </p:nvGraphicFramePr>
        <p:xfrm>
          <a:off x="528836" y="3067051"/>
          <a:ext cx="10283597" cy="3001963"/>
        </p:xfrm>
        <a:graphic>
          <a:graphicData uri="http://schemas.openxmlformats.org/presentationml/2006/ole">
            <mc:AlternateContent xmlns:mc="http://schemas.openxmlformats.org/markup-compatibility/2006">
              <mc:Choice xmlns:v="urn:schemas-microsoft-com:vml" Requires="v">
                <p:oleObj spid="_x0000_s23600" r:id="rId7" imgW="8237520" imgH="3220560" progId="Word.Document.8">
                  <p:embed/>
                </p:oleObj>
              </mc:Choice>
              <mc:Fallback>
                <p:oleObj r:id="rId7" imgW="8237520" imgH="3220560" progId="Word.Document.8">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8836" y="3067051"/>
                        <a:ext cx="10283597" cy="3001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3559" name="Group 7"/>
          <p:cNvGrpSpPr>
            <a:grpSpLocks/>
          </p:cNvGrpSpPr>
          <p:nvPr/>
        </p:nvGrpSpPr>
        <p:grpSpPr bwMode="auto">
          <a:xfrm>
            <a:off x="1106518" y="117476"/>
            <a:ext cx="3179377" cy="728663"/>
            <a:chOff x="0" y="0"/>
            <a:chExt cx="1271" cy="454"/>
          </a:xfrm>
        </p:grpSpPr>
        <p:sp>
          <p:nvSpPr>
            <p:cNvPr id="23560"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3561"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例题剖析</a:t>
              </a:r>
              <a:endParaRPr lang="zh-CN" altLang="en-US" sz="1600" b="1" dirty="0">
                <a:latin typeface="+mn-ea"/>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5"/>
                                        </p:tgtEl>
                                        <p:attrNameLst>
                                          <p:attrName>style.visibility</p:attrName>
                                        </p:attrNameLst>
                                      </p:cBhvr>
                                      <p:to>
                                        <p:strVal val="visible"/>
                                      </p:to>
                                    </p:set>
                                    <p:animEffect>
                                      <p:cBhvr>
                                        <p:cTn id="17" dur="500"/>
                                        <p:tgtEl>
                                          <p:spTgt spid="2355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3558"/>
                                        </p:tgtEl>
                                        <p:attrNameLst>
                                          <p:attrName>style.visibility</p:attrName>
                                        </p:attrNameLst>
                                      </p:cBhvr>
                                      <p:to>
                                        <p:strVal val="visible"/>
                                      </p:to>
                                    </p:set>
                                    <p:animEffect>
                                      <p:cBhvr>
                                        <p:cTn id="22"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utoUpdateAnimBg="0"/>
      <p:bldP spid="2355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extLst>
              <p:ext uri="{D42A27DB-BD31-4B8C-83A1-F6EECF244321}">
                <p14:modId xmlns:p14="http://schemas.microsoft.com/office/powerpoint/2010/main" val="2724505892"/>
              </p:ext>
            </p:extLst>
          </p:nvPr>
        </p:nvGraphicFramePr>
        <p:xfrm>
          <a:off x="626531" y="1052513"/>
          <a:ext cx="10277225" cy="1096962"/>
        </p:xfrm>
        <a:graphic>
          <a:graphicData uri="http://schemas.openxmlformats.org/presentationml/2006/ole">
            <mc:AlternateContent xmlns:mc="http://schemas.openxmlformats.org/markup-compatibility/2006">
              <mc:Choice xmlns:v="urn:schemas-microsoft-com:vml" Requires="v">
                <p:oleObj spid="_x0000_s24592" r:id="rId3" imgW="8237520" imgH="1185480" progId="Word.Document.8">
                  <p:embed/>
                </p:oleObj>
              </mc:Choice>
              <mc:Fallback>
                <p:oleObj r:id="rId3" imgW="8237520" imgH="1185480" progId="Word.Documen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531" y="1052513"/>
                        <a:ext cx="10277225" cy="1096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79" name="Rectangle 3"/>
          <p:cNvSpPr>
            <a:spLocks noChangeArrowheads="1"/>
          </p:cNvSpPr>
          <p:nvPr/>
        </p:nvSpPr>
        <p:spPr bwMode="auto">
          <a:xfrm>
            <a:off x="915372" y="2172029"/>
            <a:ext cx="9018816" cy="523220"/>
          </a:xfrm>
          <a:prstGeom prst="rect">
            <a:avLst/>
          </a:prstGeom>
          <a:noFill/>
          <a:ln w="9525" cmpd="sng">
            <a:noFill/>
            <a:miter lim="800000"/>
            <a:headEnd/>
            <a:tailEnd/>
          </a:ln>
        </p:spPr>
        <p:txBody>
          <a:bodyPr wrap="none" anchor="ctr">
            <a:spAutoFit/>
          </a:bodyPr>
          <a:lstStyle/>
          <a:p>
            <a:r>
              <a:rPr lang="zh-CN" altLang="en-US" sz="2800" b="1" dirty="0">
                <a:solidFill>
                  <a:srgbClr val="FF0066"/>
                </a:solidFill>
                <a:latin typeface="Times New Roman" pitchFamily="18" charset="0"/>
                <a:sym typeface="Times New Roman" pitchFamily="18" charset="0"/>
              </a:rPr>
              <a:t>答：</a:t>
            </a:r>
            <a:r>
              <a:rPr lang="zh-CN" altLang="en-US" sz="2800" b="1" dirty="0">
                <a:solidFill>
                  <a:srgbClr val="000000"/>
                </a:solidFill>
                <a:latin typeface="Times New Roman" pitchFamily="18" charset="0"/>
                <a:sym typeface="Times New Roman" pitchFamily="18" charset="0"/>
              </a:rPr>
              <a:t>小卖部不一定能够卖出143杯左右热饮，原因如下：</a:t>
            </a:r>
            <a:endParaRPr lang="zh-CN" altLang="en-US" sz="2800" dirty="0"/>
          </a:p>
        </p:txBody>
      </p:sp>
      <p:sp>
        <p:nvSpPr>
          <p:cNvPr id="24580" name="Rectangle 4"/>
          <p:cNvSpPr>
            <a:spLocks noChangeArrowheads="1"/>
          </p:cNvSpPr>
          <p:nvPr/>
        </p:nvSpPr>
        <p:spPr bwMode="auto">
          <a:xfrm>
            <a:off x="860272" y="2896473"/>
            <a:ext cx="10650077" cy="954107"/>
          </a:xfrm>
          <a:prstGeom prst="rect">
            <a:avLst/>
          </a:prstGeom>
          <a:noFill/>
          <a:ln w="9525" cmpd="sng">
            <a:noFill/>
            <a:miter lim="800000"/>
            <a:headEnd/>
            <a:tailEnd/>
          </a:ln>
        </p:spPr>
        <p:txBody>
          <a:bodyPr wrap="square" anchor="ctr">
            <a:spAutoFit/>
          </a:bodyPr>
          <a:lstStyle/>
          <a:p>
            <a:r>
              <a:rPr lang="zh-CN" altLang="en-US" sz="2800" b="1" dirty="0">
                <a:solidFill>
                  <a:srgbClr val="000000"/>
                </a:solidFill>
                <a:latin typeface="Times New Roman" pitchFamily="18" charset="0"/>
                <a:sym typeface="Times New Roman" pitchFamily="18" charset="0"/>
              </a:rPr>
              <a:t>(1)回归方程中的截距和斜率都是通过样本估计出来的，</a:t>
            </a:r>
            <a:r>
              <a:rPr lang="zh-CN" altLang="en-US" sz="2800" b="1" dirty="0" smtClean="0">
                <a:solidFill>
                  <a:srgbClr val="000000"/>
                </a:solidFill>
                <a:latin typeface="Times New Roman" pitchFamily="18" charset="0"/>
                <a:sym typeface="Times New Roman" pitchFamily="18" charset="0"/>
              </a:rPr>
              <a:t>存在</a:t>
            </a:r>
            <a:r>
              <a:rPr lang="zh-CN" altLang="en-US" sz="2800" b="1" dirty="0">
                <a:solidFill>
                  <a:srgbClr val="000000"/>
                </a:solidFill>
                <a:latin typeface="Times New Roman" pitchFamily="18" charset="0"/>
                <a:sym typeface="Times New Roman" pitchFamily="18" charset="0"/>
              </a:rPr>
              <a:t>误差，这种误差可以导致预测结果的偏差．</a:t>
            </a:r>
            <a:endParaRPr lang="zh-CN" altLang="en-US" sz="2800" dirty="0"/>
          </a:p>
        </p:txBody>
      </p:sp>
      <p:sp>
        <p:nvSpPr>
          <p:cNvPr id="24581" name="Rectangle 5"/>
          <p:cNvSpPr>
            <a:spLocks noChangeArrowheads="1"/>
          </p:cNvSpPr>
          <p:nvPr/>
        </p:nvSpPr>
        <p:spPr bwMode="auto">
          <a:xfrm>
            <a:off x="915372" y="4080473"/>
            <a:ext cx="10745649" cy="1384995"/>
          </a:xfrm>
          <a:prstGeom prst="rect">
            <a:avLst/>
          </a:prstGeom>
          <a:noFill/>
          <a:ln w="9525" cmpd="sng">
            <a:noFill/>
            <a:miter lim="800000"/>
            <a:headEnd/>
            <a:tailEnd/>
          </a:ln>
        </p:spPr>
        <p:txBody>
          <a:bodyPr wrap="square" anchor="ctr">
            <a:spAutoFit/>
          </a:bodyPr>
          <a:lstStyle/>
          <a:p>
            <a:r>
              <a:rPr lang="zh-CN" altLang="en-US" sz="2800" b="1" dirty="0">
                <a:solidFill>
                  <a:srgbClr val="000000"/>
                </a:solidFill>
                <a:latin typeface="Times New Roman" pitchFamily="18" charset="0"/>
                <a:sym typeface="Times New Roman" pitchFamily="18" charset="0"/>
              </a:rPr>
              <a:t>(2)既使截距和斜率的估计没有误差，也不可能百分之百地</a:t>
            </a:r>
            <a:r>
              <a:rPr lang="zh-CN" altLang="en-US" sz="2800" b="1" dirty="0" smtClean="0">
                <a:solidFill>
                  <a:srgbClr val="000000"/>
                </a:solidFill>
                <a:latin typeface="Times New Roman" pitchFamily="18" charset="0"/>
                <a:sym typeface="Times New Roman" pitchFamily="18" charset="0"/>
              </a:rPr>
              <a:t>保证</a:t>
            </a:r>
            <a:r>
              <a:rPr lang="zh-CN" altLang="en-US" sz="2800" b="1" dirty="0">
                <a:solidFill>
                  <a:srgbClr val="000000"/>
                </a:solidFill>
                <a:latin typeface="Times New Roman" pitchFamily="18" charset="0"/>
                <a:sym typeface="Times New Roman" pitchFamily="18" charset="0"/>
              </a:rPr>
              <a:t>对应于</a:t>
            </a:r>
            <a:r>
              <a:rPr lang="zh-CN" altLang="en-US" sz="2800" b="1" i="1" dirty="0">
                <a:solidFill>
                  <a:srgbClr val="000000"/>
                </a:solidFill>
                <a:latin typeface="Times New Roman" pitchFamily="18" charset="0"/>
                <a:sym typeface="Times New Roman" pitchFamily="18" charset="0"/>
              </a:rPr>
              <a:t>x</a:t>
            </a:r>
            <a:r>
              <a:rPr lang="zh-CN" altLang="en-US" sz="2800" b="1" dirty="0">
                <a:solidFill>
                  <a:srgbClr val="000000"/>
                </a:solidFill>
                <a:latin typeface="Times New Roman" pitchFamily="18" charset="0"/>
                <a:sym typeface="Times New Roman" pitchFamily="18" charset="0"/>
              </a:rPr>
              <a:t>的预报值，能够与实际值</a:t>
            </a:r>
            <a:r>
              <a:rPr lang="zh-CN" altLang="en-US" sz="2800" b="1" i="1" dirty="0">
                <a:solidFill>
                  <a:srgbClr val="000000"/>
                </a:solidFill>
                <a:latin typeface="Times New Roman" pitchFamily="18" charset="0"/>
                <a:sym typeface="Times New Roman" pitchFamily="18" charset="0"/>
              </a:rPr>
              <a:t>y</a:t>
            </a:r>
            <a:r>
              <a:rPr lang="zh-CN" altLang="en-US" sz="2800" b="1" dirty="0">
                <a:solidFill>
                  <a:srgbClr val="000000"/>
                </a:solidFill>
                <a:latin typeface="Times New Roman" pitchFamily="18" charset="0"/>
                <a:sym typeface="Times New Roman" pitchFamily="18" charset="0"/>
              </a:rPr>
              <a:t>很接近．我们不能</a:t>
            </a:r>
            <a:r>
              <a:rPr lang="zh-CN" altLang="en-US" sz="2800" b="1" dirty="0" smtClean="0">
                <a:solidFill>
                  <a:srgbClr val="000000"/>
                </a:solidFill>
                <a:latin typeface="Times New Roman" pitchFamily="18" charset="0"/>
                <a:sym typeface="Times New Roman" pitchFamily="18" charset="0"/>
              </a:rPr>
              <a:t>保证点</a:t>
            </a:r>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x</a:t>
            </a:r>
            <a:r>
              <a:rPr lang="zh-CN" altLang="en-US" sz="2800" b="1" dirty="0">
                <a:solidFill>
                  <a:srgbClr val="000000"/>
                </a:solidFill>
                <a:latin typeface="Times New Roman" pitchFamily="18" charset="0"/>
                <a:sym typeface="Times New Roman" pitchFamily="18" charset="0"/>
              </a:rPr>
              <a:t>，</a:t>
            </a:r>
            <a:r>
              <a:rPr lang="zh-CN" altLang="en-US" sz="2800" b="1" i="1" dirty="0">
                <a:solidFill>
                  <a:srgbClr val="000000"/>
                </a:solidFill>
                <a:latin typeface="Times New Roman" pitchFamily="18" charset="0"/>
                <a:sym typeface="Times New Roman" pitchFamily="18" charset="0"/>
              </a:rPr>
              <a:t>y</a:t>
            </a:r>
            <a:r>
              <a:rPr lang="zh-CN" altLang="en-US" sz="2800" b="1" dirty="0">
                <a:solidFill>
                  <a:srgbClr val="000000"/>
                </a:solidFill>
                <a:latin typeface="Times New Roman" pitchFamily="18" charset="0"/>
                <a:sym typeface="Times New Roman" pitchFamily="18" charset="0"/>
              </a:rPr>
              <a:t>)落在回归直线上，甚至不能百分之百地保证它落</a:t>
            </a:r>
            <a:r>
              <a:rPr lang="zh-CN" altLang="en-US" sz="2800" b="1" dirty="0" smtClean="0">
                <a:solidFill>
                  <a:srgbClr val="000000"/>
                </a:solidFill>
                <a:latin typeface="Times New Roman" pitchFamily="18" charset="0"/>
                <a:sym typeface="Times New Roman" pitchFamily="18" charset="0"/>
              </a:rPr>
              <a:t>在回归</a:t>
            </a:r>
            <a:r>
              <a:rPr lang="zh-CN" altLang="en-US" sz="2800" b="1" dirty="0">
                <a:solidFill>
                  <a:srgbClr val="000000"/>
                </a:solidFill>
                <a:latin typeface="Times New Roman" pitchFamily="18" charset="0"/>
                <a:sym typeface="Times New Roman" pitchFamily="18" charset="0"/>
              </a:rPr>
              <a:t>直线的附近．</a:t>
            </a:r>
            <a:endParaRPr lang="zh-CN" altLang="en-US" sz="2800" dirty="0"/>
          </a:p>
        </p:txBody>
      </p:sp>
      <p:grpSp>
        <p:nvGrpSpPr>
          <p:cNvPr id="24582" name="Group 6"/>
          <p:cNvGrpSpPr>
            <a:grpSpLocks/>
          </p:cNvGrpSpPr>
          <p:nvPr/>
        </p:nvGrpSpPr>
        <p:grpSpPr bwMode="auto">
          <a:xfrm>
            <a:off x="1106518" y="117476"/>
            <a:ext cx="3179377" cy="728663"/>
            <a:chOff x="0" y="0"/>
            <a:chExt cx="1271" cy="454"/>
          </a:xfrm>
        </p:grpSpPr>
        <p:sp>
          <p:nvSpPr>
            <p:cNvPr id="24583" name="AutoShape 7"/>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4584" name="Text Box 8"/>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诱思探究9</a:t>
              </a:r>
              <a:endParaRPr lang="zh-CN" altLang="en-US" sz="1600" b="1" dirty="0">
                <a:latin typeface="+mn-ea"/>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p:cBhvr>
                                        <p:cTn id="12" dur="5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4581"/>
                                        </p:tgtEl>
                                        <p:attrNameLst>
                                          <p:attrName>style.visibility</p:attrName>
                                        </p:attrNameLst>
                                      </p:cBhvr>
                                      <p:to>
                                        <p:strVal val="visible"/>
                                      </p:to>
                                    </p:set>
                                    <p:animEffect>
                                      <p:cBhvr>
                                        <p:cTn id="17"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ldLvl="0" autoUpdateAnimBg="0"/>
      <p:bldP spid="24580" grpId="0" bldLvl="0" autoUpdateAnimBg="0"/>
      <p:bldP spid="2458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2"/>
          <p:cNvGraphicFramePr>
            <a:graphicFrameLocks noChangeAspect="1"/>
          </p:cNvGraphicFramePr>
          <p:nvPr/>
        </p:nvGraphicFramePr>
        <p:xfrm>
          <a:off x="817677" y="908050"/>
          <a:ext cx="10646771" cy="4140200"/>
        </p:xfrm>
        <a:graphic>
          <a:graphicData uri="http://schemas.openxmlformats.org/presentationml/2006/ole">
            <mc:AlternateContent xmlns:mc="http://schemas.openxmlformats.org/markup-compatibility/2006">
              <mc:Choice xmlns:v="urn:schemas-microsoft-com:vml" Requires="v">
                <p:oleObj spid="_x0000_s25633" r:id="rId3" imgW="8664120" imgH="4526280" progId="Word.Document.8">
                  <p:embed/>
                </p:oleObj>
              </mc:Choice>
              <mc:Fallback>
                <p:oleObj r:id="rId3" imgW="8664120" imgH="4526280" progId="Word.Documen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677" y="908050"/>
                        <a:ext cx="10646771" cy="414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5603" name="Group 3"/>
          <p:cNvGrpSpPr>
            <a:grpSpLocks/>
          </p:cNvGrpSpPr>
          <p:nvPr/>
        </p:nvGrpSpPr>
        <p:grpSpPr bwMode="auto">
          <a:xfrm>
            <a:off x="1202089" y="117476"/>
            <a:ext cx="3179378" cy="728663"/>
            <a:chOff x="0" y="0"/>
            <a:chExt cx="1271" cy="454"/>
          </a:xfrm>
        </p:grpSpPr>
        <p:sp>
          <p:nvSpPr>
            <p:cNvPr id="25604"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5605" name="Text Box 5"/>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归纳小结</a:t>
              </a:r>
              <a:endParaRPr lang="zh-CN" altLang="en-US" sz="1600" b="1" dirty="0">
                <a:latin typeface="+mn-ea"/>
                <a:ea typeface="+mn-ea"/>
              </a:endParaRPr>
            </a:p>
          </p:txBody>
        </p:sp>
      </p:grpSp>
      <p:graphicFrame>
        <p:nvGraphicFramePr>
          <p:cNvPr id="25606" name="Object 6"/>
          <p:cNvGraphicFramePr>
            <a:graphicFrameLocks noChangeAspect="1"/>
          </p:cNvGraphicFramePr>
          <p:nvPr/>
        </p:nvGraphicFramePr>
        <p:xfrm>
          <a:off x="1010945" y="5157788"/>
          <a:ext cx="8669484" cy="525462"/>
        </p:xfrm>
        <a:graphic>
          <a:graphicData uri="http://schemas.openxmlformats.org/presentationml/2006/ole">
            <mc:AlternateContent xmlns:mc="http://schemas.openxmlformats.org/markup-compatibility/2006">
              <mc:Choice xmlns:v="urn:schemas-microsoft-com:vml" Requires="v">
                <p:oleObj spid="_x0000_s25634" r:id="rId5" imgW="71323517" imgH="5791517" progId="Equation.3">
                  <p:embed/>
                </p:oleObj>
              </mc:Choice>
              <mc:Fallback>
                <p:oleObj r:id="rId5" imgW="71323517" imgH="5791517"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0945" y="5157788"/>
                        <a:ext cx="8669484" cy="525462"/>
                      </a:xfrm>
                      <a:prstGeom prst="rect">
                        <a:avLst/>
                      </a:prstGeom>
                      <a:solidFill>
                        <a:srgbClr val="0E8BE0"/>
                      </a:solidFill>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ChangeArrowheads="1"/>
          </p:cNvSpPr>
          <p:nvPr/>
        </p:nvSpPr>
        <p:spPr bwMode="auto">
          <a:xfrm>
            <a:off x="428242" y="1544542"/>
            <a:ext cx="11271178" cy="3108543"/>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2．回归方程被样本数据惟一确定，各样本点大致分布在回归直线附近．对同一个总体，不同的样本数据对应不同的回归直线，所以回归直线也具有随机性．</a:t>
            </a:r>
          </a:p>
          <a:p>
            <a:r>
              <a:rPr lang="zh-CN" altLang="en-US" sz="2800" b="1" dirty="0">
                <a:solidFill>
                  <a:srgbClr val="000000"/>
                </a:solidFill>
                <a:latin typeface="Times New Roman" pitchFamily="18" charset="0"/>
                <a:sym typeface="Times New Roman" pitchFamily="18" charset="0"/>
              </a:rPr>
              <a:t>3．对于任意一组样本数据，利用上述公式都可以求得“回归方程”，如果这组数据不具有线性相关关系，即不存在回归直线，那么所得的“回归方程”是没有实际意义的．因此，对一组样本数据，应先作散点图，在具有线性相关关系的前提下再求回归方程．</a:t>
            </a:r>
            <a:endParaRPr lang="zh-CN" altLang="en-US" sz="2800" b="1" dirty="0"/>
          </a:p>
        </p:txBody>
      </p:sp>
      <p:grpSp>
        <p:nvGrpSpPr>
          <p:cNvPr id="26627" name="Group 7"/>
          <p:cNvGrpSpPr>
            <a:grpSpLocks/>
          </p:cNvGrpSpPr>
          <p:nvPr/>
        </p:nvGrpSpPr>
        <p:grpSpPr bwMode="auto">
          <a:xfrm>
            <a:off x="1202089" y="117476"/>
            <a:ext cx="3179378" cy="728663"/>
            <a:chOff x="0" y="0"/>
            <a:chExt cx="1271" cy="454"/>
          </a:xfrm>
        </p:grpSpPr>
        <p:sp>
          <p:nvSpPr>
            <p:cNvPr id="26628"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6629"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归纳小结</a:t>
              </a:r>
              <a:endParaRPr lang="zh-CN" altLang="en-US" sz="1600" b="1" dirty="0">
                <a:latin typeface="+mn-ea"/>
                <a:ea typeface="+mn-ea"/>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811209" y="6092825"/>
            <a:ext cx="1011211" cy="609600"/>
          </a:xfrm>
          <a:prstGeom prst="rect">
            <a:avLst/>
          </a:prstGeom>
          <a:noFill/>
          <a:ln w="9525" cmpd="sng">
            <a:noFill/>
            <a:miter lim="800000"/>
            <a:headEnd/>
            <a:tailEnd/>
          </a:ln>
        </p:spPr>
      </p:pic>
      <p:grpSp>
        <p:nvGrpSpPr>
          <p:cNvPr id="19459" name="组合 1"/>
          <p:cNvGrpSpPr>
            <a:grpSpLocks/>
          </p:cNvGrpSpPr>
          <p:nvPr/>
        </p:nvGrpSpPr>
        <p:grpSpPr bwMode="auto">
          <a:xfrm>
            <a:off x="1" y="1557338"/>
            <a:ext cx="12233275" cy="3962400"/>
            <a:chOff x="0" y="0"/>
            <a:chExt cx="12195175" cy="3962127"/>
          </a:xfrm>
        </p:grpSpPr>
        <p:sp>
          <p:nvSpPr>
            <p:cNvPr id="19460" name="直角三角形 20"/>
            <p:cNvSpPr>
              <a:spLocks noChangeArrowheads="1"/>
            </p:cNvSpPr>
            <p:nvPr/>
          </p:nvSpPr>
          <p:spPr bwMode="auto">
            <a:xfrm flipH="1">
              <a:off x="10634068" y="216024"/>
              <a:ext cx="255710" cy="216024"/>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1" name="矩形 21"/>
            <p:cNvSpPr>
              <a:spLocks noChangeArrowheads="1"/>
            </p:cNvSpPr>
            <p:nvPr/>
          </p:nvSpPr>
          <p:spPr bwMode="auto">
            <a:xfrm>
              <a:off x="0" y="432048"/>
              <a:ext cx="12195175" cy="2816696"/>
            </a:xfrm>
            <a:prstGeom prst="rect">
              <a:avLst/>
            </a:prstGeom>
            <a:solidFill>
              <a:srgbClr val="92D050">
                <a:alpha val="34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2" name="矩形 23"/>
            <p:cNvSpPr>
              <a:spLocks noChangeArrowheads="1"/>
            </p:cNvSpPr>
            <p:nvPr/>
          </p:nvSpPr>
          <p:spPr bwMode="auto">
            <a:xfrm>
              <a:off x="10889778" y="216024"/>
              <a:ext cx="896441" cy="3240360"/>
            </a:xfrm>
            <a:prstGeom prst="rect">
              <a:avLst/>
            </a:prstGeom>
            <a:solidFill>
              <a:srgbClr val="CC000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3" name="直角三角形 26"/>
            <p:cNvSpPr>
              <a:spLocks noChangeArrowheads="1"/>
            </p:cNvSpPr>
            <p:nvPr/>
          </p:nvSpPr>
          <p:spPr bwMode="auto">
            <a:xfrm flipH="1" flipV="1">
              <a:off x="10634067" y="3248744"/>
              <a:ext cx="255709" cy="207640"/>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19464" name="Picture 2" descr="C:\Users\user\Desktop\未标题-1 拷贝.png"/>
            <p:cNvPicPr>
              <a:picLocks noChangeAspect="1" noChangeArrowheads="1"/>
            </p:cNvPicPr>
            <p:nvPr/>
          </p:nvPicPr>
          <p:blipFill>
            <a:blip r:embed="rId3" cstate="print"/>
            <a:srcRect/>
            <a:stretch>
              <a:fillRect/>
            </a:stretch>
          </p:blipFill>
          <p:spPr bwMode="auto">
            <a:xfrm>
              <a:off x="166860" y="0"/>
              <a:ext cx="2402335" cy="3962127"/>
            </a:xfrm>
            <a:prstGeom prst="rect">
              <a:avLst/>
            </a:prstGeom>
            <a:noFill/>
            <a:ln w="9525" cmpd="sng">
              <a:noFill/>
              <a:miter lim="800000"/>
              <a:headEnd/>
              <a:tailEnd/>
            </a:ln>
          </p:spPr>
        </p:pic>
      </p:grpSp>
      <p:pic>
        <p:nvPicPr>
          <p:cNvPr id="19465" name="Picture 3" descr="C:\Users\user\Desktop\未标题-4 拷贝.png"/>
          <p:cNvPicPr>
            <a:picLocks noChangeAspect="1" noChangeArrowheads="1"/>
          </p:cNvPicPr>
          <p:nvPr/>
        </p:nvPicPr>
        <p:blipFill>
          <a:blip r:embed="rId4" cstate="print"/>
          <a:srcRect/>
          <a:stretch>
            <a:fillRect/>
          </a:stretch>
        </p:blipFill>
        <p:spPr bwMode="auto">
          <a:xfrm>
            <a:off x="4223204" y="3789363"/>
            <a:ext cx="340786" cy="431800"/>
          </a:xfrm>
          <a:prstGeom prst="rect">
            <a:avLst/>
          </a:prstGeom>
          <a:noFill/>
          <a:ln w="9525" cmpd="sng">
            <a:noFill/>
            <a:miter lim="800000"/>
            <a:headEnd/>
            <a:tailEnd/>
          </a:ln>
        </p:spPr>
      </p:pic>
      <p:sp>
        <p:nvSpPr>
          <p:cNvPr id="19466" name="Text Box 54">
            <a:hlinkClick r:id="rId5"/>
          </p:cNvPr>
          <p:cNvSpPr>
            <a:spLocks noChangeArrowheads="1"/>
          </p:cNvSpPr>
          <p:nvPr/>
        </p:nvSpPr>
        <p:spPr bwMode="auto">
          <a:xfrm>
            <a:off x="4578323" y="3825875"/>
            <a:ext cx="3581441" cy="350838"/>
          </a:xfrm>
          <a:prstGeom prst="rect">
            <a:avLst/>
          </a:prstGeom>
          <a:noFill/>
          <a:ln w="9525" cmpd="sng">
            <a:noFill/>
            <a:miter lim="800000"/>
            <a:headEnd/>
            <a:tailEnd/>
          </a:ln>
        </p:spPr>
        <p:txBody>
          <a:bodyPr lIns="91417" tIns="45708" rIns="91417" bIns="45708" anchor="ctr"/>
          <a:lstStyle/>
          <a:p>
            <a:pPr>
              <a:spcBef>
                <a:spcPct val="50000"/>
              </a:spcBef>
            </a:pPr>
            <a:r>
              <a:rPr lang="en-US" sz="2000" b="1">
                <a:solidFill>
                  <a:srgbClr val="C00000"/>
                </a:solidFill>
                <a:latin typeface="微软雅黑" pitchFamily="34" charset="-122"/>
                <a:ea typeface="微软雅黑" pitchFamily="34" charset="-122"/>
                <a:sym typeface="微软雅黑" pitchFamily="34" charset="-122"/>
              </a:rPr>
              <a:t>http://www.91taoke.com</a:t>
            </a:r>
            <a:endParaRPr lang="zh-CN" altLang="en-US">
              <a:solidFill>
                <a:srgbClr val="000000"/>
              </a:solidFill>
              <a:sym typeface="Calibri" pitchFamily="34" charset="0"/>
            </a:endParaRPr>
          </a:p>
        </p:txBody>
      </p:sp>
      <p:sp>
        <p:nvSpPr>
          <p:cNvPr id="19467" name="TextBox 3"/>
          <p:cNvSpPr>
            <a:spLocks noChangeArrowheads="1"/>
          </p:cNvSpPr>
          <p:nvPr/>
        </p:nvSpPr>
        <p:spPr bwMode="auto">
          <a:xfrm>
            <a:off x="4382450" y="2593976"/>
            <a:ext cx="3973187" cy="923925"/>
          </a:xfrm>
          <a:prstGeom prst="rect">
            <a:avLst/>
          </a:prstGeom>
          <a:noFill/>
          <a:ln w="9525" cmpd="sng">
            <a:noFill/>
            <a:miter lim="800000"/>
            <a:headEnd/>
            <a:tailEnd/>
          </a:ln>
        </p:spPr>
        <p:txBody>
          <a:bodyPr anchor="ctr">
            <a:spAutoFit/>
          </a:bodyPr>
          <a:lstStyle/>
          <a:p>
            <a:r>
              <a:rPr lang="zh-CN" altLang="en-US" sz="5400" b="1" dirty="0">
                <a:solidFill>
                  <a:srgbClr val="C00000"/>
                </a:solidFill>
                <a:latin typeface="+mn-ea"/>
                <a:ea typeface="+mn-ea"/>
                <a:sym typeface="华康俪金黑W8(P)" pitchFamily="2" charset="-122"/>
              </a:rPr>
              <a:t>谢谢观看！</a:t>
            </a:r>
            <a:endParaRPr lang="zh-CN" altLang="en-US" dirty="0">
              <a:solidFill>
                <a:srgbClr val="000000"/>
              </a:solidFill>
              <a:latin typeface="+mn-ea"/>
              <a:ea typeface="+mn-ea"/>
              <a:sym typeface="Calibri" pitchFamily="34" charset="0"/>
            </a:endParaRPr>
          </a:p>
        </p:txBody>
      </p:sp>
      <p:sp>
        <p:nvSpPr>
          <p:cNvPr id="19468" name="TextBox 8"/>
          <p:cNvSpPr>
            <a:spLocks noChangeArrowheads="1"/>
          </p:cNvSpPr>
          <p:nvPr/>
        </p:nvSpPr>
        <p:spPr bwMode="auto">
          <a:xfrm>
            <a:off x="11109712" y="2127146"/>
            <a:ext cx="780305"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mn-ea"/>
                <a:ea typeface="+mn-ea"/>
                <a:sym typeface="微软雅黑" pitchFamily="34" charset="-122"/>
              </a:rPr>
              <a:t>第二章：统计</a:t>
            </a:r>
            <a:endParaRPr lang="zh-CN" altLang="en-US" sz="2800" dirty="0">
              <a:solidFill>
                <a:schemeClr val="bg1"/>
              </a:solidFill>
              <a:latin typeface="+mn-ea"/>
              <a:ea typeface="+mn-ea"/>
              <a:sym typeface="Calibri" pitchFamily="34" charset="0"/>
            </a:endParaRPr>
          </a:p>
        </p:txBody>
      </p:sp>
    </p:spTree>
    <p:extLst>
      <p:ext uri="{BB962C8B-B14F-4D97-AF65-F5344CB8AC3E}">
        <p14:creationId xmlns:p14="http://schemas.microsoft.com/office/powerpoint/2010/main" val="255581093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465"/>
                                        </p:tgtEl>
                                        <p:attrNameLst>
                                          <p:attrName>style.visibility</p:attrName>
                                        </p:attrNameLst>
                                      </p:cBhvr>
                                      <p:to>
                                        <p:strVal val="visible"/>
                                      </p:to>
                                    </p:set>
                                    <p:animEffect>
                                      <p:cBhvr>
                                        <p:cTn id="7" dur="500"/>
                                        <p:tgtEl>
                                          <p:spTgt spid="194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66"/>
                                        </p:tgtEl>
                                        <p:attrNameLst>
                                          <p:attrName>style.visibility</p:attrName>
                                        </p:attrNameLst>
                                      </p:cBhvr>
                                      <p:to>
                                        <p:strVal val="visible"/>
                                      </p:to>
                                    </p:set>
                                    <p:animEffect>
                                      <p:cBhvr>
                                        <p:cTn id="11" dur="500"/>
                                        <p:tgtEl>
                                          <p:spTgt spid="19466"/>
                                        </p:tgtEl>
                                      </p:cBhvr>
                                    </p:animEffect>
                                  </p:childTnLst>
                                </p:cTn>
                              </p:par>
                            </p:childTnLst>
                          </p:cTn>
                        </p:par>
                        <p:par>
                          <p:cTn id="12" fill="hold">
                            <p:stCondLst>
                              <p:cond delay="1000"/>
                            </p:stCondLst>
                            <p:childTnLst>
                              <p:par>
                                <p:cTn id="13" presetID="23" presetClass="entr" presetSubtype="36" fill="hold" nodeType="afterEffect">
                                  <p:stCondLst>
                                    <p:cond delay="0"/>
                                  </p:stCondLst>
                                  <p:iterate type="lt">
                                    <p:tmPct val="18000"/>
                                  </p:iterate>
                                  <p:childTnLst>
                                    <p:set>
                                      <p:cBhvr>
                                        <p:cTn id="14" dur="1" fill="hold">
                                          <p:stCondLst>
                                            <p:cond delay="0"/>
                                          </p:stCondLst>
                                        </p:cTn>
                                        <p:tgtEl>
                                          <p:spTgt spid="19467"/>
                                        </p:tgtEl>
                                        <p:attrNameLst>
                                          <p:attrName>style.visibility</p:attrName>
                                        </p:attrNameLst>
                                      </p:cBhvr>
                                      <p:to>
                                        <p:strVal val="visible"/>
                                      </p:to>
                                    </p:set>
                                    <p:anim calcmode="lin" valueType="num">
                                      <p:cBhvr>
                                        <p:cTn id="15" dur="500" fill="hold"/>
                                        <p:tgtEl>
                                          <p:spTgt spid="19467"/>
                                        </p:tgtEl>
                                        <p:attrNameLst>
                                          <p:attrName>ppt_w</p:attrName>
                                        </p:attrNameLst>
                                      </p:cBhvr>
                                      <p:tavLst>
                                        <p:tav tm="0">
                                          <p:val>
                                            <p:strVal val="(6*min(max(#ppt_w*#ppt_h,.3),1)-7.4)/-.7*#ppt_w"/>
                                          </p:val>
                                        </p:tav>
                                        <p:tav tm="100000">
                                          <p:val>
                                            <p:strVal val="#ppt_w"/>
                                          </p:val>
                                        </p:tav>
                                      </p:tavLst>
                                    </p:anim>
                                    <p:anim calcmode="lin" valueType="num">
                                      <p:cBhvr>
                                        <p:cTn id="16" dur="500" fill="hold"/>
                                        <p:tgtEl>
                                          <p:spTgt spid="19467"/>
                                        </p:tgtEl>
                                        <p:attrNameLst>
                                          <p:attrName>ppt_h</p:attrName>
                                        </p:attrNameLst>
                                      </p:cBhvr>
                                      <p:tavLst>
                                        <p:tav tm="0">
                                          <p:val>
                                            <p:strVal val="(6*min(max(#ppt_w*#ppt_h,.3),1)-7.4)/-.7*#ppt_h"/>
                                          </p:val>
                                        </p:tav>
                                        <p:tav tm="100000">
                                          <p:val>
                                            <p:strVal val="#ppt_h"/>
                                          </p:val>
                                        </p:tav>
                                      </p:tavLst>
                                    </p:anim>
                                    <p:anim calcmode="lin" valueType="num">
                                      <p:cBhvr>
                                        <p:cTn id="17" dur="500" fill="hold"/>
                                        <p:tgtEl>
                                          <p:spTgt spid="19467"/>
                                        </p:tgtEl>
                                        <p:attrNameLst>
                                          <p:attrName>ppt_x</p:attrName>
                                        </p:attrNameLst>
                                      </p:cBhvr>
                                      <p:tavLst>
                                        <p:tav tm="0">
                                          <p:val>
                                            <p:fltVal val="0.5"/>
                                          </p:val>
                                        </p:tav>
                                        <p:tav tm="100000">
                                          <p:val>
                                            <p:strVal val="#ppt_x"/>
                                          </p:val>
                                        </p:tav>
                                      </p:tavLst>
                                    </p:anim>
                                    <p:anim calcmode="lin" valueType="num">
                                      <p:cBhvr>
                                        <p:cTn id="18" dur="500" fill="hold"/>
                                        <p:tgtEl>
                                          <p:spTgt spid="1946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a:spLocks noChangeArrowheads="1"/>
          </p:cNvSpPr>
          <p:nvPr/>
        </p:nvSpPr>
        <p:spPr bwMode="auto">
          <a:xfrm>
            <a:off x="722103" y="5370513"/>
            <a:ext cx="12233275" cy="519112"/>
          </a:xfrm>
          <a:prstGeom prst="rect">
            <a:avLst/>
          </a:prstGeom>
          <a:noFill/>
          <a:ln w="9525" cmpd="sng">
            <a:noFill/>
            <a:miter lim="800000"/>
            <a:headEnd/>
            <a:tailEnd/>
          </a:ln>
        </p:spPr>
        <p:txBody>
          <a:bodyPr>
            <a:spAutoFit/>
          </a:bodyPr>
          <a:lstStyle/>
          <a:p>
            <a:pPr>
              <a:spcBef>
                <a:spcPct val="50000"/>
              </a:spcBef>
            </a:pPr>
            <a:r>
              <a:rPr lang="zh-CN" altLang="en-US" sz="2800" b="1">
                <a:solidFill>
                  <a:srgbClr val="000000"/>
                </a:solidFill>
                <a:latin typeface="宋体" pitchFamily="2" charset="-122"/>
                <a:sym typeface="宋体" pitchFamily="2" charset="-122"/>
              </a:rPr>
              <a:t>    </a:t>
            </a:r>
            <a:endParaRPr lang="zh-CN" altLang="en-US"/>
          </a:p>
        </p:txBody>
      </p:sp>
      <p:sp>
        <p:nvSpPr>
          <p:cNvPr id="6147" name="Text Box 3"/>
          <p:cNvSpPr>
            <a:spLocks noChangeArrowheads="1"/>
          </p:cNvSpPr>
          <p:nvPr/>
        </p:nvSpPr>
        <p:spPr bwMode="auto">
          <a:xfrm>
            <a:off x="626531" y="979488"/>
            <a:ext cx="9631580" cy="519112"/>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66"/>
                </a:solidFill>
                <a:latin typeface="Times New Roman" pitchFamily="18" charset="0"/>
                <a:sym typeface="Times New Roman" pitchFamily="18" charset="0"/>
              </a:rPr>
              <a:t>二.两个变量的线性相关：</a:t>
            </a:r>
            <a:endParaRPr lang="zh-CN" altLang="en-US" dirty="0"/>
          </a:p>
        </p:txBody>
      </p:sp>
      <p:sp>
        <p:nvSpPr>
          <p:cNvPr id="6148" name="Rectangle 4"/>
          <p:cNvSpPr>
            <a:spLocks noChangeArrowheads="1"/>
          </p:cNvSpPr>
          <p:nvPr/>
        </p:nvSpPr>
        <p:spPr bwMode="auto">
          <a:xfrm>
            <a:off x="722104" y="1554163"/>
            <a:ext cx="8388835" cy="954107"/>
          </a:xfrm>
          <a:prstGeom prst="rect">
            <a:avLst/>
          </a:prstGeom>
          <a:noFill/>
          <a:ln w="9525" cmpd="sng">
            <a:noFill/>
            <a:miter lim="800000"/>
            <a:headEnd/>
            <a:tailEnd/>
          </a:ln>
        </p:spPr>
        <p:txBody>
          <a:bodyPr wrap="none">
            <a:spAutoFit/>
          </a:bodyPr>
          <a:lstStyle/>
          <a:p>
            <a:r>
              <a:rPr lang="zh-CN" altLang="en-US" sz="2800" b="1" dirty="0">
                <a:solidFill>
                  <a:srgbClr val="0000FF"/>
                </a:solidFill>
                <a:latin typeface="Times New Roman" pitchFamily="18" charset="0"/>
                <a:sym typeface="Times New Roman" pitchFamily="18" charset="0"/>
              </a:rPr>
              <a:t>1.散点图：</a:t>
            </a:r>
            <a:r>
              <a:rPr lang="zh-CN" altLang="en-US" sz="2800" b="1" dirty="0">
                <a:solidFill>
                  <a:srgbClr val="000000"/>
                </a:solidFill>
                <a:latin typeface="Times New Roman" pitchFamily="18" charset="0"/>
                <a:sym typeface="Times New Roman" pitchFamily="18" charset="0"/>
              </a:rPr>
              <a:t>在平面直角坐标系中，表示具有相关关系</a:t>
            </a:r>
          </a:p>
          <a:p>
            <a:r>
              <a:rPr lang="zh-CN" altLang="en-US" sz="2800" b="1" dirty="0">
                <a:solidFill>
                  <a:srgbClr val="000000"/>
                </a:solidFill>
                <a:latin typeface="Times New Roman" pitchFamily="18" charset="0"/>
                <a:sym typeface="Times New Roman" pitchFamily="18" charset="0"/>
              </a:rPr>
              <a:t>的两个变量的一组数据图形，称为散点图.</a:t>
            </a:r>
            <a:endParaRPr lang="zh-CN" altLang="en-US" dirty="0"/>
          </a:p>
        </p:txBody>
      </p:sp>
      <p:sp>
        <p:nvSpPr>
          <p:cNvPr id="6149" name="Rectangle 5"/>
          <p:cNvSpPr>
            <a:spLocks noChangeArrowheads="1"/>
          </p:cNvSpPr>
          <p:nvPr/>
        </p:nvSpPr>
        <p:spPr bwMode="auto">
          <a:xfrm>
            <a:off x="915372" y="2562225"/>
            <a:ext cx="10982337" cy="954107"/>
          </a:xfrm>
          <a:prstGeom prst="rect">
            <a:avLst/>
          </a:prstGeom>
          <a:noFill/>
          <a:ln w="9525" cmpd="sng">
            <a:noFill/>
            <a:miter lim="800000"/>
            <a:headEnd/>
            <a:tailEnd/>
          </a:ln>
        </p:spPr>
        <p:txBody>
          <a:bodyPr>
            <a:spAutoFit/>
          </a:bodyPr>
          <a:lstStyle/>
          <a:p>
            <a:r>
              <a:rPr lang="zh-CN" altLang="en-US" sz="2800" b="1" dirty="0">
                <a:solidFill>
                  <a:srgbClr val="0000FF"/>
                </a:solidFill>
                <a:latin typeface="Times New Roman" pitchFamily="18" charset="0"/>
                <a:sym typeface="Times New Roman" pitchFamily="18" charset="0"/>
              </a:rPr>
              <a:t>2.正相关：</a:t>
            </a:r>
            <a:r>
              <a:rPr lang="zh-CN" altLang="en-US" sz="2800" b="1" dirty="0">
                <a:solidFill>
                  <a:srgbClr val="000000"/>
                </a:solidFill>
                <a:latin typeface="Times New Roman" pitchFamily="18" charset="0"/>
                <a:sym typeface="Times New Roman" pitchFamily="18" charset="0"/>
              </a:rPr>
              <a:t>在散点图中，点散布在从左下角到右上角的区域，对于两个变量的这种相关关系，我们将它称为</a:t>
            </a:r>
            <a:r>
              <a:rPr lang="zh-CN" altLang="en-US" sz="2800" b="1" dirty="0">
                <a:solidFill>
                  <a:srgbClr val="FF0066"/>
                </a:solidFill>
                <a:latin typeface="Times New Roman" pitchFamily="18" charset="0"/>
                <a:sym typeface="Times New Roman" pitchFamily="18" charset="0"/>
              </a:rPr>
              <a:t>正相关。</a:t>
            </a:r>
            <a:endParaRPr lang="zh-CN" altLang="en-US" dirty="0"/>
          </a:p>
        </p:txBody>
      </p:sp>
      <p:sp>
        <p:nvSpPr>
          <p:cNvPr id="6150" name="Rectangle 6"/>
          <p:cNvSpPr>
            <a:spLocks noChangeArrowheads="1"/>
          </p:cNvSpPr>
          <p:nvPr/>
        </p:nvSpPr>
        <p:spPr bwMode="auto">
          <a:xfrm>
            <a:off x="915372" y="4146550"/>
            <a:ext cx="10982337" cy="954107"/>
          </a:xfrm>
          <a:prstGeom prst="rect">
            <a:avLst/>
          </a:prstGeom>
          <a:noFill/>
          <a:ln w="9525" cmpd="sng">
            <a:noFill/>
            <a:miter lim="800000"/>
            <a:headEnd/>
            <a:tailEnd/>
          </a:ln>
        </p:spPr>
        <p:txBody>
          <a:bodyPr>
            <a:spAutoFit/>
          </a:bodyPr>
          <a:lstStyle/>
          <a:p>
            <a:r>
              <a:rPr lang="zh-CN" altLang="en-US" sz="2800" b="1" dirty="0">
                <a:solidFill>
                  <a:srgbClr val="0000FF"/>
                </a:solidFill>
                <a:latin typeface="Times New Roman" pitchFamily="18" charset="0"/>
                <a:sym typeface="Times New Roman" pitchFamily="18" charset="0"/>
              </a:rPr>
              <a:t>3.负相关：</a:t>
            </a:r>
            <a:r>
              <a:rPr lang="zh-CN" altLang="en-US" sz="2800" b="1" dirty="0">
                <a:solidFill>
                  <a:srgbClr val="000000"/>
                </a:solidFill>
                <a:latin typeface="Times New Roman" pitchFamily="18" charset="0"/>
                <a:sym typeface="Times New Roman" pitchFamily="18" charset="0"/>
              </a:rPr>
              <a:t>在散点图中，点散布在从左上角到右下角的区域，对于两个变量的这种相关关系，我们将它称为</a:t>
            </a:r>
            <a:r>
              <a:rPr lang="zh-CN" altLang="en-US" sz="2800" b="1" dirty="0">
                <a:solidFill>
                  <a:srgbClr val="FF0066"/>
                </a:solidFill>
                <a:latin typeface="Times New Roman" pitchFamily="18" charset="0"/>
                <a:sym typeface="Times New Roman" pitchFamily="18" charset="0"/>
              </a:rPr>
              <a:t>负相关。</a:t>
            </a:r>
            <a:endParaRPr lang="zh-CN" altLang="en-US" dirty="0"/>
          </a:p>
        </p:txBody>
      </p:sp>
      <p:grpSp>
        <p:nvGrpSpPr>
          <p:cNvPr id="6151" name="Group 7"/>
          <p:cNvGrpSpPr>
            <a:grpSpLocks/>
          </p:cNvGrpSpPr>
          <p:nvPr/>
        </p:nvGrpSpPr>
        <p:grpSpPr bwMode="auto">
          <a:xfrm>
            <a:off x="1106518" y="117476"/>
            <a:ext cx="3179377" cy="728663"/>
            <a:chOff x="0" y="0"/>
            <a:chExt cx="1271" cy="454"/>
          </a:xfrm>
        </p:grpSpPr>
        <p:sp>
          <p:nvSpPr>
            <p:cNvPr id="6152"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6153"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温故知新</a:t>
              </a:r>
              <a:endParaRPr lang="zh-CN" altLang="en-US" sz="1600" b="1" dirty="0">
                <a:latin typeface="+mn-ea"/>
                <a:ea typeface="+mn-ea"/>
              </a:endParaRP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626531" y="1046154"/>
            <a:ext cx="10789069" cy="954107"/>
          </a:xfrm>
          <a:prstGeom prst="rect">
            <a:avLst/>
          </a:prstGeom>
          <a:noFill/>
          <a:ln w="9525" cmpd="sng">
            <a:noFill/>
            <a:miter lim="800000"/>
            <a:headEnd/>
            <a:tailEnd/>
          </a:ln>
        </p:spPr>
        <p:txBody>
          <a:bodyPr anchor="ctr">
            <a:spAutoFit/>
          </a:bodyPr>
          <a:lstStyle/>
          <a:p>
            <a:r>
              <a:rPr lang="zh-CN" altLang="en-US" sz="2800" b="1" dirty="0">
                <a:solidFill>
                  <a:srgbClr val="000000"/>
                </a:solidFill>
                <a:latin typeface="宋体" pitchFamily="2" charset="-122"/>
                <a:sym typeface="宋体" pitchFamily="2" charset="-122"/>
              </a:rPr>
              <a:t>    一组样本数据的平均数是样本数据的中心，那么散点图中样本点的中心如何确定？它一定是散点图中的点吗？ </a:t>
            </a:r>
            <a:endParaRPr lang="zh-CN" altLang="en-US" dirty="0"/>
          </a:p>
        </p:txBody>
      </p:sp>
      <p:graphicFrame>
        <p:nvGraphicFramePr>
          <p:cNvPr id="7171" name="Object 3"/>
          <p:cNvGraphicFramePr>
            <a:graphicFrameLocks noChangeAspect="1"/>
          </p:cNvGraphicFramePr>
          <p:nvPr/>
        </p:nvGraphicFramePr>
        <p:xfrm>
          <a:off x="4574735" y="2060575"/>
          <a:ext cx="7034133" cy="3455988"/>
        </p:xfrm>
        <a:graphic>
          <a:graphicData uri="http://schemas.openxmlformats.org/presentationml/2006/ole">
            <mc:AlternateContent xmlns:mc="http://schemas.openxmlformats.org/markup-compatibility/2006">
              <mc:Choice xmlns:v="urn:schemas-microsoft-com:vml" Requires="v">
                <p:oleObj spid="_x0000_s7199" r:id="rId3" imgW="5438520" imgH="3299040" progId="Excel.Chart.8">
                  <p:embed/>
                </p:oleObj>
              </mc:Choice>
              <mc:Fallback>
                <p:oleObj r:id="rId3" imgW="5438520" imgH="3299040" progId="Excel.Char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4735" y="2060575"/>
                        <a:ext cx="7034133" cy="3455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4"/>
          <p:cNvGraphicFramePr>
            <a:graphicFrameLocks noChangeAspect="1"/>
          </p:cNvGraphicFramePr>
          <p:nvPr/>
        </p:nvGraphicFramePr>
        <p:xfrm>
          <a:off x="7849686" y="3068638"/>
          <a:ext cx="1541902" cy="660400"/>
        </p:xfrm>
        <a:graphic>
          <a:graphicData uri="http://schemas.openxmlformats.org/presentationml/2006/ole">
            <mc:AlternateContent xmlns:mc="http://schemas.openxmlformats.org/markup-compatibility/2006">
              <mc:Choice xmlns:v="urn:schemas-microsoft-com:vml" Requires="v">
                <p:oleObj spid="_x0000_s7200" r:id="rId5" imgW="8534717" imgH="4877117" progId="Equation.DSMT4">
                  <p:embed/>
                </p:oleObj>
              </mc:Choice>
              <mc:Fallback>
                <p:oleObj r:id="rId5" imgW="8534717" imgH="4877117"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9686" y="3068638"/>
                        <a:ext cx="1541902" cy="66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173" name="Group 5"/>
          <p:cNvGrpSpPr>
            <a:grpSpLocks/>
          </p:cNvGrpSpPr>
          <p:nvPr/>
        </p:nvGrpSpPr>
        <p:grpSpPr bwMode="auto">
          <a:xfrm>
            <a:off x="1169570" y="117476"/>
            <a:ext cx="3179378" cy="728663"/>
            <a:chOff x="-13" y="0"/>
            <a:chExt cx="1271" cy="454"/>
          </a:xfrm>
        </p:grpSpPr>
        <p:sp>
          <p:nvSpPr>
            <p:cNvPr id="7174" name="AutoShape 6"/>
            <p:cNvSpPr>
              <a:spLocks noChangeArrowheads="1"/>
            </p:cNvSpPr>
            <p:nvPr/>
          </p:nvSpPr>
          <p:spPr bwMode="auto">
            <a:xfrm>
              <a:off x="-13"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7175" name="Text Box 7"/>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诱思探究1</a:t>
              </a:r>
              <a:endParaRPr lang="zh-CN" altLang="en-US" sz="1600" b="1" dirty="0">
                <a:latin typeface="+mn-ea"/>
                <a:ea typeface="+mn-ea"/>
              </a:endParaRPr>
            </a:p>
          </p:txBody>
        </p:sp>
      </p:grpSp>
      <p:sp>
        <p:nvSpPr>
          <p:cNvPr id="7176" name="Text Box 8"/>
          <p:cNvSpPr>
            <a:spLocks noChangeArrowheads="1"/>
          </p:cNvSpPr>
          <p:nvPr/>
        </p:nvSpPr>
        <p:spPr bwMode="auto">
          <a:xfrm>
            <a:off x="722103" y="2420939"/>
            <a:ext cx="3757060" cy="954107"/>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FF"/>
                </a:solidFill>
                <a:latin typeface="Times New Roman" pitchFamily="18" charset="0"/>
                <a:sym typeface="Times New Roman" pitchFamily="18" charset="0"/>
              </a:rPr>
              <a:t>样本点的中心的坐标为样本数据的平均数；</a:t>
            </a:r>
            <a:endParaRPr lang="zh-CN" altLang="en-US" dirty="0"/>
          </a:p>
        </p:txBody>
      </p:sp>
      <p:sp>
        <p:nvSpPr>
          <p:cNvPr id="7177" name="Rectangle 9"/>
          <p:cNvSpPr>
            <a:spLocks noChangeArrowheads="1"/>
          </p:cNvSpPr>
          <p:nvPr/>
        </p:nvSpPr>
        <p:spPr bwMode="auto">
          <a:xfrm>
            <a:off x="631759" y="3925006"/>
            <a:ext cx="3757059" cy="946150"/>
          </a:xfrm>
          <a:prstGeom prst="rect">
            <a:avLst/>
          </a:prstGeom>
          <a:noFill/>
          <a:ln w="9525" cmpd="sng">
            <a:noFill/>
            <a:miter lim="800000"/>
            <a:headEnd/>
            <a:tailEnd/>
          </a:ln>
        </p:spPr>
        <p:txBody>
          <a:bodyPr>
            <a:spAutoFit/>
          </a:bodyPr>
          <a:lstStyle/>
          <a:p>
            <a:r>
              <a:rPr lang="zh-CN" altLang="en-US" sz="2800" b="1" dirty="0">
                <a:solidFill>
                  <a:srgbClr val="0000FF"/>
                </a:solidFill>
                <a:latin typeface="Times New Roman" pitchFamily="18" charset="0"/>
                <a:sym typeface="Times New Roman" pitchFamily="18" charset="0"/>
              </a:rPr>
              <a:t>它不一定是散点图中的点。</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p:cBhvr>
                                        <p:cTn id="7" dur="20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176"/>
                                        </p:tgtEl>
                                        <p:attrNameLst>
                                          <p:attrName>style.visibility</p:attrName>
                                        </p:attrNameLst>
                                      </p:cBhvr>
                                      <p:to>
                                        <p:strVal val="visible"/>
                                      </p:to>
                                    </p:set>
                                    <p:animEffect>
                                      <p:cBhvr>
                                        <p:cTn id="12" dur="500"/>
                                        <p:tgtEl>
                                          <p:spTgt spid="717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 calcmode="lin" valueType="num">
                                      <p:cBhvr>
                                        <p:cTn id="17" dur="500" fill="hold"/>
                                        <p:tgtEl>
                                          <p:spTgt spid="7172"/>
                                        </p:tgtEl>
                                        <p:attrNameLst>
                                          <p:attrName>ppt_x</p:attrName>
                                        </p:attrNameLst>
                                      </p:cBhvr>
                                      <p:tavLst>
                                        <p:tav tm="0">
                                          <p:val>
                                            <p:strVal val="#ppt_x"/>
                                          </p:val>
                                        </p:tav>
                                        <p:tav tm="100000">
                                          <p:val>
                                            <p:strVal val="#ppt_x"/>
                                          </p:val>
                                        </p:tav>
                                      </p:tavLst>
                                    </p:anim>
                                    <p:anim calcmode="lin" valueType="num">
                                      <p:cBhvr>
                                        <p:cTn id="18"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177"/>
                                        </p:tgtEl>
                                        <p:attrNameLst>
                                          <p:attrName>style.visibility</p:attrName>
                                        </p:attrNameLst>
                                      </p:cBhvr>
                                      <p:to>
                                        <p:strVal val="visible"/>
                                      </p:to>
                                    </p:set>
                                    <p:animEffect>
                                      <p:cBhvr>
                                        <p:cTn id="23"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bldLvl="0" autoUpdateAnimBg="0"/>
      <p:bldP spid="717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a:spLocks noChangeArrowheads="1"/>
          </p:cNvSpPr>
          <p:nvPr/>
        </p:nvSpPr>
        <p:spPr bwMode="auto">
          <a:xfrm>
            <a:off x="528835" y="908051"/>
            <a:ext cx="11704440" cy="519113"/>
          </a:xfrm>
          <a:prstGeom prst="rect">
            <a:avLst/>
          </a:prstGeom>
          <a:noFill/>
          <a:ln w="9525" cmpd="sng">
            <a:noFill/>
            <a:miter lim="800000"/>
            <a:headEnd/>
            <a:tailEnd/>
          </a:ln>
        </p:spPr>
        <p:txBody>
          <a:bodyPr>
            <a:spAutoFit/>
          </a:bodyPr>
          <a:lstStyle/>
          <a:p>
            <a:r>
              <a:rPr lang="zh-CN" altLang="en-US" sz="2800" b="1">
                <a:solidFill>
                  <a:srgbClr val="000000"/>
                </a:solidFill>
                <a:latin typeface="宋体" pitchFamily="2" charset="-122"/>
                <a:sym typeface="宋体" pitchFamily="2" charset="-122"/>
              </a:rPr>
              <a:t>    </a:t>
            </a:r>
            <a:endParaRPr lang="zh-CN" altLang="en-US" sz="2800">
              <a:solidFill>
                <a:srgbClr val="000000"/>
              </a:solidFill>
              <a:latin typeface="宋体" pitchFamily="2" charset="-122"/>
              <a:sym typeface="宋体" pitchFamily="2" charset="-122"/>
            </a:endParaRPr>
          </a:p>
        </p:txBody>
      </p:sp>
      <p:sp>
        <p:nvSpPr>
          <p:cNvPr id="8195" name="Rectangle 3"/>
          <p:cNvSpPr>
            <a:spLocks noChangeArrowheads="1"/>
          </p:cNvSpPr>
          <p:nvPr/>
        </p:nvSpPr>
        <p:spPr bwMode="auto">
          <a:xfrm>
            <a:off x="0" y="1929884"/>
            <a:ext cx="184731" cy="369332"/>
          </a:xfrm>
          <a:prstGeom prst="rect">
            <a:avLst/>
          </a:prstGeom>
          <a:noFill/>
          <a:ln w="9525" cmpd="sng">
            <a:noFill/>
            <a:miter lim="800000"/>
            <a:headEnd/>
            <a:tailEnd/>
          </a:ln>
        </p:spPr>
        <p:txBody>
          <a:bodyPr wrap="none" anchor="ctr">
            <a:spAutoFit/>
          </a:bodyPr>
          <a:lstStyle/>
          <a:p>
            <a:endParaRPr lang="zh-CN" altLang="zh-CN">
              <a:solidFill>
                <a:srgbClr val="000000"/>
              </a:solidFill>
              <a:sym typeface="Times New Roman" pitchFamily="18" charset="0"/>
            </a:endParaRPr>
          </a:p>
        </p:txBody>
      </p:sp>
      <p:graphicFrame>
        <p:nvGraphicFramePr>
          <p:cNvPr id="8196" name="Object 4"/>
          <p:cNvGraphicFramePr>
            <a:graphicFrameLocks noChangeAspect="1"/>
          </p:cNvGraphicFramePr>
          <p:nvPr/>
        </p:nvGraphicFramePr>
        <p:xfrm>
          <a:off x="4863577" y="2205038"/>
          <a:ext cx="7032010" cy="3027362"/>
        </p:xfrm>
        <a:graphic>
          <a:graphicData uri="http://schemas.openxmlformats.org/presentationml/2006/ole">
            <mc:AlternateContent xmlns:mc="http://schemas.openxmlformats.org/markup-compatibility/2006">
              <mc:Choice xmlns:v="urn:schemas-microsoft-com:vml" Requires="v">
                <p:oleObj spid="_x0000_s8210" r:id="rId3" imgW="5118840" imgH="3195000" progId="Excel.Chart.8">
                  <p:embed/>
                </p:oleObj>
              </mc:Choice>
              <mc:Fallback>
                <p:oleObj r:id="rId3" imgW="5118840" imgH="3195000" progId="Excel.Char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3577" y="2205038"/>
                        <a:ext cx="7032010" cy="3027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7" name="Freeform 5"/>
          <p:cNvSpPr>
            <a:spLocks noChangeArrowheads="1"/>
          </p:cNvSpPr>
          <p:nvPr/>
        </p:nvSpPr>
        <p:spPr bwMode="auto">
          <a:xfrm>
            <a:off x="6021066" y="2852738"/>
            <a:ext cx="5010120" cy="1295400"/>
          </a:xfrm>
          <a:custGeom>
            <a:avLst/>
            <a:gdLst>
              <a:gd name="T0" fmla="*/ 0 w 3975"/>
              <a:gd name="T1" fmla="*/ 1308 h 1308"/>
              <a:gd name="T2" fmla="*/ 3975 w 3975"/>
              <a:gd name="T3" fmla="*/ 0 h 1308"/>
              <a:gd name="T4" fmla="*/ 0 60000 65536"/>
              <a:gd name="T5" fmla="*/ 0 60000 65536"/>
              <a:gd name="T6" fmla="*/ 0 w 3975"/>
              <a:gd name="T7" fmla="*/ 0 h 1308"/>
              <a:gd name="T8" fmla="*/ 3975 w 3975"/>
              <a:gd name="T9" fmla="*/ 1308 h 1308"/>
            </a:gdLst>
            <a:ahLst/>
            <a:cxnLst>
              <a:cxn ang="T4">
                <a:pos x="T0" y="T1"/>
              </a:cxn>
              <a:cxn ang="T5">
                <a:pos x="T2" y="T3"/>
              </a:cxn>
            </a:cxnLst>
            <a:rect l="T6" t="T7" r="T8" b="T9"/>
            <a:pathLst>
              <a:path w="3975" h="1308">
                <a:moveTo>
                  <a:pt x="0" y="1308"/>
                </a:moveTo>
                <a:lnTo>
                  <a:pt x="3975" y="0"/>
                </a:lnTo>
              </a:path>
            </a:pathLst>
          </a:custGeom>
          <a:noFill/>
          <a:ln w="38100" cap="flat" cmpd="sng">
            <a:solidFill>
              <a:srgbClr val="FF0000"/>
            </a:solidFill>
            <a:bevel/>
            <a:headEnd/>
            <a:tailEnd/>
          </a:ln>
        </p:spPr>
        <p:txBody>
          <a:bodyPr/>
          <a:lstStyle/>
          <a:p>
            <a:endParaRPr lang="zh-CN" altLang="zh-CN">
              <a:solidFill>
                <a:srgbClr val="000000"/>
              </a:solidFill>
              <a:sym typeface="Times New Roman" pitchFamily="18" charset="0"/>
            </a:endParaRPr>
          </a:p>
        </p:txBody>
      </p:sp>
      <p:sp>
        <p:nvSpPr>
          <p:cNvPr id="8198" name="Text Box 6"/>
          <p:cNvSpPr>
            <a:spLocks noChangeArrowheads="1"/>
          </p:cNvSpPr>
          <p:nvPr/>
        </p:nvSpPr>
        <p:spPr bwMode="auto">
          <a:xfrm>
            <a:off x="722103" y="5229225"/>
            <a:ext cx="10789069" cy="523220"/>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FF"/>
                </a:solidFill>
                <a:latin typeface="宋体" pitchFamily="2" charset="-122"/>
                <a:sym typeface="宋体" pitchFamily="2" charset="-122"/>
              </a:rPr>
              <a:t>这些点散布在从左下角到右上角的区域内，且大致在一条直线附近.</a:t>
            </a:r>
            <a:endParaRPr lang="zh-CN" altLang="en-US" dirty="0"/>
          </a:p>
        </p:txBody>
      </p:sp>
      <p:grpSp>
        <p:nvGrpSpPr>
          <p:cNvPr id="8199" name="Group 7"/>
          <p:cNvGrpSpPr>
            <a:grpSpLocks/>
          </p:cNvGrpSpPr>
          <p:nvPr/>
        </p:nvGrpSpPr>
        <p:grpSpPr bwMode="auto">
          <a:xfrm>
            <a:off x="1202089" y="117476"/>
            <a:ext cx="3179378" cy="728663"/>
            <a:chOff x="0" y="0"/>
            <a:chExt cx="1271" cy="454"/>
          </a:xfrm>
        </p:grpSpPr>
        <p:sp>
          <p:nvSpPr>
            <p:cNvPr id="8200"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8201"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诱思探究2</a:t>
              </a:r>
              <a:endParaRPr lang="zh-CN" altLang="en-US" sz="1600" b="1" dirty="0">
                <a:latin typeface="+mn-ea"/>
                <a:ea typeface="+mn-ea"/>
              </a:endParaRPr>
            </a:p>
          </p:txBody>
        </p:sp>
      </p:grpSp>
      <p:sp>
        <p:nvSpPr>
          <p:cNvPr id="8202" name="Rectangle 10"/>
          <p:cNvSpPr>
            <a:spLocks noChangeArrowheads="1"/>
          </p:cNvSpPr>
          <p:nvPr/>
        </p:nvSpPr>
        <p:spPr bwMode="auto">
          <a:xfrm>
            <a:off x="528835" y="908050"/>
            <a:ext cx="11464448" cy="1384995"/>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        在各种各样的散点图中，有些散点图中的点是杂乱分布的，有些散点图中的点的分布有一定的规律性，年龄和人体脂肪含量的样本数据的散点图中的点的分布有什么特点？</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p:cBhvr>
                                        <p:cTn id="7" dur="500"/>
                                        <p:tgtEl>
                                          <p:spTgt spid="8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076287" y="1859340"/>
            <a:ext cx="10556147" cy="1949508"/>
          </a:xfrm>
          <a:prstGeom prst="rect">
            <a:avLst/>
          </a:prstGeom>
          <a:noFill/>
          <a:ln w="9525" cmpd="sng">
            <a:noFill/>
            <a:miter lim="800000"/>
            <a:headEnd/>
            <a:tailEnd/>
          </a:ln>
        </p:spPr>
        <p:txBody>
          <a:bodyPr wrap="square">
            <a:spAutoFit/>
          </a:bodyPr>
          <a:lstStyle/>
          <a:p>
            <a:pPr>
              <a:lnSpc>
                <a:spcPct val="150000"/>
              </a:lnSpc>
            </a:pPr>
            <a:r>
              <a:rPr lang="zh-CN" altLang="en-US" sz="2800" b="1" dirty="0">
                <a:solidFill>
                  <a:srgbClr val="0000FF"/>
                </a:solidFill>
                <a:latin typeface="Times New Roman" pitchFamily="18" charset="0"/>
                <a:sym typeface="Times New Roman" pitchFamily="18" charset="0"/>
              </a:rPr>
              <a:t>4.线性相关关系的有关概念：</a:t>
            </a:r>
            <a:r>
              <a:rPr lang="zh-CN" altLang="en-US" sz="2800" b="1" dirty="0">
                <a:solidFill>
                  <a:srgbClr val="000000"/>
                </a:solidFill>
                <a:latin typeface="Times New Roman" pitchFamily="18" charset="0"/>
                <a:sym typeface="Times New Roman" pitchFamily="18" charset="0"/>
              </a:rPr>
              <a:t>如果散点图中的点的分</a:t>
            </a:r>
          </a:p>
          <a:p>
            <a:pPr>
              <a:lnSpc>
                <a:spcPct val="150000"/>
              </a:lnSpc>
            </a:pPr>
            <a:r>
              <a:rPr lang="zh-CN" altLang="en-US" sz="2800" b="1" dirty="0">
                <a:solidFill>
                  <a:srgbClr val="000000"/>
                </a:solidFill>
                <a:latin typeface="Times New Roman" pitchFamily="18" charset="0"/>
                <a:sym typeface="Times New Roman" pitchFamily="18" charset="0"/>
              </a:rPr>
              <a:t>布，从整体上看大致在一条直线附近，则称这两个变</a:t>
            </a:r>
          </a:p>
          <a:p>
            <a:pPr>
              <a:lnSpc>
                <a:spcPct val="150000"/>
              </a:lnSpc>
            </a:pPr>
            <a:r>
              <a:rPr lang="zh-CN" altLang="en-US" sz="2800" b="1" dirty="0">
                <a:solidFill>
                  <a:srgbClr val="000000"/>
                </a:solidFill>
                <a:latin typeface="Times New Roman" pitchFamily="18" charset="0"/>
                <a:sym typeface="Times New Roman" pitchFamily="18" charset="0"/>
              </a:rPr>
              <a:t>量之间具有</a:t>
            </a:r>
            <a:r>
              <a:rPr lang="zh-CN" altLang="en-US" sz="2800" b="1" dirty="0">
                <a:solidFill>
                  <a:srgbClr val="FF0066"/>
                </a:solidFill>
                <a:latin typeface="Times New Roman" pitchFamily="18" charset="0"/>
                <a:sym typeface="Times New Roman" pitchFamily="18" charset="0"/>
              </a:rPr>
              <a:t>线性相关关系</a:t>
            </a:r>
            <a:r>
              <a:rPr lang="zh-CN" altLang="en-US" sz="2800" b="1" dirty="0">
                <a:solidFill>
                  <a:srgbClr val="000000"/>
                </a:solidFill>
                <a:latin typeface="Times New Roman" pitchFamily="18" charset="0"/>
                <a:sym typeface="Times New Roman" pitchFamily="18" charset="0"/>
              </a:rPr>
              <a:t>，这条直线叫做</a:t>
            </a:r>
            <a:r>
              <a:rPr lang="zh-CN" altLang="en-US" sz="2800" b="1" dirty="0">
                <a:solidFill>
                  <a:srgbClr val="FF0066"/>
                </a:solidFill>
                <a:latin typeface="Times New Roman" pitchFamily="18" charset="0"/>
                <a:sym typeface="Times New Roman" pitchFamily="18" charset="0"/>
              </a:rPr>
              <a:t>回归直线.</a:t>
            </a:r>
            <a:endParaRPr lang="zh-CN" altLang="en-US" sz="2800" dirty="0"/>
          </a:p>
        </p:txBody>
      </p:sp>
      <p:grpSp>
        <p:nvGrpSpPr>
          <p:cNvPr id="9219" name="Group 3"/>
          <p:cNvGrpSpPr>
            <a:grpSpLocks/>
          </p:cNvGrpSpPr>
          <p:nvPr/>
        </p:nvGrpSpPr>
        <p:grpSpPr bwMode="auto">
          <a:xfrm>
            <a:off x="1202089" y="117476"/>
            <a:ext cx="3179378" cy="728663"/>
            <a:chOff x="0" y="0"/>
            <a:chExt cx="1271" cy="454"/>
          </a:xfrm>
        </p:grpSpPr>
        <p:sp>
          <p:nvSpPr>
            <p:cNvPr id="9220"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9221" name="Text Box 5"/>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诱思探究2</a:t>
              </a:r>
              <a:endParaRPr lang="zh-CN" altLang="en-US" sz="1600" b="1" dirty="0">
                <a:latin typeface="+mn-ea"/>
                <a:ea typeface="+mn-ea"/>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4892848" y="2030042"/>
            <a:ext cx="5974341" cy="2301875"/>
            <a:chOff x="19" y="-176"/>
            <a:chExt cx="3878" cy="2234"/>
          </a:xfrm>
        </p:grpSpPr>
        <p:graphicFrame>
          <p:nvGraphicFramePr>
            <p:cNvPr id="10243" name="Object 3"/>
            <p:cNvGraphicFramePr>
              <a:graphicFrameLocks noChangeAspect="1"/>
            </p:cNvGraphicFramePr>
            <p:nvPr>
              <p:extLst>
                <p:ext uri="{D42A27DB-BD31-4B8C-83A1-F6EECF244321}">
                  <p14:modId xmlns:p14="http://schemas.microsoft.com/office/powerpoint/2010/main" val="3280352314"/>
                </p:ext>
              </p:extLst>
            </p:nvPr>
          </p:nvGraphicFramePr>
          <p:xfrm>
            <a:off x="19" y="-176"/>
            <a:ext cx="3878" cy="2234"/>
          </p:xfrm>
          <a:graphic>
            <a:graphicData uri="http://schemas.openxmlformats.org/presentationml/2006/ole">
              <mc:AlternateContent xmlns:mc="http://schemas.openxmlformats.org/markup-compatibility/2006">
                <mc:Choice xmlns:v="urn:schemas-microsoft-com:vml" Requires="v">
                  <p:oleObj spid="_x0000_s10257" r:id="rId3" imgW="5118840" imgH="3195000" progId="Excel.Chart.8">
                    <p:embed/>
                  </p:oleObj>
                </mc:Choice>
                <mc:Fallback>
                  <p:oleObj r:id="rId3" imgW="5118840" imgH="3195000" progId="Excel.Char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 y="-176"/>
                          <a:ext cx="3878" cy="2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44" name="Freeform 4"/>
            <p:cNvSpPr>
              <a:spLocks noChangeArrowheads="1"/>
            </p:cNvSpPr>
            <p:nvPr/>
          </p:nvSpPr>
          <p:spPr bwMode="auto">
            <a:xfrm>
              <a:off x="612" y="601"/>
              <a:ext cx="2359" cy="680"/>
            </a:xfrm>
            <a:custGeom>
              <a:avLst/>
              <a:gdLst>
                <a:gd name="T0" fmla="*/ 0 w 3975"/>
                <a:gd name="T1" fmla="*/ 1308 h 1308"/>
                <a:gd name="T2" fmla="*/ 3975 w 3975"/>
                <a:gd name="T3" fmla="*/ 0 h 1308"/>
                <a:gd name="T4" fmla="*/ 0 60000 65536"/>
                <a:gd name="T5" fmla="*/ 0 60000 65536"/>
                <a:gd name="T6" fmla="*/ 0 w 3975"/>
                <a:gd name="T7" fmla="*/ 0 h 1308"/>
                <a:gd name="T8" fmla="*/ 3975 w 3975"/>
                <a:gd name="T9" fmla="*/ 1308 h 1308"/>
              </a:gdLst>
              <a:ahLst/>
              <a:cxnLst>
                <a:cxn ang="T4">
                  <a:pos x="T0" y="T1"/>
                </a:cxn>
                <a:cxn ang="T5">
                  <a:pos x="T2" y="T3"/>
                </a:cxn>
              </a:cxnLst>
              <a:rect l="T6" t="T7" r="T8" b="T9"/>
              <a:pathLst>
                <a:path w="3975" h="1308">
                  <a:moveTo>
                    <a:pt x="0" y="1308"/>
                  </a:moveTo>
                  <a:lnTo>
                    <a:pt x="3975" y="0"/>
                  </a:lnTo>
                </a:path>
              </a:pathLst>
            </a:custGeom>
            <a:noFill/>
            <a:ln w="38100" cap="flat" cmpd="sng">
              <a:solidFill>
                <a:srgbClr val="FF0000"/>
              </a:solidFill>
              <a:bevel/>
              <a:headEnd/>
              <a:tailEnd/>
            </a:ln>
          </p:spPr>
          <p:txBody>
            <a:bodyPr/>
            <a:lstStyle/>
            <a:p>
              <a:endParaRPr lang="zh-CN" altLang="zh-CN">
                <a:solidFill>
                  <a:srgbClr val="000000"/>
                </a:solidFill>
                <a:sym typeface="Times New Roman" pitchFamily="18" charset="0"/>
              </a:endParaRPr>
            </a:p>
          </p:txBody>
        </p:sp>
      </p:grpSp>
      <p:sp>
        <p:nvSpPr>
          <p:cNvPr id="10245" name="Rectangle 5"/>
          <p:cNvSpPr>
            <a:spLocks noChangeArrowheads="1"/>
          </p:cNvSpPr>
          <p:nvPr/>
        </p:nvSpPr>
        <p:spPr bwMode="auto">
          <a:xfrm>
            <a:off x="817676" y="1273175"/>
            <a:ext cx="10789069" cy="946150"/>
          </a:xfrm>
          <a:prstGeom prst="rect">
            <a:avLst/>
          </a:prstGeom>
          <a:noFill/>
          <a:ln w="9525" cmpd="sng">
            <a:noFill/>
            <a:miter lim="800000"/>
            <a:headEnd/>
            <a:tailEnd/>
          </a:ln>
        </p:spPr>
        <p:txBody>
          <a:bodyPr>
            <a:spAutoFit/>
          </a:bodyPr>
          <a:lstStyle/>
          <a:p>
            <a:r>
              <a:rPr lang="zh-CN" altLang="en-US" sz="2800" b="1" dirty="0">
                <a:solidFill>
                  <a:srgbClr val="000000"/>
                </a:solidFill>
                <a:latin typeface="Times New Roman" pitchFamily="18" charset="0"/>
                <a:sym typeface="Times New Roman" pitchFamily="18" charset="0"/>
              </a:rPr>
              <a:t>       对具有线性相关关系的两个变量，其回归直线一定通过样本点的中心吗？</a:t>
            </a:r>
            <a:endParaRPr lang="zh-CN" altLang="en-US" dirty="0"/>
          </a:p>
        </p:txBody>
      </p:sp>
      <p:sp>
        <p:nvSpPr>
          <p:cNvPr id="10246" name="Rectangle 6"/>
          <p:cNvSpPr>
            <a:spLocks noChangeArrowheads="1"/>
          </p:cNvSpPr>
          <p:nvPr/>
        </p:nvSpPr>
        <p:spPr bwMode="auto">
          <a:xfrm>
            <a:off x="817677" y="2568575"/>
            <a:ext cx="3852632" cy="946150"/>
          </a:xfrm>
          <a:prstGeom prst="rect">
            <a:avLst/>
          </a:prstGeom>
          <a:noFill/>
          <a:ln w="9525" cmpd="sng">
            <a:noFill/>
            <a:miter lim="800000"/>
            <a:headEnd/>
            <a:tailEnd/>
          </a:ln>
        </p:spPr>
        <p:txBody>
          <a:bodyPr>
            <a:spAutoFit/>
          </a:bodyPr>
          <a:lstStyle/>
          <a:p>
            <a:r>
              <a:rPr lang="zh-CN" altLang="en-US" sz="2800" b="1" dirty="0">
                <a:solidFill>
                  <a:srgbClr val="0000FF"/>
                </a:solidFill>
                <a:latin typeface="Times New Roman" pitchFamily="18" charset="0"/>
                <a:sym typeface="Times New Roman" pitchFamily="18" charset="0"/>
              </a:rPr>
              <a:t>回归直线一定通过样本点的中心.</a:t>
            </a:r>
            <a:endParaRPr lang="zh-CN" altLang="en-US" dirty="0"/>
          </a:p>
        </p:txBody>
      </p:sp>
      <p:grpSp>
        <p:nvGrpSpPr>
          <p:cNvPr id="10247" name="Group 7"/>
          <p:cNvGrpSpPr>
            <a:grpSpLocks/>
          </p:cNvGrpSpPr>
          <p:nvPr/>
        </p:nvGrpSpPr>
        <p:grpSpPr bwMode="auto">
          <a:xfrm>
            <a:off x="1202089" y="117476"/>
            <a:ext cx="3179378" cy="728663"/>
            <a:chOff x="0" y="0"/>
            <a:chExt cx="1271" cy="454"/>
          </a:xfrm>
        </p:grpSpPr>
        <p:sp>
          <p:nvSpPr>
            <p:cNvPr id="10248"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0249"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诱思探究3</a:t>
              </a:r>
              <a:endParaRPr lang="zh-CN" altLang="en-US" sz="1600" b="1" dirty="0">
                <a:latin typeface="+mn-ea"/>
                <a:ea typeface="+mn-ea"/>
              </a:endParaRPr>
            </a:p>
          </p:txBody>
        </p:sp>
      </p:grpSp>
      <p:sp>
        <p:nvSpPr>
          <p:cNvPr id="10250" name="Text Box 10"/>
          <p:cNvSpPr>
            <a:spLocks noChangeArrowheads="1"/>
          </p:cNvSpPr>
          <p:nvPr/>
        </p:nvSpPr>
        <p:spPr bwMode="auto">
          <a:xfrm>
            <a:off x="435386" y="4422776"/>
            <a:ext cx="11271178" cy="1815882"/>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宋体" pitchFamily="2" charset="-122"/>
                <a:sym typeface="宋体" pitchFamily="2" charset="-122"/>
              </a:rPr>
              <a:t>    在直角坐标系中，任何一条直线都有相应的方程，回归直线的方程称为</a:t>
            </a:r>
            <a:r>
              <a:rPr lang="zh-CN" altLang="en-US" sz="2800" b="1" dirty="0">
                <a:solidFill>
                  <a:srgbClr val="FF0066"/>
                </a:solidFill>
                <a:latin typeface="宋体" pitchFamily="2" charset="-122"/>
                <a:sym typeface="宋体" pitchFamily="2" charset="-122"/>
              </a:rPr>
              <a:t>回归方程.</a:t>
            </a:r>
            <a:r>
              <a:rPr lang="zh-CN" altLang="en-US" sz="2800" b="1" dirty="0">
                <a:solidFill>
                  <a:srgbClr val="000000"/>
                </a:solidFill>
                <a:latin typeface="宋体" pitchFamily="2" charset="-122"/>
                <a:sym typeface="宋体" pitchFamily="2" charset="-122"/>
              </a:rPr>
              <a:t>对一组具有线性相关关系的样本数据，如果能够求出它的回归方程，那么我们就可以比较具体、清楚地了解两个相关变量的内在联系，并根据回归方程对总体进行估计.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p:cBhvr>
                                        <p:cTn id="12" dur="500"/>
                                        <p:tgtEl>
                                          <p:spTgt spid="1024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246"/>
                                        </p:tgtEl>
                                        <p:attrNameLst>
                                          <p:attrName>style.visibility</p:attrName>
                                        </p:attrNameLst>
                                      </p:cBhvr>
                                      <p:to>
                                        <p:strVal val="visible"/>
                                      </p:to>
                                    </p:set>
                                    <p:animEffect>
                                      <p:cBhvr>
                                        <p:cTn id="17"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utoUpdateAnimBg="0"/>
      <p:bldP spid="1024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35387" y="1174751"/>
            <a:ext cx="11368875" cy="519113"/>
          </a:xfrm>
          <a:prstGeom prst="rect">
            <a:avLst/>
          </a:prstGeom>
          <a:noFill/>
          <a:ln w="9525" cmpd="sng">
            <a:noFill/>
            <a:miter lim="800000"/>
            <a:headEnd/>
            <a:tailEnd/>
          </a:ln>
        </p:spPr>
        <p:txBody>
          <a:bodyPr anchor="ctr">
            <a:spAutoFit/>
          </a:bodyPr>
          <a:lstStyle/>
          <a:p>
            <a:r>
              <a:rPr lang="zh-CN" altLang="en-US" sz="2800" b="1" dirty="0">
                <a:solidFill>
                  <a:srgbClr val="000000"/>
                </a:solidFill>
                <a:latin typeface="宋体" pitchFamily="2" charset="-122"/>
                <a:sym typeface="宋体" pitchFamily="2" charset="-122"/>
              </a:rPr>
              <a:t>回归直线与散点图中各点的位置应具有怎样的关系？ </a:t>
            </a:r>
            <a:endParaRPr lang="zh-CN" altLang="en-US" b="1" dirty="0"/>
          </a:p>
        </p:txBody>
      </p:sp>
      <p:sp>
        <p:nvSpPr>
          <p:cNvPr id="11267" name="Text Box 3"/>
          <p:cNvSpPr>
            <a:spLocks noChangeArrowheads="1"/>
          </p:cNvSpPr>
          <p:nvPr/>
        </p:nvSpPr>
        <p:spPr bwMode="auto">
          <a:xfrm>
            <a:off x="1108641" y="2500313"/>
            <a:ext cx="3370523" cy="519112"/>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FF"/>
                </a:solidFill>
                <a:latin typeface="宋体" pitchFamily="2" charset="-122"/>
                <a:sym typeface="宋体" pitchFamily="2" charset="-122"/>
              </a:rPr>
              <a:t>整体上最接近 </a:t>
            </a:r>
            <a:endParaRPr lang="zh-CN" altLang="en-US" dirty="0"/>
          </a:p>
        </p:txBody>
      </p:sp>
      <p:grpSp>
        <p:nvGrpSpPr>
          <p:cNvPr id="11268" name="Group 4"/>
          <p:cNvGrpSpPr>
            <a:grpSpLocks/>
          </p:cNvGrpSpPr>
          <p:nvPr/>
        </p:nvGrpSpPr>
        <p:grpSpPr bwMode="auto">
          <a:xfrm>
            <a:off x="4316512" y="2348373"/>
            <a:ext cx="7272505" cy="3816817"/>
            <a:chOff x="0" y="0"/>
            <a:chExt cx="3878" cy="2234"/>
          </a:xfrm>
        </p:grpSpPr>
        <p:graphicFrame>
          <p:nvGraphicFramePr>
            <p:cNvPr id="11269" name="Object 5"/>
            <p:cNvGraphicFramePr>
              <a:graphicFrameLocks noChangeAspect="1"/>
            </p:cNvGraphicFramePr>
            <p:nvPr/>
          </p:nvGraphicFramePr>
          <p:xfrm>
            <a:off x="0" y="0"/>
            <a:ext cx="3878" cy="2234"/>
          </p:xfrm>
          <a:graphic>
            <a:graphicData uri="http://schemas.openxmlformats.org/presentationml/2006/ole">
              <mc:AlternateContent xmlns:mc="http://schemas.openxmlformats.org/markup-compatibility/2006">
                <mc:Choice xmlns:v="urn:schemas-microsoft-com:vml" Requires="v">
                  <p:oleObj spid="_x0000_s11283" r:id="rId3" imgW="5118840" imgH="3195000" progId="Excel.Chart.8">
                    <p:embed/>
                  </p:oleObj>
                </mc:Choice>
                <mc:Fallback>
                  <p:oleObj r:id="rId3" imgW="5118840" imgH="3195000" progId="Excel.Char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878" cy="2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70" name="Freeform 6"/>
            <p:cNvSpPr>
              <a:spLocks noChangeArrowheads="1"/>
            </p:cNvSpPr>
            <p:nvPr/>
          </p:nvSpPr>
          <p:spPr bwMode="auto">
            <a:xfrm>
              <a:off x="612" y="601"/>
              <a:ext cx="2359" cy="680"/>
            </a:xfrm>
            <a:custGeom>
              <a:avLst/>
              <a:gdLst>
                <a:gd name="T0" fmla="*/ 0 w 3975"/>
                <a:gd name="T1" fmla="*/ 1308 h 1308"/>
                <a:gd name="T2" fmla="*/ 3975 w 3975"/>
                <a:gd name="T3" fmla="*/ 0 h 1308"/>
                <a:gd name="T4" fmla="*/ 0 60000 65536"/>
                <a:gd name="T5" fmla="*/ 0 60000 65536"/>
                <a:gd name="T6" fmla="*/ 0 w 3975"/>
                <a:gd name="T7" fmla="*/ 0 h 1308"/>
                <a:gd name="T8" fmla="*/ 3975 w 3975"/>
                <a:gd name="T9" fmla="*/ 1308 h 1308"/>
              </a:gdLst>
              <a:ahLst/>
              <a:cxnLst>
                <a:cxn ang="T4">
                  <a:pos x="T0" y="T1"/>
                </a:cxn>
                <a:cxn ang="T5">
                  <a:pos x="T2" y="T3"/>
                </a:cxn>
              </a:cxnLst>
              <a:rect l="T6" t="T7" r="T8" b="T9"/>
              <a:pathLst>
                <a:path w="3975" h="1308">
                  <a:moveTo>
                    <a:pt x="0" y="1308"/>
                  </a:moveTo>
                  <a:lnTo>
                    <a:pt x="3975" y="0"/>
                  </a:lnTo>
                </a:path>
              </a:pathLst>
            </a:custGeom>
            <a:noFill/>
            <a:ln w="38100" cap="flat" cmpd="sng">
              <a:solidFill>
                <a:srgbClr val="FF0000"/>
              </a:solidFill>
              <a:bevel/>
              <a:headEnd/>
              <a:tailEnd/>
            </a:ln>
          </p:spPr>
          <p:txBody>
            <a:bodyPr/>
            <a:lstStyle/>
            <a:p>
              <a:endParaRPr lang="zh-CN" altLang="zh-CN">
                <a:solidFill>
                  <a:srgbClr val="000000"/>
                </a:solidFill>
                <a:sym typeface="Times New Roman" pitchFamily="18" charset="0"/>
              </a:endParaRPr>
            </a:p>
          </p:txBody>
        </p:sp>
      </p:grpSp>
      <p:grpSp>
        <p:nvGrpSpPr>
          <p:cNvPr id="11271" name="Group 7"/>
          <p:cNvGrpSpPr>
            <a:grpSpLocks/>
          </p:cNvGrpSpPr>
          <p:nvPr/>
        </p:nvGrpSpPr>
        <p:grpSpPr bwMode="auto">
          <a:xfrm>
            <a:off x="1202089" y="117476"/>
            <a:ext cx="3179378" cy="728663"/>
            <a:chOff x="0" y="0"/>
            <a:chExt cx="1271" cy="454"/>
          </a:xfrm>
        </p:grpSpPr>
        <p:sp>
          <p:nvSpPr>
            <p:cNvPr id="11272" name="AutoShape 8"/>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1273" name="Text Box 9"/>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诱思探究4</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p:cBhvr>
                                        <p:cTn id="12" dur="500"/>
                                        <p:tgtEl>
                                          <p:spTgt spid="1126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267"/>
                                        </p:tgtEl>
                                        <p:attrNameLst>
                                          <p:attrName>style.visibility</p:attrName>
                                        </p:attrNameLst>
                                      </p:cBhvr>
                                      <p:to>
                                        <p:strVal val="visible"/>
                                      </p:to>
                                    </p:set>
                                    <p:animEffect>
                                      <p:cBhvr>
                                        <p:cTn id="1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utoUpdateAnimBg="0"/>
      <p:bldP spid="1126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a:spLocks noChangeArrowheads="1"/>
          </p:cNvSpPr>
          <p:nvPr/>
        </p:nvSpPr>
        <p:spPr bwMode="auto">
          <a:xfrm>
            <a:off x="626532" y="1628776"/>
            <a:ext cx="11606744" cy="1384995"/>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66"/>
                </a:solidFill>
                <a:latin typeface="Times New Roman" pitchFamily="18" charset="0"/>
                <a:sym typeface="Times New Roman" pitchFamily="18" charset="0"/>
              </a:rPr>
              <a:t>方案一：</a:t>
            </a:r>
            <a:r>
              <a:rPr lang="zh-CN" altLang="en-US" sz="2800" b="1" dirty="0">
                <a:solidFill>
                  <a:srgbClr val="000000"/>
                </a:solidFill>
                <a:latin typeface="Times New Roman" pitchFamily="18" charset="0"/>
                <a:sym typeface="Times New Roman" pitchFamily="18" charset="0"/>
              </a:rPr>
              <a:t>采用测量的方法：先画一条直线，测量出各点到它的距离，然后移动直线，到达一个使距离之和最小的位置，测量出此时直线的斜率和截距，就得到回归方程。</a:t>
            </a:r>
            <a:endParaRPr lang="zh-CN" altLang="en-US" dirty="0"/>
          </a:p>
        </p:txBody>
      </p:sp>
      <p:sp>
        <p:nvSpPr>
          <p:cNvPr id="12291" name="Text Box 3"/>
          <p:cNvSpPr>
            <a:spLocks noChangeArrowheads="1"/>
          </p:cNvSpPr>
          <p:nvPr/>
        </p:nvSpPr>
        <p:spPr bwMode="auto">
          <a:xfrm>
            <a:off x="917496" y="1125538"/>
            <a:ext cx="11315779" cy="519112"/>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000000"/>
                </a:solidFill>
                <a:latin typeface="Times New Roman" pitchFamily="18" charset="0"/>
                <a:sym typeface="Times New Roman" pitchFamily="18" charset="0"/>
              </a:rPr>
              <a:t>如何具体的求出这个回归方程呢？</a:t>
            </a:r>
            <a:endParaRPr lang="zh-CN" altLang="en-US" dirty="0"/>
          </a:p>
        </p:txBody>
      </p:sp>
      <p:graphicFrame>
        <p:nvGraphicFramePr>
          <p:cNvPr id="12292" name="Object 4"/>
          <p:cNvGraphicFramePr>
            <a:graphicFrameLocks noChangeAspect="1"/>
          </p:cNvGraphicFramePr>
          <p:nvPr/>
        </p:nvGraphicFramePr>
        <p:xfrm>
          <a:off x="4190323" y="3068639"/>
          <a:ext cx="6936437" cy="2986087"/>
        </p:xfrm>
        <a:graphic>
          <a:graphicData uri="http://schemas.openxmlformats.org/presentationml/2006/ole">
            <mc:AlternateContent xmlns:mc="http://schemas.openxmlformats.org/markup-compatibility/2006">
              <mc:Choice xmlns:v="urn:schemas-microsoft-com:vml" Requires="v">
                <p:oleObj spid="_x0000_s12306" r:id="rId3" imgW="5118840" imgH="3195000" progId="Excel.Chart.8">
                  <p:embed/>
                </p:oleObj>
              </mc:Choice>
              <mc:Fallback>
                <p:oleObj r:id="rId3" imgW="5118840" imgH="3195000" progId="Excel.Char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0323" y="3068639"/>
                        <a:ext cx="6936437" cy="298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3" name="Freeform 5"/>
          <p:cNvSpPr>
            <a:spLocks noChangeArrowheads="1"/>
          </p:cNvSpPr>
          <p:nvPr/>
        </p:nvSpPr>
        <p:spPr bwMode="auto">
          <a:xfrm>
            <a:off x="5345688" y="3789363"/>
            <a:ext cx="4334741" cy="1079500"/>
          </a:xfrm>
          <a:custGeom>
            <a:avLst/>
            <a:gdLst>
              <a:gd name="T0" fmla="*/ 0 w 3975"/>
              <a:gd name="T1" fmla="*/ 1308 h 1308"/>
              <a:gd name="T2" fmla="*/ 3975 w 3975"/>
              <a:gd name="T3" fmla="*/ 0 h 1308"/>
              <a:gd name="T4" fmla="*/ 0 60000 65536"/>
              <a:gd name="T5" fmla="*/ 0 60000 65536"/>
              <a:gd name="T6" fmla="*/ 0 w 3975"/>
              <a:gd name="T7" fmla="*/ 0 h 1308"/>
              <a:gd name="T8" fmla="*/ 3975 w 3975"/>
              <a:gd name="T9" fmla="*/ 1308 h 1308"/>
            </a:gdLst>
            <a:ahLst/>
            <a:cxnLst>
              <a:cxn ang="T4">
                <a:pos x="T0" y="T1"/>
              </a:cxn>
              <a:cxn ang="T5">
                <a:pos x="T2" y="T3"/>
              </a:cxn>
            </a:cxnLst>
            <a:rect l="T6" t="T7" r="T8" b="T9"/>
            <a:pathLst>
              <a:path w="3975" h="1308">
                <a:moveTo>
                  <a:pt x="0" y="1308"/>
                </a:moveTo>
                <a:lnTo>
                  <a:pt x="3975" y="0"/>
                </a:lnTo>
              </a:path>
            </a:pathLst>
          </a:custGeom>
          <a:noFill/>
          <a:ln w="38100" cap="flat" cmpd="sng">
            <a:solidFill>
              <a:srgbClr val="FF0000"/>
            </a:solidFill>
            <a:bevel/>
            <a:headEnd/>
            <a:tailEnd/>
          </a:ln>
        </p:spPr>
        <p:txBody>
          <a:bodyPr/>
          <a:lstStyle/>
          <a:p>
            <a:endParaRPr lang="zh-CN" altLang="zh-CN">
              <a:solidFill>
                <a:srgbClr val="000000"/>
              </a:solidFill>
              <a:sym typeface="Times New Roman" pitchFamily="18" charset="0"/>
            </a:endParaRPr>
          </a:p>
        </p:txBody>
      </p:sp>
      <p:grpSp>
        <p:nvGrpSpPr>
          <p:cNvPr id="12294" name="Group 6"/>
          <p:cNvGrpSpPr>
            <a:grpSpLocks/>
          </p:cNvGrpSpPr>
          <p:nvPr/>
        </p:nvGrpSpPr>
        <p:grpSpPr bwMode="auto">
          <a:xfrm>
            <a:off x="1202089" y="117476"/>
            <a:ext cx="3179378" cy="728663"/>
            <a:chOff x="0" y="0"/>
            <a:chExt cx="1271" cy="454"/>
          </a:xfrm>
        </p:grpSpPr>
        <p:sp>
          <p:nvSpPr>
            <p:cNvPr id="12295" name="AutoShape 7"/>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2296" name="Text Box 8"/>
            <p:cNvSpPr>
              <a:spLocks noChangeArrowheads="1"/>
            </p:cNvSpPr>
            <p:nvPr/>
          </p:nvSpPr>
          <p:spPr bwMode="auto">
            <a:xfrm>
              <a:off x="92" y="46"/>
              <a:ext cx="1088" cy="326"/>
            </a:xfrm>
            <a:prstGeom prst="rect">
              <a:avLst/>
            </a:prstGeom>
            <a:noFill/>
            <a:ln w="9525"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诱思探究5</a:t>
              </a:r>
              <a:endParaRPr lang="zh-CN" altLang="en-US" sz="1600" b="1" dirty="0">
                <a:latin typeface="+mn-ea"/>
                <a:ea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229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Effect>
                                      <p:cBhvr>
                                        <p:cTn id="13" dur="2000"/>
                                        <p:tgtEl>
                                          <p:spTgt spid="12293"/>
                                        </p:tgtEl>
                                      </p:cBhvr>
                                    </p:animEffect>
                                  </p:childTnLst>
                                </p:cTn>
                              </p:par>
                            </p:childTnLst>
                          </p:cTn>
                        </p:par>
                      </p:childTnLst>
                    </p:cTn>
                  </p:par>
                  <p:par>
                    <p:cTn id="14" fill="hold">
                      <p:stCondLst>
                        <p:cond delay="indefinite"/>
                      </p:stCondLst>
                      <p:childTnLst>
                        <p:par>
                          <p:cTn id="15" fill="hold">
                            <p:stCondLst>
                              <p:cond delay="0"/>
                            </p:stCondLst>
                            <p:childTnLst>
                              <p:par>
                                <p:cTn id="16" presetID="35" presetClass="path" presetSubtype="0" accel="50000" decel="50000" fill="hold" grpId="1" nodeType="clickEffect">
                                  <p:stCondLst>
                                    <p:cond delay="0"/>
                                  </p:stCondLst>
                                  <p:childTnLst>
                                    <p:animMotion origin="layout" path="M -5.55556E-7 4.07407E-6 L -0.03368 0.00046 " pathEditMode="relative" rAng="0" ptsTypes="AA">
                                      <p:cBhvr>
                                        <p:cTn id="17" dur="2000" fill="hold"/>
                                        <p:tgtEl>
                                          <p:spTgt spid="12293"/>
                                        </p:tgtEl>
                                        <p:attrNameLst>
                                          <p:attrName>ppt_x,ppt_y</p:attrName>
                                        </p:attrNameLst>
                                      </p:cBhvr>
                                      <p:rCtr x="-1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bldLvl="0" autoUpdateAnimBg="0"/>
      <p:bldP spid="12293" grpId="0" bldLvl="0" animBg="1" autoUpdateAnimBg="0"/>
      <p:bldP spid="12293" grpId="1" bldLvl="0" animBg="1" autoUpdateAnimBg="0"/>
    </p:bldLst>
  </p:timing>
</p:sld>
</file>

<file path=ppt/theme/theme1.xml><?xml version="1.0" encoding="utf-8"?>
<a:theme xmlns:a="http://schemas.openxmlformats.org/drawingml/2006/main" name="演示文稿2">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演示文稿2">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TotalTime>
  <Pages>0</Pages>
  <Words>1457</Words>
  <Characters>0</Characters>
  <Application>Microsoft Office PowerPoint</Application>
  <DocSecurity>0</DocSecurity>
  <PresentationFormat>自定义</PresentationFormat>
  <Lines>0</Lines>
  <Paragraphs>127</Paragraphs>
  <Slides>24</Slides>
  <Notes>0</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24</vt:i4>
      </vt:variant>
    </vt:vector>
  </HeadingPairs>
  <TitlesOfParts>
    <vt:vector size="29" baseType="lpstr">
      <vt:lpstr>演示文稿2</vt:lpstr>
      <vt:lpstr>Microsoft Excel 图表</vt:lpstr>
      <vt:lpstr>MathType 6.0 Equation</vt:lpstr>
      <vt:lpstr>Microsoft 公式 3.0</vt:lpstr>
      <vt:lpstr>Microsoft Word 97 - 2003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§2.3.2 两个变量的线性相关</dc:title>
  <dc:creator>User</dc:creator>
  <cp:lastModifiedBy>Sky123.Org</cp:lastModifiedBy>
  <cp:revision>65</cp:revision>
  <cp:lastPrinted>2014-11-27T06:52:05Z</cp:lastPrinted>
  <dcterms:created xsi:type="dcterms:W3CDTF">2011-09-29T10:22:00Z</dcterms:created>
  <dcterms:modified xsi:type="dcterms:W3CDTF">2014-11-27T06:54:10Z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