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41"/>
  </p:notesMasterIdLst>
  <p:sldIdLst>
    <p:sldId id="489" r:id="rId2"/>
    <p:sldId id="450" r:id="rId3"/>
    <p:sldId id="451" r:id="rId4"/>
    <p:sldId id="452" r:id="rId5"/>
    <p:sldId id="453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88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  <p:sldId id="478" r:id="rId31"/>
    <p:sldId id="479" r:id="rId32"/>
    <p:sldId id="480" r:id="rId33"/>
    <p:sldId id="481" r:id="rId34"/>
    <p:sldId id="482" r:id="rId35"/>
    <p:sldId id="483" r:id="rId36"/>
    <p:sldId id="484" r:id="rId37"/>
    <p:sldId id="485" r:id="rId38"/>
    <p:sldId id="487" r:id="rId39"/>
    <p:sldId id="490" r:id="rId40"/>
  </p:sldIdLst>
  <p:sldSz cx="12233275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614" y="-58"/>
      </p:cViewPr>
      <p:guideLst>
        <p:guide orient="horz" pos="2160"/>
        <p:guide pos="38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emf"/><Relationship Id="rId1" Type="http://schemas.openxmlformats.org/officeDocument/2006/relationships/image" Target="../media/image24.emf"/><Relationship Id="rId4" Type="http://schemas.openxmlformats.org/officeDocument/2006/relationships/image" Target="../media/image27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5" Type="http://schemas.openxmlformats.org/officeDocument/2006/relationships/image" Target="../media/image32.emf"/><Relationship Id="rId4" Type="http://schemas.openxmlformats.org/officeDocument/2006/relationships/image" Target="../media/image31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4.wmf"/><Relationship Id="rId1" Type="http://schemas.openxmlformats.org/officeDocument/2006/relationships/image" Target="../media/image36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emf"/><Relationship Id="rId4" Type="http://schemas.openxmlformats.org/officeDocument/2006/relationships/image" Target="../media/image43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3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5281613" cy="2555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6905625" y="0"/>
            <a:ext cx="5283200" cy="2555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zh-CN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371975" y="384175"/>
            <a:ext cx="3444875" cy="19304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sp>
      <p:sp>
        <p:nvSpPr>
          <p:cNvPr id="3077" name="Rectangle 5"/>
          <p:cNvSpPr>
            <a:spLocks noGrp="1" noRot="1" noChangeAspect="1" noChangeArrowheads="1" noTextEdit="1"/>
          </p:cNvSpPr>
          <p:nvPr/>
        </p:nvSpPr>
        <p:spPr bwMode="auto">
          <a:xfrm>
            <a:off x="1219200" y="2443163"/>
            <a:ext cx="9753600" cy="23145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sz="1200">
                <a:solidFill>
                  <a:srgbClr val="000000"/>
                </a:solidFill>
              </a:rPr>
              <a:t> ____ __ ____  _____ ____ ______</a:t>
            </a:r>
            <a:endParaRPr lang="zh-CN" altLang="en-US" sz="1200">
              <a:solidFill>
                <a:srgbClr val="000000"/>
              </a:solidFill>
            </a:endParaRPr>
          </a:p>
          <a:p>
            <a:pPr>
              <a:spcBef>
                <a:spcPct val="30000"/>
              </a:spcBef>
            </a:pPr>
            <a:r>
              <a:rPr lang="en-US" sz="1200">
                <a:solidFill>
                  <a:srgbClr val="000000"/>
                </a:solidFill>
              </a:rPr>
              <a:t> _____ _____</a:t>
            </a:r>
            <a:endParaRPr lang="zh-CN" altLang="en-US" sz="1200">
              <a:solidFill>
                <a:srgbClr val="000000"/>
              </a:solidFill>
            </a:endParaRPr>
          </a:p>
          <a:p>
            <a:pPr>
              <a:spcBef>
                <a:spcPct val="30000"/>
              </a:spcBef>
            </a:pPr>
            <a:r>
              <a:rPr lang="en-US" sz="1200">
                <a:solidFill>
                  <a:srgbClr val="000000"/>
                </a:solidFill>
              </a:rPr>
              <a:t> ____ _____</a:t>
            </a:r>
            <a:endParaRPr lang="zh-CN" altLang="en-US" sz="1200">
              <a:solidFill>
                <a:srgbClr val="000000"/>
              </a:solidFill>
            </a:endParaRPr>
          </a:p>
          <a:p>
            <a:pPr>
              <a:spcBef>
                <a:spcPct val="30000"/>
              </a:spcBef>
            </a:pPr>
            <a:r>
              <a:rPr lang="en-US" sz="1200">
                <a:solidFill>
                  <a:srgbClr val="000000"/>
                </a:solidFill>
              </a:rPr>
              <a:t> _____ _____</a:t>
            </a:r>
            <a:endParaRPr lang="zh-CN" altLang="en-US" sz="1200">
              <a:solidFill>
                <a:srgbClr val="000000"/>
              </a:solidFill>
            </a:endParaRPr>
          </a:p>
          <a:p>
            <a:pPr>
              <a:spcBef>
                <a:spcPct val="30000"/>
              </a:spcBef>
            </a:pPr>
            <a:r>
              <a:rPr lang="en-US" sz="1200">
                <a:solidFill>
                  <a:srgbClr val="000000"/>
                </a:solidFill>
              </a:rPr>
              <a:t> ____ _____</a:t>
            </a:r>
            <a:endParaRPr lang="zh-CN" altLang="en-US" sz="120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4884738"/>
            <a:ext cx="5281613" cy="2571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905625" y="4884738"/>
            <a:ext cx="5283200" cy="2571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E064E1DA-8CDF-4AA3-8714-3BEA16C96217}" type="slidenum">
              <a:rPr lang="zh-CN" altLang="en-US"/>
              <a:pPr/>
              <a:t>‹#›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938857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7258" y="2130426"/>
            <a:ext cx="1039876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34514" y="3886200"/>
            <a:ext cx="8564248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829213-51C1-43BE-ADFD-AEB71707432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BF71C-1E16-46DD-8D20-56F5A1504AB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70000" y="274639"/>
            <a:ext cx="275177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1505" y="274639"/>
            <a:ext cx="810562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FD5CE4-D170-4F95-B3CC-AC998F8871D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05" y="274638"/>
            <a:ext cx="11010266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1504" y="6356351"/>
            <a:ext cx="2853688" cy="365125"/>
          </a:xfrm>
        </p:spPr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80207" y="6356351"/>
            <a:ext cx="3874454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68083" y="6356351"/>
            <a:ext cx="2853688" cy="365125"/>
          </a:xfrm>
        </p:spPr>
        <p:txBody>
          <a:bodyPr/>
          <a:lstStyle>
            <a:lvl1pPr>
              <a:defRPr/>
            </a:lvl1pPr>
          </a:lstStyle>
          <a:p>
            <a:fld id="{D7261309-3B3E-4032-87B7-4FDA32E1730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D84DCD-7AAB-4738-ACDD-D58E823F1B4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6624" y="4406901"/>
            <a:ext cx="1039876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6624" y="2906713"/>
            <a:ext cx="10398761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A7CBF1-2C7A-4F55-B7FA-BA73128127E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505" y="1600201"/>
            <a:ext cx="54286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3077" y="1600201"/>
            <a:ext cx="542869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EC1EB6-E366-475F-AD3E-4602F0F2712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1505" y="1535113"/>
            <a:ext cx="54048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505" y="2174875"/>
            <a:ext cx="54048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13778" y="1535113"/>
            <a:ext cx="540799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13778" y="2174875"/>
            <a:ext cx="540799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E658E-C540-4B9E-975A-66B4025C1D4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4A0C6-777D-490D-AD57-66A6D5FCAA3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F55494-79B4-468C-8B12-3135B33489C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05" y="273050"/>
            <a:ext cx="402414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2157" y="273051"/>
            <a:ext cx="683961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1505" y="1435101"/>
            <a:ext cx="402414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8AA116-F873-4849-B791-A68900F2492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8244" y="4800600"/>
            <a:ext cx="7339647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8244" y="612775"/>
            <a:ext cx="7339647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8244" y="5367338"/>
            <a:ext cx="7339647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9A9378-56B5-442C-8B49-B76D5D830CD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11505" y="274638"/>
            <a:ext cx="11010266" cy="1143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505" y="1600201"/>
            <a:ext cx="11010266" cy="45259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11504" y="6356351"/>
            <a:ext cx="2853688" cy="3651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80207" y="6356351"/>
            <a:ext cx="3874454" cy="3651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8083" y="6356351"/>
            <a:ext cx="2853688" cy="3651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50CB68F6-DA9C-4C7C-AEF4-6229C22431E8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7" name="矩形 7"/>
          <p:cNvSpPr>
            <a:spLocks noChangeArrowheads="1"/>
          </p:cNvSpPr>
          <p:nvPr userDrawn="1"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" name="矩形 8"/>
          <p:cNvSpPr>
            <a:spLocks noChangeArrowheads="1"/>
          </p:cNvSpPr>
          <p:nvPr userDrawn="1"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pic>
        <p:nvPicPr>
          <p:cNvPr id="9" name="Picture 8" descr="91淘课logo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940972" y="5689970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</p:sldLayoutIdLst>
  <p:txStyles>
    <p:titleStyle>
      <a:lvl1pPr marL="9144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5.gif"/><Relationship Id="rId4" Type="http://schemas.openxmlformats.org/officeDocument/2006/relationships/image" Target="../media/image1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6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8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5.emf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27.wmf"/><Relationship Id="rId4" Type="http://schemas.openxmlformats.org/officeDocument/2006/relationships/image" Target="../media/image24.emf"/><Relationship Id="rId9" Type="http://schemas.openxmlformats.org/officeDocument/2006/relationships/oleObject" Target="../embeddings/oleObject23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32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9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31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27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3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36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9.e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38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43.wmf"/><Relationship Id="rId4" Type="http://schemas.openxmlformats.org/officeDocument/2006/relationships/image" Target="../media/image40.emf"/><Relationship Id="rId9" Type="http://schemas.openxmlformats.org/officeDocument/2006/relationships/oleObject" Target="../embeddings/oleObject40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12" Type="http://schemas.openxmlformats.org/officeDocument/2006/relationships/image" Target="../media/image50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47.wmf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42.bin"/><Relationship Id="rId10" Type="http://schemas.openxmlformats.org/officeDocument/2006/relationships/image" Target="../media/image49.wmf"/><Relationship Id="rId4" Type="http://schemas.openxmlformats.org/officeDocument/2006/relationships/image" Target="../media/image46.wmf"/><Relationship Id="rId9" Type="http://schemas.openxmlformats.org/officeDocument/2006/relationships/oleObject" Target="../embeddings/oleObject44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Relationship Id="rId5" Type="http://schemas.openxmlformats.org/officeDocument/2006/relationships/hyperlink" Target="&#25955;&#28857;&#22270;.xls" TargetMode="External"/><Relationship Id="rId4" Type="http://schemas.openxmlformats.org/officeDocument/2006/relationships/image" Target="../media/image51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52.e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12" Type="http://schemas.openxmlformats.org/officeDocument/2006/relationships/image" Target="../media/image58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55.wmf"/><Relationship Id="rId11" Type="http://schemas.openxmlformats.org/officeDocument/2006/relationships/oleObject" Target="../embeddings/oleObject52.bin"/><Relationship Id="rId5" Type="http://schemas.openxmlformats.org/officeDocument/2006/relationships/oleObject" Target="../embeddings/oleObject49.bin"/><Relationship Id="rId10" Type="http://schemas.openxmlformats.org/officeDocument/2006/relationships/image" Target="../media/image57.wmf"/><Relationship Id="rId4" Type="http://schemas.openxmlformats.org/officeDocument/2006/relationships/image" Target="../media/image54.wmf"/><Relationship Id="rId9" Type="http://schemas.openxmlformats.org/officeDocument/2006/relationships/oleObject" Target="../embeddings/oleObject51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59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oleObject" Target="../embeddings/oleObject54.bin"/><Relationship Id="rId7" Type="http://schemas.openxmlformats.org/officeDocument/2006/relationships/image" Target="../media/image65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64.png"/><Relationship Id="rId11" Type="http://schemas.openxmlformats.org/officeDocument/2006/relationships/image" Target="../media/image62.wmf"/><Relationship Id="rId5" Type="http://schemas.openxmlformats.org/officeDocument/2006/relationships/image" Target="../media/image63.png"/><Relationship Id="rId10" Type="http://schemas.openxmlformats.org/officeDocument/2006/relationships/oleObject" Target="../embeddings/oleObject56.bin"/><Relationship Id="rId4" Type="http://schemas.openxmlformats.org/officeDocument/2006/relationships/image" Target="../media/image60.wmf"/><Relationship Id="rId9" Type="http://schemas.openxmlformats.org/officeDocument/2006/relationships/image" Target="../media/image61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66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34.w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hyperlink" Target="mailto:info@eyefulpresentations.co.uk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6"/>
          <p:cNvGrpSpPr>
            <a:grpSpLocks/>
          </p:cNvGrpSpPr>
          <p:nvPr/>
        </p:nvGrpSpPr>
        <p:grpSpPr bwMode="auto">
          <a:xfrm>
            <a:off x="1" y="1557338"/>
            <a:ext cx="12233275" cy="3962400"/>
            <a:chOff x="0" y="0"/>
            <a:chExt cx="12195175" cy="3962127"/>
          </a:xfrm>
        </p:grpSpPr>
        <p:sp>
          <p:nvSpPr>
            <p:cNvPr id="3075" name="直角三角形 7"/>
            <p:cNvSpPr>
              <a:spLocks noChangeArrowheads="1"/>
            </p:cNvSpPr>
            <p:nvPr/>
          </p:nvSpPr>
          <p:spPr bwMode="auto">
            <a:xfrm flipH="1">
              <a:off x="10634068" y="216024"/>
              <a:ext cx="255710" cy="216024"/>
            </a:xfrm>
            <a:prstGeom prst="rtTriangle">
              <a:avLst/>
            </a:prstGeom>
            <a:solidFill>
              <a:srgbClr val="FF5050">
                <a:alpha val="56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6" name="矩形 8"/>
            <p:cNvSpPr>
              <a:spLocks noChangeArrowheads="1"/>
            </p:cNvSpPr>
            <p:nvPr/>
          </p:nvSpPr>
          <p:spPr bwMode="auto">
            <a:xfrm>
              <a:off x="0" y="432048"/>
              <a:ext cx="12195175" cy="2816696"/>
            </a:xfrm>
            <a:prstGeom prst="rect">
              <a:avLst/>
            </a:prstGeom>
            <a:solidFill>
              <a:srgbClr val="988328">
                <a:alpha val="25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7" name="矩形 9"/>
            <p:cNvSpPr>
              <a:spLocks noChangeArrowheads="1"/>
            </p:cNvSpPr>
            <p:nvPr/>
          </p:nvSpPr>
          <p:spPr bwMode="auto">
            <a:xfrm>
              <a:off x="10889778" y="216024"/>
              <a:ext cx="896441" cy="3240360"/>
            </a:xfrm>
            <a:prstGeom prst="rect">
              <a:avLst/>
            </a:prstGeom>
            <a:solidFill>
              <a:srgbClr val="CC0000">
                <a:alpha val="56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8" name="直角三角形 10"/>
            <p:cNvSpPr>
              <a:spLocks noChangeArrowheads="1"/>
            </p:cNvSpPr>
            <p:nvPr/>
          </p:nvSpPr>
          <p:spPr bwMode="auto">
            <a:xfrm flipH="1" flipV="1">
              <a:off x="10634067" y="3248744"/>
              <a:ext cx="255709" cy="207640"/>
            </a:xfrm>
            <a:prstGeom prst="rtTriangle">
              <a:avLst/>
            </a:prstGeom>
            <a:solidFill>
              <a:srgbClr val="FF5050">
                <a:alpha val="56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pic>
          <p:nvPicPr>
            <p:cNvPr id="3079" name="Picture 2" descr="C:\Users\user\Desktop\未标题-1 拷贝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6860" y="0"/>
              <a:ext cx="2402335" cy="396212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sp>
        <p:nvSpPr>
          <p:cNvPr id="3080" name="副标题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926877" y="1989138"/>
            <a:ext cx="8564248" cy="792162"/>
          </a:xfrm>
          <a:ln/>
        </p:spPr>
        <p:txBody>
          <a:bodyPr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itchFamily="34" charset="-122"/>
              </a:rPr>
              <a:t>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§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2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3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2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两个变量的线性相关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TextBox 3"/>
          <p:cNvSpPr>
            <a:spLocks noChangeArrowheads="1"/>
          </p:cNvSpPr>
          <p:nvPr/>
        </p:nvSpPr>
        <p:spPr bwMode="auto">
          <a:xfrm>
            <a:off x="11098721" y="2199710"/>
            <a:ext cx="549399" cy="267765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ea"/>
                <a:ea typeface="+mn-ea"/>
                <a:sym typeface="微软雅黑" pitchFamily="34" charset="-122"/>
              </a:rPr>
              <a:t>第二章：统计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  <a:sym typeface="Calibri" pitchFamily="34" charset="0"/>
            </a:endParaRPr>
          </a:p>
        </p:txBody>
      </p:sp>
      <p:pic>
        <p:nvPicPr>
          <p:cNvPr id="3082" name="对象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6428" y="2914647"/>
            <a:ext cx="4079882" cy="199548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23307051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303030"/>
              </p:ext>
            </p:extLst>
          </p:nvPr>
        </p:nvGraphicFramePr>
        <p:xfrm>
          <a:off x="860272" y="908825"/>
          <a:ext cx="11063044" cy="2547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90" r:id="rId3" imgW="3038400" imgH="9258480" progId="Word.Document.8">
                  <p:embed/>
                </p:oleObj>
              </mc:Choice>
              <mc:Fallback>
                <p:oleObj r:id="rId3" imgW="3038400" imgH="925848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0272" y="908825"/>
                        <a:ext cx="11063044" cy="254730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276493"/>
              </p:ext>
            </p:extLst>
          </p:nvPr>
        </p:nvGraphicFramePr>
        <p:xfrm>
          <a:off x="1580322" y="2636945"/>
          <a:ext cx="8013219" cy="373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91" r:id="rId5" imgW="5438520" imgH="3299040" progId="Excel.Chart.8">
                  <p:embed/>
                </p:oleObj>
              </mc:Choice>
              <mc:Fallback>
                <p:oleObj r:id="rId5" imgW="5438520" imgH="3299040" progId="Excel.Char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0322" y="2636945"/>
                        <a:ext cx="8013219" cy="3730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AutoShape 25"/>
          <p:cNvSpPr>
            <a:spLocks noChangeArrowheads="1"/>
          </p:cNvSpPr>
          <p:nvPr/>
        </p:nvSpPr>
        <p:spPr bwMode="auto">
          <a:xfrm>
            <a:off x="8236223" y="1700213"/>
            <a:ext cx="3852632" cy="1655762"/>
          </a:xfrm>
          <a:prstGeom prst="cloudCallout">
            <a:avLst>
              <a:gd name="adj1" fmla="val -52806"/>
              <a:gd name="adj2" fmla="val 61792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黑体" pitchFamily="49" charset="-122"/>
              </a:rPr>
              <a:t>该图叫做</a:t>
            </a:r>
          </a:p>
          <a:p>
            <a:pPr algn="ctr" eaLnBrk="1" hangingPunct="1"/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sym typeface="黑体" pitchFamily="49" charset="-122"/>
              </a:rPr>
              <a:t>散点图</a:t>
            </a:r>
            <a:r>
              <a:rPr lang="en-US" sz="2800" b="1" dirty="0">
                <a:solidFill>
                  <a:srgbClr val="FF0000"/>
                </a:solidFill>
                <a:latin typeface="+mn-ea"/>
                <a:ea typeface="+mn-ea"/>
                <a:sym typeface="黑体" pitchFamily="49" charset="-122"/>
              </a:rPr>
              <a:t>.</a:t>
            </a:r>
            <a:endParaRPr lang="zh-CN" altLang="en-US" sz="20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13317" name="Text Box 59"/>
          <p:cNvSpPr>
            <a:spLocks noChangeArrowheads="1"/>
          </p:cNvSpPr>
          <p:nvPr/>
        </p:nvSpPr>
        <p:spPr bwMode="auto">
          <a:xfrm>
            <a:off x="528836" y="6237288"/>
            <a:ext cx="11039681" cy="5191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+mn-ea"/>
                <a:ea typeface="+mn-ea"/>
                <a:sym typeface="黑体" pitchFamily="49" charset="-122"/>
              </a:rPr>
              <a:t>从散点图可以看出，年龄越大，体内脂肪含量越高</a:t>
            </a:r>
            <a:r>
              <a:rPr lang="en-US" sz="2800" b="1" dirty="0">
                <a:solidFill>
                  <a:schemeClr val="tx2"/>
                </a:solidFill>
                <a:latin typeface="+mn-ea"/>
                <a:ea typeface="+mn-ea"/>
                <a:sym typeface="黑体" pitchFamily="49" charset="-122"/>
              </a:rPr>
              <a:t>. 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 autoUpdateAnimBg="0"/>
      <p:bldP spid="13317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1420845" y="3644901"/>
          <a:ext cx="9697419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12" r:id="rId3" imgW="2918880" imgH="524160" progId="Word.Document.8">
                  <p:embed/>
                </p:oleObj>
              </mc:Choice>
              <mc:Fallback>
                <p:oleObj r:id="rId3" imgW="2918880" imgH="52416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0845" y="3644901"/>
                        <a:ext cx="9697419" cy="1368425"/>
                      </a:xfrm>
                      <a:prstGeom prst="rect">
                        <a:avLst/>
                      </a:prstGeom>
                      <a:solidFill>
                        <a:srgbClr val="0E8BE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2506239"/>
              </p:ext>
            </p:extLst>
          </p:nvPr>
        </p:nvGraphicFramePr>
        <p:xfrm>
          <a:off x="284232" y="1052835"/>
          <a:ext cx="11555772" cy="2392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13" r:id="rId5" imgW="3324240" imgH="9258480" progId="Word.Document.8">
                  <p:embed/>
                </p:oleObj>
              </mc:Choice>
              <mc:Fallback>
                <p:oleObj r:id="rId5" imgW="3324240" imgH="925848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232" y="1052835"/>
                        <a:ext cx="11555772" cy="2392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E8BE0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4" name="Object 3"/>
          <p:cNvGraphicFramePr>
            <a:graphicFrameLocks noChangeAspect="1"/>
          </p:cNvGraphicFramePr>
          <p:nvPr/>
        </p:nvGraphicFramePr>
        <p:xfrm>
          <a:off x="2554972" y="2043113"/>
          <a:ext cx="7223154" cy="336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3" r:id="rId3" imgW="5438520" imgH="3299040" progId="Excel.Chart.8">
                  <p:embed/>
                </p:oleObj>
              </mc:Choice>
              <mc:Fallback>
                <p:oleObj r:id="rId3" imgW="5438520" imgH="3299040" progId="Excel.Chart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4972" y="2043113"/>
                        <a:ext cx="7223154" cy="3362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未知"/>
          <p:cNvSpPr>
            <a:spLocks noChangeArrowheads="1"/>
          </p:cNvSpPr>
          <p:nvPr/>
        </p:nvSpPr>
        <p:spPr bwMode="auto">
          <a:xfrm>
            <a:off x="3608392" y="2563813"/>
            <a:ext cx="4916671" cy="1439862"/>
          </a:xfrm>
          <a:custGeom>
            <a:avLst/>
            <a:gdLst>
              <a:gd name="T0" fmla="*/ 0 w 3975"/>
              <a:gd name="T1" fmla="*/ 2147483647 h 1308"/>
              <a:gd name="T2" fmla="*/ 2147483647 w 3975"/>
              <a:gd name="T3" fmla="*/ 0 h 1308"/>
              <a:gd name="T4" fmla="*/ 0 60000 65536"/>
              <a:gd name="T5" fmla="*/ 0 60000 65536"/>
              <a:gd name="T6" fmla="*/ 0 w 3975"/>
              <a:gd name="T7" fmla="*/ 0 h 1308"/>
              <a:gd name="T8" fmla="*/ 3975 w 3975"/>
              <a:gd name="T9" fmla="*/ 1308 h 130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75" h="1308">
                <a:moveTo>
                  <a:pt x="0" y="1308"/>
                </a:moveTo>
                <a:lnTo>
                  <a:pt x="3975" y="0"/>
                </a:lnTo>
              </a:path>
            </a:pathLst>
          </a:custGeom>
          <a:noFill/>
          <a:ln w="38100" cmpd="sng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0721" y="5517145"/>
            <a:ext cx="1064426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从散点图上可以看出，这些点散布在从左下角到右上角的区域内，</a:t>
            </a:r>
            <a:endParaRPr lang="en-US" altLang="zh-CN" sz="2800" b="1" dirty="0" smtClean="0">
              <a:solidFill>
                <a:srgbClr val="FF0000"/>
              </a:solidFill>
              <a:latin typeface="+mn-ea"/>
              <a:ea typeface="+mn-ea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而且大致分布在通过散点图中心的一条直线附近；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237" y="1052835"/>
            <a:ext cx="1010404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）散点图是研究相关变量特征的重要手段，该图中点的分布</a:t>
            </a:r>
            <a:endParaRPr lang="en-US" altLang="zh-CN" sz="2800" b="1" dirty="0" smtClean="0">
              <a:solidFill>
                <a:srgbClr val="FF0000"/>
              </a:solidFill>
              <a:latin typeface="+mn-ea"/>
              <a:ea typeface="+mn-ea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（变化趋势、形状等）有什么规律？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11907"/>
              </p:ext>
            </p:extLst>
          </p:nvPr>
        </p:nvGraphicFramePr>
        <p:xfrm>
          <a:off x="212227" y="4221055"/>
          <a:ext cx="4432438" cy="223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8" r:id="rId3" imgW="5438520" imgH="3299040" progId="Excel.Chart.8">
                  <p:embed/>
                </p:oleObj>
              </mc:Choice>
              <mc:Fallback>
                <p:oleObj r:id="rId3" imgW="5438520" imgH="329904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227" y="4221055"/>
                        <a:ext cx="4432438" cy="2230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004491"/>
              </p:ext>
            </p:extLst>
          </p:nvPr>
        </p:nvGraphicFramePr>
        <p:xfrm>
          <a:off x="4964557" y="4221055"/>
          <a:ext cx="4778623" cy="226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9" r:id="rId5" imgW="4207680" imgH="2216160" progId="Excel.Chart.8">
                  <p:embed/>
                </p:oleObj>
              </mc:Choice>
              <mc:Fallback>
                <p:oleObj r:id="rId5" imgW="4207680" imgH="221616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4557" y="4221055"/>
                        <a:ext cx="4778623" cy="2266950"/>
                      </a:xfrm>
                      <a:prstGeom prst="rect">
                        <a:avLst/>
                      </a:prstGeom>
                      <a:solidFill>
                        <a:srgbClr val="0E8BE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92302" y="1052835"/>
            <a:ext cx="8640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  <a:ea typeface="+mn-ea"/>
              </a:rPr>
              <a:t>1.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散点图</a:t>
            </a:r>
            <a:endParaRPr lang="en-US" altLang="zh-CN" sz="2800" b="1" dirty="0" smtClean="0">
              <a:solidFill>
                <a:srgbClr val="FF0000"/>
              </a:solidFill>
              <a:latin typeface="+mn-ea"/>
              <a:ea typeface="+mn-ea"/>
            </a:endParaRPr>
          </a:p>
          <a:p>
            <a:r>
              <a:rPr lang="zh-CN" altLang="en-US" sz="2800" b="1" dirty="0" smtClean="0">
                <a:latin typeface="+mn-ea"/>
                <a:ea typeface="+mn-ea"/>
              </a:rPr>
              <a:t>散点图表示两组变量的一组数据的图形。</a:t>
            </a:r>
            <a:endParaRPr lang="en-US" altLang="zh-CN" sz="2800" b="1" dirty="0" smtClean="0">
              <a:latin typeface="+mn-ea"/>
              <a:ea typeface="+mn-ea"/>
            </a:endParaRPr>
          </a:p>
          <a:p>
            <a:r>
              <a:rPr lang="zh-CN" altLang="en-US" sz="2800" b="1" dirty="0" smtClean="0">
                <a:latin typeface="+mn-ea"/>
                <a:ea typeface="+mn-ea"/>
              </a:rPr>
              <a:t>散点图是研究相关变量特征的一种重要手段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2302" y="2579390"/>
            <a:ext cx="8640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  <a:ea typeface="+mn-ea"/>
              </a:rPr>
              <a:t>1.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正相关、负相关</a:t>
            </a:r>
            <a:endParaRPr lang="en-US" altLang="zh-CN" sz="2800" b="1" dirty="0" smtClean="0">
              <a:solidFill>
                <a:srgbClr val="FF0000"/>
              </a:solidFill>
              <a:latin typeface="+mn-ea"/>
              <a:ea typeface="+mn-ea"/>
            </a:endParaRPr>
          </a:p>
          <a:p>
            <a:r>
              <a:rPr lang="zh-CN" altLang="en-US" sz="2800" b="1" dirty="0" smtClean="0">
                <a:latin typeface="+mn-ea"/>
                <a:ea typeface="+mn-ea"/>
              </a:rPr>
              <a:t>正相关：点散布在从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左下</a:t>
            </a:r>
            <a:r>
              <a:rPr lang="zh-CN" altLang="en-US" sz="2800" b="1" dirty="0" smtClean="0">
                <a:latin typeface="+mn-ea"/>
                <a:ea typeface="+mn-ea"/>
              </a:rPr>
              <a:t>角到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右上</a:t>
            </a:r>
            <a:r>
              <a:rPr lang="zh-CN" altLang="en-US" sz="2800" b="1" dirty="0" smtClean="0">
                <a:latin typeface="+mn-ea"/>
                <a:ea typeface="+mn-ea"/>
              </a:rPr>
              <a:t>角的区域内</a:t>
            </a:r>
            <a:endParaRPr lang="en-US" altLang="zh-CN" sz="2800" b="1" dirty="0" smtClean="0">
              <a:latin typeface="+mn-ea"/>
              <a:ea typeface="+mn-ea"/>
            </a:endParaRPr>
          </a:p>
          <a:p>
            <a:r>
              <a:rPr lang="zh-CN" altLang="en-US" sz="2800" b="1" dirty="0" smtClean="0">
                <a:latin typeface="+mn-ea"/>
                <a:ea typeface="+mn-ea"/>
              </a:rPr>
              <a:t>负相关：点散布在从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左上</a:t>
            </a:r>
            <a:r>
              <a:rPr lang="zh-CN" altLang="en-US" sz="2800" b="1" dirty="0" smtClean="0">
                <a:latin typeface="+mn-ea"/>
                <a:ea typeface="+mn-ea"/>
              </a:rPr>
              <a:t>角到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右下</a:t>
            </a:r>
            <a:r>
              <a:rPr lang="zh-CN" altLang="en-US" sz="2800" b="1" dirty="0" smtClean="0">
                <a:latin typeface="+mn-ea"/>
                <a:ea typeface="+mn-ea"/>
              </a:rPr>
              <a:t>角的区域内</a:t>
            </a:r>
            <a:endParaRPr lang="zh-CN" altLang="en-US" sz="2800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6414531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771663"/>
              </p:ext>
            </p:extLst>
          </p:nvPr>
        </p:nvGraphicFramePr>
        <p:xfrm>
          <a:off x="1940347" y="3190875"/>
          <a:ext cx="7127582" cy="307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2" r:id="rId3" imgW="5118840" imgH="3195000" progId="Excel.Chart.8">
                  <p:embed/>
                </p:oleObj>
              </mc:Choice>
              <mc:Fallback>
                <p:oleObj r:id="rId3" imgW="5118840" imgH="3195000" progId="Excel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0347" y="3190875"/>
                        <a:ext cx="7127582" cy="307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1" name="未知"/>
          <p:cNvSpPr>
            <a:spLocks noChangeArrowheads="1"/>
          </p:cNvSpPr>
          <p:nvPr/>
        </p:nvSpPr>
        <p:spPr bwMode="auto">
          <a:xfrm>
            <a:off x="3514943" y="4078288"/>
            <a:ext cx="5010120" cy="1295400"/>
          </a:xfrm>
          <a:custGeom>
            <a:avLst/>
            <a:gdLst>
              <a:gd name="T0" fmla="*/ 0 w 3975"/>
              <a:gd name="T1" fmla="*/ 2147483647 h 1308"/>
              <a:gd name="T2" fmla="*/ 2147483647 w 3975"/>
              <a:gd name="T3" fmla="*/ 0 h 1308"/>
              <a:gd name="T4" fmla="*/ 0 60000 65536"/>
              <a:gd name="T5" fmla="*/ 0 60000 65536"/>
              <a:gd name="T6" fmla="*/ 0 w 3975"/>
              <a:gd name="T7" fmla="*/ 0 h 1308"/>
              <a:gd name="T8" fmla="*/ 3975 w 3975"/>
              <a:gd name="T9" fmla="*/ 1308 h 130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75" h="1308">
                <a:moveTo>
                  <a:pt x="0" y="1308"/>
                </a:moveTo>
                <a:lnTo>
                  <a:pt x="3975" y="0"/>
                </a:lnTo>
              </a:path>
            </a:pathLst>
          </a:custGeom>
          <a:noFill/>
          <a:ln w="38100" cmpd="sng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17412" name="Text Box 3"/>
          <p:cNvSpPr>
            <a:spLocks noChangeArrowheads="1"/>
          </p:cNvSpPr>
          <p:nvPr/>
        </p:nvSpPr>
        <p:spPr bwMode="auto">
          <a:xfrm>
            <a:off x="144421" y="1844676"/>
            <a:ext cx="11993283" cy="5810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2277" y="1294892"/>
            <a:ext cx="100807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  <a:ea typeface="+mn-ea"/>
              </a:rPr>
              <a:t>3.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线性相关关系</a:t>
            </a:r>
            <a:endParaRPr lang="en-US" altLang="zh-CN" sz="2800" b="1" dirty="0" smtClean="0">
              <a:solidFill>
                <a:srgbClr val="FF0000"/>
              </a:solidFill>
              <a:latin typeface="+mn-ea"/>
              <a:ea typeface="+mn-ea"/>
            </a:endParaRPr>
          </a:p>
          <a:p>
            <a:r>
              <a:rPr lang="zh-CN" altLang="en-US" sz="2800" b="1" dirty="0" smtClean="0">
                <a:latin typeface="+mn-ea"/>
                <a:ea typeface="+mn-ea"/>
              </a:rPr>
              <a:t>    如果散点图中点的分布从整体上看大致在一条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直线</a:t>
            </a:r>
            <a:r>
              <a:rPr lang="zh-CN" altLang="en-US" sz="2800" b="1" dirty="0" smtClean="0">
                <a:latin typeface="+mn-ea"/>
                <a:ea typeface="+mn-ea"/>
              </a:rPr>
              <a:t>附近，我们不称这两个变量之间具有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线性相关关系</a:t>
            </a:r>
            <a:r>
              <a:rPr lang="zh-CN" altLang="en-US" sz="2800" b="1" dirty="0" smtClean="0">
                <a:latin typeface="+mn-ea"/>
                <a:ea typeface="+mn-ea"/>
              </a:rPr>
              <a:t>，这条直线叫做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回归直线</a:t>
            </a:r>
            <a:r>
              <a:rPr lang="zh-CN" altLang="en-US" sz="2800" b="1" dirty="0" smtClean="0">
                <a:latin typeface="+mn-ea"/>
                <a:ea typeface="+mn-ea"/>
              </a:rPr>
              <a:t>，回归直线的方程简称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回归方程</a:t>
            </a:r>
            <a:r>
              <a:rPr lang="zh-CN" altLang="en-US" sz="2800" b="1" dirty="0" smtClean="0">
                <a:latin typeface="+mn-ea"/>
                <a:ea typeface="+mn-ea"/>
              </a:rPr>
              <a:t>。</a:t>
            </a:r>
            <a:endParaRPr lang="zh-CN" altLang="en-US" sz="2800" b="1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47797" y="1473680"/>
            <a:ext cx="12233275" cy="353943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  <a:sym typeface="Times New Roman" pitchFamily="18" charset="0"/>
              </a:rPr>
              <a:t>探究</a:t>
            </a:r>
            <a:r>
              <a:rPr lang="en-US" sz="2800" b="1" dirty="0">
                <a:solidFill>
                  <a:srgbClr val="FF3300"/>
                </a:solidFill>
                <a:latin typeface="+mn-ea"/>
                <a:ea typeface="+mn-ea"/>
                <a:sym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  <a:sym typeface="Times New Roman" pitchFamily="18" charset="0"/>
              </a:rPr>
              <a:t>：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（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）如果所有的样本点都落在某一函数曲线上，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变量之</a:t>
            </a:r>
            <a:r>
              <a:rPr 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间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具有</a:t>
            </a:r>
            <a:r>
              <a:rPr lang="en-US" sz="2800" b="1" dirty="0">
                <a:solidFill>
                  <a:srgbClr val="FF3300"/>
                </a:solidFill>
                <a:latin typeface="+mn-ea"/>
                <a:ea typeface="+mn-ea"/>
                <a:sym typeface="Times New Roman" pitchFamily="18" charset="0"/>
              </a:rPr>
              <a:t>函数关系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；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（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）如果所有的样本点都落在某一曲线附近，变量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之间</a:t>
            </a:r>
            <a:r>
              <a:rPr lang="en-US" sz="2800" b="1" dirty="0">
                <a:latin typeface="+mn-ea"/>
                <a:ea typeface="+mn-ea"/>
                <a:sym typeface="Times New Roman" pitchFamily="18" charset="0"/>
              </a:rPr>
              <a:t>就有</a:t>
            </a:r>
            <a:r>
              <a:rPr lang="en-US" sz="2800" b="1" dirty="0">
                <a:solidFill>
                  <a:srgbClr val="FF3300"/>
                </a:solidFill>
                <a:latin typeface="+mn-ea"/>
                <a:ea typeface="+mn-ea"/>
                <a:sym typeface="Times New Roman" pitchFamily="18" charset="0"/>
              </a:rPr>
              <a:t>相关关系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；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（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）如果所有的样本点都落在某一直线附近，变量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之间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就有</a:t>
            </a:r>
            <a:r>
              <a:rPr lang="en-US" sz="2800" b="1" dirty="0">
                <a:solidFill>
                  <a:srgbClr val="FF3300"/>
                </a:solidFill>
                <a:latin typeface="+mn-ea"/>
                <a:ea typeface="+mn-ea"/>
                <a:sym typeface="Times New Roman" pitchFamily="18" charset="0"/>
              </a:rPr>
              <a:t>线性相关关系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；</a:t>
            </a: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+mn-ea"/>
                <a:ea typeface="+mn-ea"/>
                <a:sym typeface="Times New Roman" pitchFamily="18" charset="0"/>
              </a:rPr>
              <a:t>　　</a:t>
            </a:r>
            <a:r>
              <a:rPr lang="en-US" sz="2800" b="1" dirty="0">
                <a:solidFill>
                  <a:srgbClr val="0000FF"/>
                </a:solidFill>
                <a:latin typeface="+mn-ea"/>
                <a:ea typeface="+mn-ea"/>
                <a:sym typeface="Times New Roman" pitchFamily="18" charset="0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只有散点图中的点呈条状集中在某一直线周围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，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才可以用回归直线来描述两个变量之间的关系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如何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求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出这条直线方程呢？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18435" name="Text Box 3"/>
          <p:cNvSpPr>
            <a:spLocks noChangeArrowheads="1"/>
          </p:cNvSpPr>
          <p:nvPr/>
        </p:nvSpPr>
        <p:spPr bwMode="auto">
          <a:xfrm>
            <a:off x="147797" y="188775"/>
            <a:ext cx="4555620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rgbClr val="FF3300"/>
                </a:solidFill>
                <a:latin typeface="+mj-ea"/>
                <a:ea typeface="+mj-ea"/>
                <a:sym typeface="宋体" pitchFamily="2" charset="-122"/>
              </a:rPr>
              <a:t>【</a:t>
            </a:r>
            <a:r>
              <a:rPr lang="zh-CN" altLang="en-US" sz="2800" b="1" dirty="0">
                <a:solidFill>
                  <a:srgbClr val="FF3300"/>
                </a:solidFill>
                <a:latin typeface="+mj-ea"/>
                <a:ea typeface="+mj-ea"/>
                <a:sym typeface="Tahoma" pitchFamily="34" charset="0"/>
              </a:rPr>
              <a:t>探究新知</a:t>
            </a:r>
            <a:r>
              <a:rPr lang="en-US" sz="2800" b="1" dirty="0">
                <a:solidFill>
                  <a:srgbClr val="FF3300"/>
                </a:solidFill>
                <a:latin typeface="+mj-ea"/>
                <a:ea typeface="+mj-ea"/>
                <a:sym typeface="宋体" pitchFamily="2" charset="-122"/>
              </a:rPr>
              <a:t>】</a:t>
            </a:r>
            <a:endParaRPr lang="en-US" sz="1200" dirty="0">
              <a:solidFill>
                <a:srgbClr val="FF33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3"/>
          <p:cNvSpPr>
            <a:spLocks noChangeArrowheads="1"/>
          </p:cNvSpPr>
          <p:nvPr/>
        </p:nvSpPr>
        <p:spPr bwMode="auto">
          <a:xfrm>
            <a:off x="407776" y="979489"/>
            <a:ext cx="10910128" cy="107473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方案一：</a:t>
            </a:r>
          </a:p>
          <a:p>
            <a:pPr algn="just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</a:rPr>
              <a:t>    画出一条直线，使其过尽可能多的样本点；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19459" name="Object 5"/>
          <p:cNvGraphicFramePr>
            <a:graphicFrameLocks noChangeAspect="1"/>
          </p:cNvGraphicFramePr>
          <p:nvPr/>
        </p:nvGraphicFramePr>
        <p:xfrm>
          <a:off x="1975165" y="2276476"/>
          <a:ext cx="8236222" cy="354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8" r:id="rId3" imgW="5118840" imgH="3195000" progId="Excel.Chart.8">
                  <p:embed/>
                </p:oleObj>
              </mc:Choice>
              <mc:Fallback>
                <p:oleObj r:id="rId3" imgW="5118840" imgH="3195000" progId="Excel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5165" y="2276476"/>
                        <a:ext cx="8236222" cy="3546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0" name="未知"/>
          <p:cNvSpPr>
            <a:spLocks noChangeArrowheads="1"/>
          </p:cNvSpPr>
          <p:nvPr/>
        </p:nvSpPr>
        <p:spPr bwMode="auto">
          <a:xfrm>
            <a:off x="3381142" y="3141663"/>
            <a:ext cx="5010121" cy="1295400"/>
          </a:xfrm>
          <a:custGeom>
            <a:avLst/>
            <a:gdLst>
              <a:gd name="T0" fmla="*/ 0 w 3975"/>
              <a:gd name="T1" fmla="*/ 2147483647 h 1308"/>
              <a:gd name="T2" fmla="*/ 2147483647 w 3975"/>
              <a:gd name="T3" fmla="*/ 0 h 1308"/>
              <a:gd name="T4" fmla="*/ 0 60000 65536"/>
              <a:gd name="T5" fmla="*/ 0 60000 65536"/>
              <a:gd name="T6" fmla="*/ 0 w 3975"/>
              <a:gd name="T7" fmla="*/ 0 h 1308"/>
              <a:gd name="T8" fmla="*/ 3975 w 3975"/>
              <a:gd name="T9" fmla="*/ 1308 h 130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75" h="1308">
                <a:moveTo>
                  <a:pt x="0" y="1308"/>
                </a:moveTo>
                <a:lnTo>
                  <a:pt x="3975" y="0"/>
                </a:lnTo>
              </a:path>
            </a:pathLst>
          </a:custGeom>
          <a:noFill/>
          <a:ln w="38100" cmpd="sng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pic>
        <p:nvPicPr>
          <p:cNvPr id="19461" name="Picture 5" descr="AG00595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835" y="2388109"/>
            <a:ext cx="1378367" cy="187166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 bldLvl="0" autoUpdateAnimBg="0"/>
      <p:bldP spid="19460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>
            <a:spLocks noChangeArrowheads="1"/>
          </p:cNvSpPr>
          <p:nvPr/>
        </p:nvSpPr>
        <p:spPr bwMode="auto">
          <a:xfrm>
            <a:off x="407776" y="968376"/>
            <a:ext cx="11198969" cy="1169551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方案二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: </a:t>
            </a:r>
            <a:endParaRPr lang="zh-CN" altLang="en-US" sz="2800" b="1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        在图中选取两点画直线，使得直线两侧的点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的个数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基本相同。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2048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787297"/>
              </p:ext>
            </p:extLst>
          </p:nvPr>
        </p:nvGraphicFramePr>
        <p:xfrm>
          <a:off x="1889149" y="2708950"/>
          <a:ext cx="8236222" cy="354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1" r:id="rId3" imgW="5118840" imgH="3195000" progId="Excel.Chart.8">
                  <p:embed/>
                </p:oleObj>
              </mc:Choice>
              <mc:Fallback>
                <p:oleObj r:id="rId3" imgW="5118840" imgH="3195000" progId="Excel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9149" y="2708950"/>
                        <a:ext cx="8236222" cy="3546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4" name="未知"/>
          <p:cNvSpPr>
            <a:spLocks noChangeArrowheads="1"/>
          </p:cNvSpPr>
          <p:nvPr/>
        </p:nvSpPr>
        <p:spPr bwMode="auto">
          <a:xfrm>
            <a:off x="3332294" y="3717925"/>
            <a:ext cx="5010120" cy="1295400"/>
          </a:xfrm>
          <a:custGeom>
            <a:avLst/>
            <a:gdLst>
              <a:gd name="T0" fmla="*/ 0 w 3975"/>
              <a:gd name="T1" fmla="*/ 2147483647 h 1308"/>
              <a:gd name="T2" fmla="*/ 2147483647 w 3975"/>
              <a:gd name="T3" fmla="*/ 0 h 1308"/>
              <a:gd name="T4" fmla="*/ 0 60000 65536"/>
              <a:gd name="T5" fmla="*/ 0 60000 65536"/>
              <a:gd name="T6" fmla="*/ 0 w 3975"/>
              <a:gd name="T7" fmla="*/ 0 h 1308"/>
              <a:gd name="T8" fmla="*/ 3975 w 3975"/>
              <a:gd name="T9" fmla="*/ 1308 h 130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75" h="1308">
                <a:moveTo>
                  <a:pt x="0" y="1308"/>
                </a:moveTo>
                <a:lnTo>
                  <a:pt x="3975" y="0"/>
                </a:lnTo>
              </a:path>
            </a:pathLst>
          </a:custGeom>
          <a:noFill/>
          <a:ln w="38100" cmpd="sng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utoUpdateAnimBg="0"/>
      <p:bldP spid="20484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>
            <a:spLocks noChangeArrowheads="1"/>
          </p:cNvSpPr>
          <p:nvPr/>
        </p:nvSpPr>
        <p:spPr bwMode="auto">
          <a:xfrm>
            <a:off x="235747" y="904875"/>
            <a:ext cx="11853108" cy="160043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方案三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:</a:t>
            </a:r>
            <a:endParaRPr lang="zh-CN" altLang="en-US" sz="2800" b="1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在散点图中多取几组点，确定几条直线的方程，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分别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求出各条直线的斜率和截距的平均数，将这两个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平均数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作为回归方程的斜率和截距。</a:t>
            </a:r>
            <a:endParaRPr lang="zh-CN" altLang="en-US" sz="20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pSp>
        <p:nvGrpSpPr>
          <p:cNvPr id="21507" name="Group 3"/>
          <p:cNvGrpSpPr>
            <a:grpSpLocks/>
          </p:cNvGrpSpPr>
          <p:nvPr/>
        </p:nvGrpSpPr>
        <p:grpSpPr bwMode="auto">
          <a:xfrm>
            <a:off x="644257" y="2750766"/>
            <a:ext cx="8767180" cy="3527425"/>
            <a:chOff x="0" y="0"/>
            <a:chExt cx="4272" cy="3072"/>
          </a:xfrm>
        </p:grpSpPr>
        <p:graphicFrame>
          <p:nvGraphicFramePr>
            <p:cNvPr id="21508" name="Object 4"/>
            <p:cNvGraphicFramePr>
              <a:graphicFrameLocks noChangeAspect="1"/>
            </p:cNvGraphicFramePr>
            <p:nvPr/>
          </p:nvGraphicFramePr>
          <p:xfrm>
            <a:off x="0" y="0"/>
            <a:ext cx="4272" cy="30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47" r:id="rId3" imgW="5400000" imgH="2692800" progId="Excel.Chart.8">
                    <p:embed/>
                  </p:oleObj>
                </mc:Choice>
                <mc:Fallback>
                  <p:oleObj r:id="rId3" imgW="5400000" imgH="2692800" progId="Excel.Chart.8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4272" cy="3072"/>
                        </a:xfrm>
                        <a:prstGeom prst="rect">
                          <a:avLst/>
                        </a:prstGeom>
                        <a:solidFill>
                          <a:srgbClr val="0E8BE0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09" name="Line 5"/>
            <p:cNvSpPr>
              <a:spLocks noChangeShapeType="1"/>
            </p:cNvSpPr>
            <p:nvPr/>
          </p:nvSpPr>
          <p:spPr bwMode="auto">
            <a:xfrm flipV="1">
              <a:off x="240" y="912"/>
              <a:ext cx="3024" cy="1152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21510" name="Line 6"/>
            <p:cNvSpPr>
              <a:spLocks noChangeShapeType="1"/>
            </p:cNvSpPr>
            <p:nvPr/>
          </p:nvSpPr>
          <p:spPr bwMode="auto">
            <a:xfrm flipV="1">
              <a:off x="1104" y="624"/>
              <a:ext cx="1344" cy="1824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21511" name="Line 7"/>
            <p:cNvSpPr>
              <a:spLocks noChangeShapeType="1"/>
            </p:cNvSpPr>
            <p:nvPr/>
          </p:nvSpPr>
          <p:spPr bwMode="auto">
            <a:xfrm flipV="1">
              <a:off x="1632" y="528"/>
              <a:ext cx="720" cy="1872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21512" name="Line 8"/>
            <p:cNvSpPr>
              <a:spLocks noChangeShapeType="1"/>
            </p:cNvSpPr>
            <p:nvPr/>
          </p:nvSpPr>
          <p:spPr bwMode="auto">
            <a:xfrm flipV="1">
              <a:off x="720" y="720"/>
              <a:ext cx="2352" cy="1632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21513" name="Line 9"/>
            <p:cNvSpPr>
              <a:spLocks noChangeShapeType="1"/>
            </p:cNvSpPr>
            <p:nvPr/>
          </p:nvSpPr>
          <p:spPr bwMode="auto">
            <a:xfrm flipV="1">
              <a:off x="1824" y="672"/>
              <a:ext cx="864" cy="1728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21514" name="Line 10"/>
            <p:cNvSpPr>
              <a:spLocks noChangeShapeType="1"/>
            </p:cNvSpPr>
            <p:nvPr/>
          </p:nvSpPr>
          <p:spPr bwMode="auto">
            <a:xfrm flipV="1">
              <a:off x="384" y="1056"/>
              <a:ext cx="2976" cy="72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21515" name="Line 11"/>
            <p:cNvSpPr>
              <a:spLocks noChangeShapeType="1"/>
            </p:cNvSpPr>
            <p:nvPr/>
          </p:nvSpPr>
          <p:spPr bwMode="auto">
            <a:xfrm>
              <a:off x="1440" y="576"/>
              <a:ext cx="1920" cy="1488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21516" name="Line 12"/>
            <p:cNvSpPr>
              <a:spLocks noChangeShapeType="1"/>
            </p:cNvSpPr>
            <p:nvPr/>
          </p:nvSpPr>
          <p:spPr bwMode="auto">
            <a:xfrm>
              <a:off x="1536" y="480"/>
              <a:ext cx="816" cy="2016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75455" y="1196845"/>
            <a:ext cx="916148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上面的方法虽然有一定的道理，但费时、费力且精度差。</a:t>
            </a:r>
            <a:endParaRPr lang="en-US" altLang="zh-CN" sz="2800" b="1" dirty="0" smtClean="0">
              <a:solidFill>
                <a:srgbClr val="FF0000"/>
              </a:solidFill>
              <a:latin typeface="+mn-ea"/>
              <a:ea typeface="+mn-ea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实际上，求回归方程的关键 如何用数学的方法来刻画。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22593" name="Picture 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272" y="2348925"/>
            <a:ext cx="9360650" cy="393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>
            <a:spLocks noChangeArrowheads="1"/>
          </p:cNvSpPr>
          <p:nvPr/>
        </p:nvSpPr>
        <p:spPr bwMode="auto">
          <a:xfrm>
            <a:off x="150257" y="188775"/>
            <a:ext cx="4651193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rgbClr val="FF3300"/>
                </a:solidFill>
                <a:latin typeface="+mn-ea"/>
                <a:ea typeface="+mn-ea"/>
                <a:sym typeface="宋体" pitchFamily="2" charset="-122"/>
              </a:rPr>
              <a:t>【</a:t>
            </a:r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  <a:sym typeface="Tahoma" pitchFamily="34" charset="0"/>
              </a:rPr>
              <a:t>创设情境</a:t>
            </a:r>
            <a:r>
              <a:rPr lang="en-US" sz="2800" b="1" dirty="0">
                <a:solidFill>
                  <a:srgbClr val="FF3300"/>
                </a:solidFill>
                <a:latin typeface="+mn-ea"/>
                <a:ea typeface="+mn-ea"/>
                <a:sym typeface="宋体" pitchFamily="2" charset="-122"/>
              </a:rPr>
              <a:t>】</a:t>
            </a:r>
            <a:endParaRPr lang="en-US" sz="1200" dirty="0">
              <a:solidFill>
                <a:srgbClr val="FF3300"/>
              </a:solidFill>
              <a:latin typeface="+mn-ea"/>
              <a:ea typeface="+mn-ea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716262" y="1190159"/>
            <a:ext cx="7579319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问题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：两个变量间的相关关系的含义是什么？</a:t>
            </a:r>
            <a:endParaRPr lang="zh-CN" altLang="en-US" sz="1600" b="1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38179" y="2132910"/>
            <a:ext cx="11850985" cy="2505301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33350" eaLnBrk="1" hangingPunct="1">
              <a:lnSpc>
                <a:spcPct val="14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从总的变化趋势来看变量之间存在某种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关系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，但这种关系又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不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能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用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函数关系精确表达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出来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，即</a:t>
            </a:r>
            <a:r>
              <a:rPr lang="zh-CN" altLang="en-US" sz="2800" b="1" dirty="0">
                <a:solidFill>
                  <a:schemeClr val="tx2"/>
                </a:solidFill>
                <a:latin typeface="+mn-ea"/>
                <a:ea typeface="+mn-ea"/>
                <a:sym typeface="Times New Roman" pitchFamily="18" charset="0"/>
              </a:rPr>
              <a:t>自变量取值一定时，因变量带有一定</a:t>
            </a:r>
            <a:r>
              <a:rPr lang="zh-CN" altLang="en-US" sz="2800" b="1" dirty="0" smtClean="0">
                <a:solidFill>
                  <a:schemeClr val="tx2"/>
                </a:solidFill>
                <a:latin typeface="+mn-ea"/>
                <a:ea typeface="+mn-ea"/>
                <a:sym typeface="Times New Roman" pitchFamily="18" charset="0"/>
              </a:rPr>
              <a:t>的随机性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；如：“吸烟有害健康”，“名师出高徒”，“虎父无犬子”，“瑞雪兆丰年”，“城门失火殃及池鱼”等；</a:t>
            </a:r>
            <a:endParaRPr lang="zh-CN" altLang="en-US" sz="16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uiExpand="1" build="p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8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33" y="980831"/>
            <a:ext cx="8856614" cy="5357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6"/>
          <p:cNvSpPr>
            <a:spLocks noChangeArrowheads="1"/>
          </p:cNvSpPr>
          <p:nvPr/>
        </p:nvSpPr>
        <p:spPr bwMode="auto">
          <a:xfrm>
            <a:off x="913248" y="2995614"/>
            <a:ext cx="11366751" cy="2074414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当自变量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x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取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x</a:t>
            </a:r>
            <a:r>
              <a:rPr lang="en-US" sz="2800" b="1" i="1" baseline="-250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i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（</a:t>
            </a:r>
            <a:r>
              <a:rPr lang="zh-CN" altLang="en-US" sz="2800" b="1" i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i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=1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,2,…,</a:t>
            </a:r>
            <a:r>
              <a:rPr lang="en-US" sz="2800" b="1" i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n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）时可以得到回归直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线上的点的纵坐标为：</a:t>
            </a:r>
            <a:endParaRPr lang="en-US" sz="2800" b="1" i="1" dirty="0">
              <a:solidFill>
                <a:srgbClr val="000000"/>
              </a:solidFill>
              <a:latin typeface="Times New Roman" pitchFamily="18" charset="0"/>
              <a:ea typeface="黑体" pitchFamily="49" charset="-122"/>
              <a:sym typeface="Times New Roman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它与样本数据</a:t>
            </a:r>
            <a:r>
              <a:rPr lang="en-US" sz="2800" b="1" i="1" dirty="0" err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y</a:t>
            </a:r>
            <a:r>
              <a:rPr lang="en-US" sz="2800" b="1" baseline="-25000" dirty="0" err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i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的偏差是：</a:t>
            </a:r>
            <a:endParaRPr lang="zh-CN" altLang="en-US" sz="2000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4579" name="Rectangle 17"/>
          <p:cNvSpPr>
            <a:spLocks noChangeArrowheads="1"/>
          </p:cNvSpPr>
          <p:nvPr/>
        </p:nvSpPr>
        <p:spPr bwMode="auto">
          <a:xfrm>
            <a:off x="0" y="3279259"/>
            <a:ext cx="184731" cy="36933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4580" name="Text Box 17"/>
          <p:cNvSpPr>
            <a:spLocks noChangeArrowheads="1"/>
          </p:cNvSpPr>
          <p:nvPr/>
        </p:nvSpPr>
        <p:spPr bwMode="auto">
          <a:xfrm>
            <a:off x="571681" y="1052835"/>
            <a:ext cx="11901017" cy="14465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   </a:t>
            </a:r>
            <a:r>
              <a:rPr lang="zh-CN" altLang="en-US" sz="32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假设我们已经得到两个具有线性相关关系的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样本的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一组数据：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(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imes New Roman" pitchFamily="18" charset="0"/>
              </a:rPr>
              <a:t>x</a:t>
            </a:r>
            <a:r>
              <a:rPr lang="en-US" sz="2800" b="1" baseline="-25000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，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imes New Roman" pitchFamily="18" charset="0"/>
              </a:rPr>
              <a:t>y</a:t>
            </a:r>
            <a:r>
              <a:rPr lang="en-US" sz="2800" b="1" baseline="-25000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(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imes New Roman" pitchFamily="18" charset="0"/>
              </a:rPr>
              <a:t>x</a:t>
            </a:r>
            <a:r>
              <a:rPr lang="en-US" sz="2800" b="1" baseline="-25000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，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imes New Roman" pitchFamily="18" charset="0"/>
              </a:rPr>
              <a:t>y</a:t>
            </a:r>
            <a:r>
              <a:rPr lang="en-US" sz="2800" b="1" baseline="-25000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2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…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(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imes New Roman" pitchFamily="18" charset="0"/>
              </a:rPr>
              <a:t>x</a:t>
            </a:r>
            <a:r>
              <a:rPr lang="en-US" sz="2800" b="1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imes New Roman" pitchFamily="18" charset="0"/>
              </a:rPr>
              <a:t>n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，</a:t>
            </a:r>
            <a:r>
              <a:rPr lang="en-US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imes New Roman" pitchFamily="18" charset="0"/>
              </a:rPr>
              <a:t>y</a:t>
            </a:r>
            <a:r>
              <a:rPr lang="en-US" sz="2800" b="1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imes New Roman" pitchFamily="18" charset="0"/>
              </a:rPr>
              <a:t>n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)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，且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所求回归直线方程是：       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，其中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 是待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定系数.            </a:t>
            </a:r>
            <a:endParaRPr lang="zh-CN" altLang="en-US" sz="20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24581" name="Line 3"/>
          <p:cNvSpPr>
            <a:spLocks noChangeShapeType="1"/>
          </p:cNvSpPr>
          <p:nvPr/>
        </p:nvSpPr>
        <p:spPr bwMode="auto">
          <a:xfrm flipV="1">
            <a:off x="2550724" y="4799014"/>
            <a:ext cx="8187373" cy="1844675"/>
          </a:xfrm>
          <a:prstGeom prst="line">
            <a:avLst/>
          </a:prstGeom>
          <a:noFill/>
          <a:ln w="38100" cmpd="sng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4582" name="Oval 4"/>
          <p:cNvSpPr>
            <a:spLocks noChangeArrowheads="1"/>
          </p:cNvSpPr>
          <p:nvPr/>
        </p:nvSpPr>
        <p:spPr bwMode="auto">
          <a:xfrm>
            <a:off x="5313829" y="6381751"/>
            <a:ext cx="127430" cy="68263"/>
          </a:xfrm>
          <a:prstGeom prst="ellipse">
            <a:avLst/>
          </a:prstGeom>
          <a:solidFill>
            <a:srgbClr val="000000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zh-CN">
              <a:solidFill>
                <a:srgbClr val="00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24583" name="Oval 5"/>
          <p:cNvSpPr>
            <a:spLocks noChangeArrowheads="1"/>
          </p:cNvSpPr>
          <p:nvPr/>
        </p:nvSpPr>
        <p:spPr bwMode="auto">
          <a:xfrm>
            <a:off x="3419370" y="6167438"/>
            <a:ext cx="129554" cy="69850"/>
          </a:xfrm>
          <a:prstGeom prst="ellipse">
            <a:avLst/>
          </a:prstGeom>
          <a:solidFill>
            <a:srgbClr val="000000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zh-CN">
              <a:solidFill>
                <a:srgbClr val="00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24584" name="Oval 6"/>
          <p:cNvSpPr>
            <a:spLocks noChangeArrowheads="1"/>
          </p:cNvSpPr>
          <p:nvPr/>
        </p:nvSpPr>
        <p:spPr bwMode="auto">
          <a:xfrm>
            <a:off x="6256811" y="5057776"/>
            <a:ext cx="125307" cy="68263"/>
          </a:xfrm>
          <a:prstGeom prst="ellipse">
            <a:avLst/>
          </a:prstGeom>
          <a:solidFill>
            <a:srgbClr val="000000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zh-CN" sz="2800">
              <a:solidFill>
                <a:srgbClr val="FF0000"/>
              </a:solidFill>
              <a:latin typeface="Times New Roman" pitchFamily="18" charset="0"/>
              <a:ea typeface="黑体" pitchFamily="49" charset="-122"/>
              <a:sym typeface="Times New Roman" pitchFamily="18" charset="0"/>
            </a:endParaRPr>
          </a:p>
        </p:txBody>
      </p:sp>
      <p:sp>
        <p:nvSpPr>
          <p:cNvPr id="24585" name="Oval 7"/>
          <p:cNvSpPr>
            <a:spLocks noChangeArrowheads="1"/>
          </p:cNvSpPr>
          <p:nvPr/>
        </p:nvSpPr>
        <p:spPr bwMode="auto">
          <a:xfrm>
            <a:off x="9969270" y="5124451"/>
            <a:ext cx="127430" cy="68263"/>
          </a:xfrm>
          <a:prstGeom prst="ellipse">
            <a:avLst/>
          </a:prstGeom>
          <a:solidFill>
            <a:schemeClr val="tx1"/>
          </a:solidFill>
          <a:ln w="38100" cmpd="sng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zh-CN" sz="2800">
              <a:solidFill>
                <a:srgbClr val="FF0000"/>
              </a:solidFill>
              <a:latin typeface="Times New Roman" pitchFamily="18" charset="0"/>
              <a:ea typeface="黑体" pitchFamily="49" charset="-122"/>
              <a:sym typeface="Times New Roman" pitchFamily="18" charset="0"/>
            </a:endParaRPr>
          </a:p>
        </p:txBody>
      </p:sp>
      <p:sp>
        <p:nvSpPr>
          <p:cNvPr id="24586" name="Line 8"/>
          <p:cNvSpPr>
            <a:spLocks noChangeShapeType="1"/>
          </p:cNvSpPr>
          <p:nvPr/>
        </p:nvSpPr>
        <p:spPr bwMode="auto">
          <a:xfrm>
            <a:off x="3480963" y="6196014"/>
            <a:ext cx="2123" cy="257175"/>
          </a:xfrm>
          <a:prstGeom prst="line">
            <a:avLst/>
          </a:prstGeom>
          <a:noFill/>
          <a:ln w="38100" cmpd="sng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4587" name="Line 9"/>
          <p:cNvSpPr>
            <a:spLocks noChangeShapeType="1"/>
          </p:cNvSpPr>
          <p:nvPr/>
        </p:nvSpPr>
        <p:spPr bwMode="auto">
          <a:xfrm flipH="1" flipV="1">
            <a:off x="5341440" y="6021388"/>
            <a:ext cx="4248" cy="366712"/>
          </a:xfrm>
          <a:prstGeom prst="line">
            <a:avLst/>
          </a:prstGeom>
          <a:noFill/>
          <a:ln w="38100" cmpd="sng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4588" name="Line 10"/>
          <p:cNvSpPr>
            <a:spLocks noChangeShapeType="1"/>
          </p:cNvSpPr>
          <p:nvPr/>
        </p:nvSpPr>
        <p:spPr bwMode="auto">
          <a:xfrm>
            <a:off x="6309908" y="5129214"/>
            <a:ext cx="2123" cy="676275"/>
          </a:xfrm>
          <a:prstGeom prst="line">
            <a:avLst/>
          </a:prstGeom>
          <a:noFill/>
          <a:ln w="38100" cmpd="sng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4589" name="Line 11"/>
          <p:cNvSpPr>
            <a:spLocks noChangeShapeType="1"/>
          </p:cNvSpPr>
          <p:nvPr/>
        </p:nvSpPr>
        <p:spPr bwMode="auto">
          <a:xfrm flipV="1">
            <a:off x="10035110" y="4968876"/>
            <a:ext cx="2123" cy="188913"/>
          </a:xfrm>
          <a:prstGeom prst="line">
            <a:avLst/>
          </a:prstGeom>
          <a:noFill/>
          <a:ln w="38100" cmpd="sng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4590" name="Text Box 12"/>
          <p:cNvSpPr>
            <a:spLocks noChangeArrowheads="1"/>
          </p:cNvSpPr>
          <p:nvPr/>
        </p:nvSpPr>
        <p:spPr bwMode="auto">
          <a:xfrm>
            <a:off x="2191795" y="5530851"/>
            <a:ext cx="2412674" cy="561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(</a:t>
            </a:r>
            <a:r>
              <a:rPr lang="en-US" sz="2800" b="1" i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x</a:t>
            </a:r>
            <a:r>
              <a:rPr lang="en-US" sz="2800" b="1" baseline="-25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，</a:t>
            </a:r>
            <a:r>
              <a:rPr lang="en-US" sz="2800" b="1" i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y</a:t>
            </a:r>
            <a:r>
              <a:rPr lang="en-US" sz="2800" b="1" baseline="-25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1</a:t>
            </a:r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)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4591" name="Text Box 13"/>
          <p:cNvSpPr>
            <a:spLocks noChangeArrowheads="1"/>
          </p:cNvSpPr>
          <p:nvPr/>
        </p:nvSpPr>
        <p:spPr bwMode="auto">
          <a:xfrm>
            <a:off x="5538956" y="6092826"/>
            <a:ext cx="2376569" cy="561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(</a:t>
            </a:r>
            <a:r>
              <a:rPr lang="en-US" sz="2800" b="1" i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x</a:t>
            </a:r>
            <a:r>
              <a:rPr lang="en-US" sz="2800" b="1" baseline="-25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，</a:t>
            </a:r>
            <a:r>
              <a:rPr lang="en-US" sz="2800" b="1" i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y</a:t>
            </a:r>
            <a:r>
              <a:rPr lang="en-US" sz="2800" b="1" baseline="-25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2</a:t>
            </a:r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)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4592" name="Text Box 15"/>
          <p:cNvSpPr>
            <a:spLocks noChangeArrowheads="1"/>
          </p:cNvSpPr>
          <p:nvPr/>
        </p:nvSpPr>
        <p:spPr bwMode="auto">
          <a:xfrm>
            <a:off x="9901307" y="5229226"/>
            <a:ext cx="1996403" cy="561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(</a:t>
            </a:r>
            <a:r>
              <a:rPr lang="en-US" sz="2800" b="1" i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x</a:t>
            </a:r>
            <a:r>
              <a:rPr lang="en-US" sz="2800" b="1" baseline="-25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n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，</a:t>
            </a:r>
            <a:r>
              <a:rPr lang="en-US" sz="2800" b="1" i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y</a:t>
            </a:r>
            <a:r>
              <a:rPr lang="en-US" sz="2800" b="1" baseline="-25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n</a:t>
            </a:r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)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graphicFrame>
        <p:nvGraphicFramePr>
          <p:cNvPr id="24593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893290"/>
              </p:ext>
            </p:extLst>
          </p:nvPr>
        </p:nvGraphicFramePr>
        <p:xfrm>
          <a:off x="1323149" y="2065675"/>
          <a:ext cx="24551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93" r:id="rId3" imgW="15545117" imgH="4877117" progId="Equation.DSMT4">
                  <p:embed/>
                </p:oleObj>
              </mc:Choice>
              <mc:Fallback>
                <p:oleObj r:id="rId3" imgW="15545117" imgH="4877117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3149" y="2065675"/>
                        <a:ext cx="2455150" cy="574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94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6451312"/>
              </p:ext>
            </p:extLst>
          </p:nvPr>
        </p:nvGraphicFramePr>
        <p:xfrm>
          <a:off x="5741781" y="1961222"/>
          <a:ext cx="902629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94" r:id="rId5" imgW="6096317" imgH="4877117" progId="Equation.3">
                  <p:embed/>
                </p:oleObj>
              </mc:Choice>
              <mc:Fallback>
                <p:oleObj r:id="rId5" imgW="6096317" imgH="4877117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41781" y="1961222"/>
                        <a:ext cx="902629" cy="538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95" name="Object 19"/>
          <p:cNvGraphicFramePr>
            <a:graphicFrameLocks noChangeAspect="1"/>
          </p:cNvGraphicFramePr>
          <p:nvPr/>
        </p:nvGraphicFramePr>
        <p:xfrm>
          <a:off x="5504974" y="3321050"/>
          <a:ext cx="152916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95" r:id="rId7" imgW="2743517" imgH="5181917" progId="Equation.3">
                  <p:embed/>
                </p:oleObj>
              </mc:Choice>
              <mc:Fallback>
                <p:oleObj r:id="rId7" imgW="2743517" imgH="5181917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4974" y="3321050"/>
                        <a:ext cx="152916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96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159963"/>
              </p:ext>
            </p:extLst>
          </p:nvPr>
        </p:nvGraphicFramePr>
        <p:xfrm>
          <a:off x="4748542" y="3639764"/>
          <a:ext cx="6407603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96" r:id="rId9" imgW="36271517" imgH="5486717" progId="Equation.DSMT4">
                  <p:embed/>
                </p:oleObj>
              </mc:Choice>
              <mc:Fallback>
                <p:oleObj r:id="rId9" imgW="36271517" imgH="5486717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8542" y="3639764"/>
                        <a:ext cx="6407603" cy="723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97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5091953"/>
              </p:ext>
            </p:extLst>
          </p:nvPr>
        </p:nvGraphicFramePr>
        <p:xfrm>
          <a:off x="5538956" y="4367785"/>
          <a:ext cx="4782871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97" r:id="rId11" imgW="32309117" imgH="5486717" progId="Equation.DSMT4">
                  <p:embed/>
                </p:oleObj>
              </mc:Choice>
              <mc:Fallback>
                <p:oleObj r:id="rId11" imgW="32309117" imgH="5486717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8956" y="4367785"/>
                        <a:ext cx="4782871" cy="66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uiExpand="1" build="p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915372" y="1050926"/>
          <a:ext cx="7032009" cy="1338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3" r:id="rId3" imgW="1558440" imgH="393840" progId="Word.Document.8">
                  <p:embed/>
                </p:oleObj>
              </mc:Choice>
              <mc:Fallback>
                <p:oleObj r:id="rId3" imgW="1558440" imgH="3938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5372" y="1050926"/>
                        <a:ext cx="7032009" cy="1338263"/>
                      </a:xfrm>
                      <a:prstGeom prst="rect">
                        <a:avLst/>
                      </a:prstGeom>
                      <a:solidFill>
                        <a:srgbClr val="0E8BE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915373" y="2274889"/>
          <a:ext cx="11046052" cy="173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4" r:id="rId5" imgW="3362760" imgH="590040" progId="Word.Document.8">
                  <p:embed/>
                </p:oleObj>
              </mc:Choice>
              <mc:Fallback>
                <p:oleObj r:id="rId5" imgW="3362760" imgH="5900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5373" y="2274889"/>
                        <a:ext cx="11046052" cy="1730375"/>
                      </a:xfrm>
                      <a:prstGeom prst="rect">
                        <a:avLst/>
                      </a:prstGeom>
                      <a:solidFill>
                        <a:srgbClr val="0E8BE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4" name="Line 3"/>
          <p:cNvSpPr>
            <a:spLocks noChangeShapeType="1"/>
          </p:cNvSpPr>
          <p:nvPr/>
        </p:nvSpPr>
        <p:spPr bwMode="auto">
          <a:xfrm flipV="1">
            <a:off x="1877469" y="3429000"/>
            <a:ext cx="7514119" cy="2908300"/>
          </a:xfrm>
          <a:prstGeom prst="line">
            <a:avLst/>
          </a:prstGeom>
          <a:noFill/>
          <a:ln w="38100" cmpd="sng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5605" name="Oval 4"/>
          <p:cNvSpPr>
            <a:spLocks noChangeArrowheads="1"/>
          </p:cNvSpPr>
          <p:nvPr/>
        </p:nvSpPr>
        <p:spPr bwMode="auto">
          <a:xfrm>
            <a:off x="4961273" y="5513388"/>
            <a:ext cx="127430" cy="68262"/>
          </a:xfrm>
          <a:prstGeom prst="ellipse">
            <a:avLst/>
          </a:prstGeom>
          <a:solidFill>
            <a:srgbClr val="000000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zh-CN">
              <a:solidFill>
                <a:srgbClr val="00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25606" name="Oval 5"/>
          <p:cNvSpPr>
            <a:spLocks noChangeArrowheads="1"/>
          </p:cNvSpPr>
          <p:nvPr/>
        </p:nvSpPr>
        <p:spPr bwMode="auto">
          <a:xfrm>
            <a:off x="3419370" y="5446713"/>
            <a:ext cx="129554" cy="69850"/>
          </a:xfrm>
          <a:prstGeom prst="ellipse">
            <a:avLst/>
          </a:prstGeom>
          <a:solidFill>
            <a:srgbClr val="000000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zh-CN">
              <a:solidFill>
                <a:srgbClr val="00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25607" name="Oval 6"/>
          <p:cNvSpPr>
            <a:spLocks noChangeArrowheads="1"/>
          </p:cNvSpPr>
          <p:nvPr/>
        </p:nvSpPr>
        <p:spPr bwMode="auto">
          <a:xfrm>
            <a:off x="6256811" y="3860801"/>
            <a:ext cx="125307" cy="68263"/>
          </a:xfrm>
          <a:prstGeom prst="ellipse">
            <a:avLst/>
          </a:prstGeom>
          <a:solidFill>
            <a:srgbClr val="000000"/>
          </a:solidFill>
          <a:ln w="9525" cmpd="sng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zh-CN" sz="2800">
              <a:solidFill>
                <a:srgbClr val="FF0000"/>
              </a:solidFill>
              <a:latin typeface="Times New Roman" pitchFamily="18" charset="0"/>
              <a:ea typeface="黑体" pitchFamily="49" charset="-122"/>
              <a:sym typeface="Times New Roman" pitchFamily="18" charset="0"/>
            </a:endParaRPr>
          </a:p>
        </p:txBody>
      </p:sp>
      <p:sp>
        <p:nvSpPr>
          <p:cNvPr id="25608" name="Oval 7"/>
          <p:cNvSpPr>
            <a:spLocks noChangeArrowheads="1"/>
          </p:cNvSpPr>
          <p:nvPr/>
        </p:nvSpPr>
        <p:spPr bwMode="auto">
          <a:xfrm>
            <a:off x="9007174" y="3721101"/>
            <a:ext cx="127430" cy="68263"/>
          </a:xfrm>
          <a:prstGeom prst="ellipse">
            <a:avLst/>
          </a:prstGeom>
          <a:solidFill>
            <a:schemeClr val="tx1"/>
          </a:solidFill>
          <a:ln w="38100" cmpd="sng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zh-CN" altLang="zh-CN" sz="2800">
              <a:solidFill>
                <a:srgbClr val="FF0000"/>
              </a:solidFill>
              <a:latin typeface="Times New Roman" pitchFamily="18" charset="0"/>
              <a:ea typeface="黑体" pitchFamily="49" charset="-122"/>
              <a:sym typeface="Times New Roman" pitchFamily="18" charset="0"/>
            </a:endParaRPr>
          </a:p>
        </p:txBody>
      </p:sp>
      <p:sp>
        <p:nvSpPr>
          <p:cNvPr id="25609" name="Line 8"/>
          <p:cNvSpPr>
            <a:spLocks noChangeShapeType="1"/>
          </p:cNvSpPr>
          <p:nvPr/>
        </p:nvSpPr>
        <p:spPr bwMode="auto">
          <a:xfrm>
            <a:off x="3480963" y="5461001"/>
            <a:ext cx="2123" cy="257175"/>
          </a:xfrm>
          <a:prstGeom prst="line">
            <a:avLst/>
          </a:prstGeom>
          <a:noFill/>
          <a:ln w="38100" cmpd="sng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5610" name="Line 9"/>
          <p:cNvSpPr>
            <a:spLocks noChangeShapeType="1"/>
          </p:cNvSpPr>
          <p:nvPr/>
        </p:nvSpPr>
        <p:spPr bwMode="auto">
          <a:xfrm flipH="1" flipV="1">
            <a:off x="5005874" y="5157788"/>
            <a:ext cx="4248" cy="366712"/>
          </a:xfrm>
          <a:prstGeom prst="line">
            <a:avLst/>
          </a:prstGeom>
          <a:noFill/>
          <a:ln w="38100" cmpd="sng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5611" name="Line 10"/>
          <p:cNvSpPr>
            <a:spLocks noChangeShapeType="1"/>
          </p:cNvSpPr>
          <p:nvPr/>
        </p:nvSpPr>
        <p:spPr bwMode="auto">
          <a:xfrm>
            <a:off x="6309908" y="3932239"/>
            <a:ext cx="2123" cy="676275"/>
          </a:xfrm>
          <a:prstGeom prst="line">
            <a:avLst/>
          </a:prstGeom>
          <a:noFill/>
          <a:ln w="38100" cmpd="sng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5612" name="Line 11"/>
          <p:cNvSpPr>
            <a:spLocks noChangeShapeType="1"/>
          </p:cNvSpPr>
          <p:nvPr/>
        </p:nvSpPr>
        <p:spPr bwMode="auto">
          <a:xfrm flipV="1">
            <a:off x="9073012" y="3538538"/>
            <a:ext cx="0" cy="188912"/>
          </a:xfrm>
          <a:prstGeom prst="line">
            <a:avLst/>
          </a:prstGeom>
          <a:noFill/>
          <a:ln w="38100" cmpd="sng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5613" name="Text Box 12"/>
          <p:cNvSpPr>
            <a:spLocks noChangeArrowheads="1"/>
          </p:cNvSpPr>
          <p:nvPr/>
        </p:nvSpPr>
        <p:spPr bwMode="auto">
          <a:xfrm>
            <a:off x="2191795" y="4740276"/>
            <a:ext cx="2412674" cy="561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(</a:t>
            </a:r>
            <a:r>
              <a:rPr lang="en-US" sz="2800" b="1" i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x</a:t>
            </a:r>
            <a:r>
              <a:rPr lang="en-US" sz="2800" b="1" baseline="-25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，</a:t>
            </a:r>
            <a:r>
              <a:rPr lang="en-US" sz="2800" b="1" i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y</a:t>
            </a:r>
            <a:r>
              <a:rPr lang="en-US" sz="2800" b="1" baseline="-25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1</a:t>
            </a:r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)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5614" name="Text Box 13"/>
          <p:cNvSpPr>
            <a:spLocks noChangeArrowheads="1"/>
          </p:cNvSpPr>
          <p:nvPr/>
        </p:nvSpPr>
        <p:spPr bwMode="auto">
          <a:xfrm>
            <a:off x="3997053" y="5589589"/>
            <a:ext cx="2376569" cy="561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(</a:t>
            </a:r>
            <a:r>
              <a:rPr lang="en-US" sz="2800" b="1" i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x</a:t>
            </a:r>
            <a:r>
              <a:rPr lang="en-US" sz="2800" b="1" baseline="-25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，</a:t>
            </a:r>
            <a:r>
              <a:rPr lang="en-US" sz="2800" b="1" i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y</a:t>
            </a:r>
            <a:r>
              <a:rPr lang="en-US" sz="2800" b="1" baseline="-25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2</a:t>
            </a:r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)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5615" name="Text Box 15"/>
          <p:cNvSpPr>
            <a:spLocks noChangeArrowheads="1"/>
          </p:cNvSpPr>
          <p:nvPr/>
        </p:nvSpPr>
        <p:spPr bwMode="auto">
          <a:xfrm>
            <a:off x="8718333" y="3789364"/>
            <a:ext cx="2380816" cy="561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(</a:t>
            </a:r>
            <a:r>
              <a:rPr lang="en-US" sz="2800" b="1" i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x</a:t>
            </a:r>
            <a:r>
              <a:rPr lang="en-US" sz="2800" b="1" baseline="-25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n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，</a:t>
            </a:r>
            <a:r>
              <a:rPr lang="en-US" sz="2800" b="1" i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y</a:t>
            </a:r>
            <a:r>
              <a:rPr lang="en-US" sz="2800" b="1" baseline="-250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n</a:t>
            </a:r>
            <a:r>
              <a:rPr 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)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graphicFrame>
        <p:nvGraphicFramePr>
          <p:cNvPr id="25616" name="Object 16"/>
          <p:cNvGraphicFramePr>
            <a:graphicFrameLocks noChangeAspect="1"/>
          </p:cNvGraphicFramePr>
          <p:nvPr/>
        </p:nvGraphicFramePr>
        <p:xfrm>
          <a:off x="3780422" y="3789364"/>
          <a:ext cx="2913898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5" r:id="rId7" imgW="16459517" imgH="6096317" progId="Equation.DSMT4">
                  <p:embed/>
                </p:oleObj>
              </mc:Choice>
              <mc:Fallback>
                <p:oleObj r:id="rId7" imgW="16459517" imgH="6096317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0422" y="3789364"/>
                        <a:ext cx="2913898" cy="936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7" name="Line 17"/>
          <p:cNvSpPr>
            <a:spLocks noChangeShapeType="1"/>
          </p:cNvSpPr>
          <p:nvPr/>
        </p:nvSpPr>
        <p:spPr bwMode="auto">
          <a:xfrm>
            <a:off x="6309908" y="3860800"/>
            <a:ext cx="384413" cy="647700"/>
          </a:xfrm>
          <a:prstGeom prst="line">
            <a:avLst/>
          </a:prstGeom>
          <a:noFill/>
          <a:ln w="381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graphicFrame>
        <p:nvGraphicFramePr>
          <p:cNvPr id="25618" name="Object 18"/>
          <p:cNvGraphicFramePr>
            <a:graphicFrameLocks noChangeAspect="1"/>
          </p:cNvGraphicFramePr>
          <p:nvPr/>
        </p:nvGraphicFramePr>
        <p:xfrm>
          <a:off x="6598748" y="3789363"/>
          <a:ext cx="57768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6" r:id="rId9" imgW="3657917" imgH="5486717" progId="Equation.DSMT4">
                  <p:embed/>
                </p:oleObj>
              </mc:Choice>
              <mc:Fallback>
                <p:oleObj r:id="rId9" imgW="3657917" imgH="5486717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98748" y="3789363"/>
                        <a:ext cx="577682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Line 2"/>
          <p:cNvSpPr>
            <a:spLocks noChangeShapeType="1"/>
          </p:cNvSpPr>
          <p:nvPr/>
        </p:nvSpPr>
        <p:spPr bwMode="auto">
          <a:xfrm flipH="1">
            <a:off x="101944" y="6669089"/>
            <a:ext cx="2217281" cy="1587"/>
          </a:xfrm>
          <a:prstGeom prst="line">
            <a:avLst/>
          </a:prstGeom>
          <a:noFill/>
          <a:ln w="38100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6627" name="Line 3"/>
          <p:cNvSpPr>
            <a:spLocks noChangeShapeType="1"/>
          </p:cNvSpPr>
          <p:nvPr/>
        </p:nvSpPr>
        <p:spPr bwMode="auto">
          <a:xfrm flipH="1">
            <a:off x="101944" y="5300664"/>
            <a:ext cx="3262207" cy="1587"/>
          </a:xfrm>
          <a:prstGeom prst="line">
            <a:avLst/>
          </a:prstGeom>
          <a:noFill/>
          <a:ln w="38100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6628" name="Line 4"/>
          <p:cNvSpPr>
            <a:spLocks noChangeShapeType="1"/>
          </p:cNvSpPr>
          <p:nvPr/>
        </p:nvSpPr>
        <p:spPr bwMode="auto">
          <a:xfrm flipH="1">
            <a:off x="101944" y="4005263"/>
            <a:ext cx="4587478" cy="1587"/>
          </a:xfrm>
          <a:prstGeom prst="line">
            <a:avLst/>
          </a:prstGeom>
          <a:noFill/>
          <a:ln w="38100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 flipH="1">
            <a:off x="101944" y="2708275"/>
            <a:ext cx="5708862" cy="0"/>
          </a:xfrm>
          <a:prstGeom prst="line">
            <a:avLst/>
          </a:prstGeom>
          <a:noFill/>
          <a:ln w="38100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6630" name="Line 6"/>
          <p:cNvSpPr>
            <a:spLocks noChangeShapeType="1"/>
          </p:cNvSpPr>
          <p:nvPr/>
        </p:nvSpPr>
        <p:spPr bwMode="auto">
          <a:xfrm>
            <a:off x="335566" y="2708275"/>
            <a:ext cx="0" cy="1296988"/>
          </a:xfrm>
          <a:prstGeom prst="line">
            <a:avLst/>
          </a:prstGeom>
          <a:noFill/>
          <a:ln w="38100" cmpd="sng">
            <a:solidFill>
              <a:schemeClr val="tx1"/>
            </a:solidFill>
            <a:miter lim="800000"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6631" name="Line 7"/>
          <p:cNvSpPr>
            <a:spLocks noChangeShapeType="1"/>
          </p:cNvSpPr>
          <p:nvPr/>
        </p:nvSpPr>
        <p:spPr bwMode="auto">
          <a:xfrm flipH="1">
            <a:off x="335566" y="4005263"/>
            <a:ext cx="0" cy="1295400"/>
          </a:xfrm>
          <a:prstGeom prst="line">
            <a:avLst/>
          </a:prstGeom>
          <a:noFill/>
          <a:ln w="38100" cmpd="sng">
            <a:solidFill>
              <a:schemeClr val="tx1"/>
            </a:solidFill>
            <a:miter lim="800000"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>
            <a:off x="335566" y="5300664"/>
            <a:ext cx="0" cy="1368425"/>
          </a:xfrm>
          <a:prstGeom prst="line">
            <a:avLst/>
          </a:prstGeom>
          <a:noFill/>
          <a:ln w="38100" cmpd="sng">
            <a:solidFill>
              <a:schemeClr val="tx1"/>
            </a:solidFill>
            <a:miter lim="800000"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6633" name="Text Box 9"/>
          <p:cNvSpPr>
            <a:spLocks noChangeArrowheads="1"/>
          </p:cNvSpPr>
          <p:nvPr/>
        </p:nvSpPr>
        <p:spPr bwMode="auto">
          <a:xfrm>
            <a:off x="433262" y="3125788"/>
            <a:ext cx="1988045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运算不方便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26634" name="Text Box 10"/>
          <p:cNvSpPr>
            <a:spLocks noChangeArrowheads="1"/>
          </p:cNvSpPr>
          <p:nvPr/>
        </p:nvSpPr>
        <p:spPr bwMode="auto">
          <a:xfrm>
            <a:off x="433263" y="4365626"/>
            <a:ext cx="2348720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避免相互抵消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26635" name="Text Box 11"/>
          <p:cNvSpPr>
            <a:spLocks noChangeArrowheads="1"/>
          </p:cNvSpPr>
          <p:nvPr/>
        </p:nvSpPr>
        <p:spPr bwMode="auto">
          <a:xfrm>
            <a:off x="136868" y="5507038"/>
            <a:ext cx="2941509" cy="9461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各点与直线</a:t>
            </a:r>
          </a:p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的整体偏差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pSp>
        <p:nvGrpSpPr>
          <p:cNvPr id="26636" name="Group 12"/>
          <p:cNvGrpSpPr>
            <a:grpSpLocks/>
          </p:cNvGrpSpPr>
          <p:nvPr/>
        </p:nvGrpSpPr>
        <p:grpSpPr bwMode="auto">
          <a:xfrm>
            <a:off x="6983162" y="835026"/>
            <a:ext cx="4914548" cy="1800225"/>
            <a:chOff x="0" y="0"/>
            <a:chExt cx="2388" cy="697"/>
          </a:xfrm>
        </p:grpSpPr>
        <p:sp>
          <p:nvSpPr>
            <p:cNvPr id="26637" name="Freeform 13"/>
            <p:cNvSpPr>
              <a:spLocks noChangeArrowheads="1"/>
            </p:cNvSpPr>
            <p:nvPr/>
          </p:nvSpPr>
          <p:spPr bwMode="auto">
            <a:xfrm>
              <a:off x="1972" y="0"/>
              <a:ext cx="412" cy="697"/>
            </a:xfrm>
            <a:custGeom>
              <a:avLst/>
              <a:gdLst>
                <a:gd name="T0" fmla="*/ 308 w 308"/>
                <a:gd name="T1" fmla="*/ 120 h 444"/>
                <a:gd name="T2" fmla="*/ 0 w 308"/>
                <a:gd name="T3" fmla="*/ 444 h 444"/>
                <a:gd name="T4" fmla="*/ 0 w 308"/>
                <a:gd name="T5" fmla="*/ 286 h 444"/>
                <a:gd name="T6" fmla="*/ 308 w 308"/>
                <a:gd name="T7" fmla="*/ 0 h 444"/>
                <a:gd name="T8" fmla="*/ 308 w 308"/>
                <a:gd name="T9" fmla="*/ 120 h 4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8"/>
                <a:gd name="T16" fmla="*/ 0 h 444"/>
                <a:gd name="T17" fmla="*/ 308 w 308"/>
                <a:gd name="T18" fmla="*/ 444 h 4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8" h="444">
                  <a:moveTo>
                    <a:pt x="308" y="120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rgbClr val="692B19"/>
                </a:gs>
                <a:gs pos="50000">
                  <a:srgbClr val="E66036"/>
                </a:gs>
                <a:gs pos="100000">
                  <a:srgbClr val="692B19"/>
                </a:gs>
              </a:gsLst>
              <a:lin ang="2700000" scaled="1"/>
            </a:gradFill>
            <a:ln w="9525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26638" name="Freeform 14"/>
            <p:cNvSpPr>
              <a:spLocks noChangeArrowheads="1"/>
            </p:cNvSpPr>
            <p:nvPr/>
          </p:nvSpPr>
          <p:spPr bwMode="auto">
            <a:xfrm>
              <a:off x="0" y="0"/>
              <a:ext cx="2388" cy="446"/>
            </a:xfrm>
            <a:custGeom>
              <a:avLst/>
              <a:gdLst>
                <a:gd name="T0" fmla="*/ 1478 w 1786"/>
                <a:gd name="T1" fmla="*/ 284 h 284"/>
                <a:gd name="T2" fmla="*/ 0 w 1786"/>
                <a:gd name="T3" fmla="*/ 284 h 284"/>
                <a:gd name="T4" fmla="*/ 446 w 1786"/>
                <a:gd name="T5" fmla="*/ 0 h 284"/>
                <a:gd name="T6" fmla="*/ 1786 w 1786"/>
                <a:gd name="T7" fmla="*/ 0 h 284"/>
                <a:gd name="T8" fmla="*/ 1478 w 1786"/>
                <a:gd name="T9" fmla="*/ 284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86"/>
                <a:gd name="T16" fmla="*/ 0 h 284"/>
                <a:gd name="T17" fmla="*/ 1786 w 1786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86" h="284">
                  <a:moveTo>
                    <a:pt x="1478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786" y="0"/>
                  </a:lnTo>
                  <a:lnTo>
                    <a:pt x="1478" y="284"/>
                  </a:lnTo>
                  <a:close/>
                </a:path>
              </a:pathLst>
            </a:custGeom>
            <a:solidFill>
              <a:schemeClr val="accent2"/>
            </a:solidFill>
            <a:ln w="9525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26639" name="Rectangle 15"/>
            <p:cNvSpPr>
              <a:spLocks noChangeArrowheads="1"/>
            </p:cNvSpPr>
            <p:nvPr/>
          </p:nvSpPr>
          <p:spPr bwMode="auto">
            <a:xfrm>
              <a:off x="4" y="446"/>
              <a:ext cx="1977" cy="251"/>
            </a:xfrm>
            <a:prstGeom prst="rect">
              <a:avLst/>
            </a:prstGeom>
            <a:gradFill rotWithShape="1">
              <a:gsLst>
                <a:gs pos="0">
                  <a:srgbClr val="A44427"/>
                </a:gs>
                <a:gs pos="50000">
                  <a:srgbClr val="E66036"/>
                </a:gs>
                <a:gs pos="100000">
                  <a:srgbClr val="A44427"/>
                </a:gs>
              </a:gsLst>
              <a:lin ang="2700000" scaled="1"/>
            </a:gradFill>
            <a:ln w="9525" cmpd="sng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600" b="1">
                <a:solidFill>
                  <a:srgbClr val="FFFFFF"/>
                </a:solidFill>
                <a:latin typeface="Verdana" pitchFamily="34" charset="0"/>
                <a:sym typeface="Verdana" pitchFamily="34" charset="0"/>
              </a:endParaRPr>
            </a:p>
          </p:txBody>
        </p:sp>
      </p:grpSp>
      <p:grpSp>
        <p:nvGrpSpPr>
          <p:cNvPr id="26640" name="Group 16"/>
          <p:cNvGrpSpPr>
            <a:grpSpLocks/>
          </p:cNvGrpSpPr>
          <p:nvPr/>
        </p:nvGrpSpPr>
        <p:grpSpPr bwMode="auto">
          <a:xfrm>
            <a:off x="5732225" y="2563813"/>
            <a:ext cx="5298961" cy="1439862"/>
            <a:chOff x="0" y="0"/>
            <a:chExt cx="2567" cy="693"/>
          </a:xfrm>
        </p:grpSpPr>
        <p:sp>
          <p:nvSpPr>
            <p:cNvPr id="26641" name="Freeform 17"/>
            <p:cNvSpPr>
              <a:spLocks noChangeArrowheads="1"/>
            </p:cNvSpPr>
            <p:nvPr/>
          </p:nvSpPr>
          <p:spPr bwMode="auto">
            <a:xfrm>
              <a:off x="2151" y="0"/>
              <a:ext cx="412" cy="693"/>
            </a:xfrm>
            <a:custGeom>
              <a:avLst/>
              <a:gdLst>
                <a:gd name="T0" fmla="*/ 308 w 308"/>
                <a:gd name="T1" fmla="*/ 120 h 442"/>
                <a:gd name="T2" fmla="*/ 0 w 308"/>
                <a:gd name="T3" fmla="*/ 442 h 442"/>
                <a:gd name="T4" fmla="*/ 0 w 308"/>
                <a:gd name="T5" fmla="*/ 286 h 442"/>
                <a:gd name="T6" fmla="*/ 308 w 308"/>
                <a:gd name="T7" fmla="*/ 0 h 442"/>
                <a:gd name="T8" fmla="*/ 308 w 308"/>
                <a:gd name="T9" fmla="*/ 120 h 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8"/>
                <a:gd name="T16" fmla="*/ 0 h 442"/>
                <a:gd name="T17" fmla="*/ 308 w 308"/>
                <a:gd name="T18" fmla="*/ 442 h 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8" h="442">
                  <a:moveTo>
                    <a:pt x="308" y="120"/>
                  </a:moveTo>
                  <a:lnTo>
                    <a:pt x="0" y="442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rgbClr val="154E15"/>
                </a:gs>
                <a:gs pos="50000">
                  <a:srgbClr val="2FAB2F"/>
                </a:gs>
                <a:gs pos="100000">
                  <a:srgbClr val="154E15"/>
                </a:gs>
              </a:gsLst>
              <a:lin ang="2700000" scaled="1"/>
            </a:gradFill>
            <a:ln w="9525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26642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2567" cy="445"/>
            </a:xfrm>
            <a:custGeom>
              <a:avLst/>
              <a:gdLst>
                <a:gd name="T0" fmla="*/ 1612 w 1920"/>
                <a:gd name="T1" fmla="*/ 284 h 284"/>
                <a:gd name="T2" fmla="*/ 0 w 1920"/>
                <a:gd name="T3" fmla="*/ 284 h 284"/>
                <a:gd name="T4" fmla="*/ 446 w 1920"/>
                <a:gd name="T5" fmla="*/ 0 h 284"/>
                <a:gd name="T6" fmla="*/ 1920 w 1920"/>
                <a:gd name="T7" fmla="*/ 0 h 284"/>
                <a:gd name="T8" fmla="*/ 1612 w 1920"/>
                <a:gd name="T9" fmla="*/ 284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0"/>
                <a:gd name="T16" fmla="*/ 0 h 284"/>
                <a:gd name="T17" fmla="*/ 1920 w 1920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0" h="284">
                  <a:moveTo>
                    <a:pt x="161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920" y="0"/>
                  </a:lnTo>
                  <a:lnTo>
                    <a:pt x="1612" y="284"/>
                  </a:lnTo>
                  <a:close/>
                </a:path>
              </a:pathLst>
            </a:custGeom>
            <a:solidFill>
              <a:srgbClr val="2FAB2F">
                <a:alpha val="50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26643" name="Rectangle 19"/>
            <p:cNvSpPr>
              <a:spLocks noChangeArrowheads="1"/>
            </p:cNvSpPr>
            <p:nvPr/>
          </p:nvSpPr>
          <p:spPr bwMode="auto">
            <a:xfrm>
              <a:off x="1" y="445"/>
              <a:ext cx="2155" cy="245"/>
            </a:xfrm>
            <a:prstGeom prst="rect">
              <a:avLst/>
            </a:prstGeom>
            <a:gradFill rotWithShape="1">
              <a:gsLst>
                <a:gs pos="0">
                  <a:srgbClr val="217A21"/>
                </a:gs>
                <a:gs pos="50000">
                  <a:srgbClr val="2FAB2F"/>
                </a:gs>
                <a:gs pos="100000">
                  <a:srgbClr val="217A21"/>
                </a:gs>
              </a:gsLst>
              <a:lin ang="2700000" scaled="1"/>
            </a:gradFill>
            <a:ln w="9525" cmpd="sng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600" b="1">
                <a:solidFill>
                  <a:srgbClr val="FFFFFF"/>
                </a:solidFill>
                <a:latin typeface="Verdana" pitchFamily="34" charset="0"/>
                <a:sym typeface="Verdana" pitchFamily="34" charset="0"/>
              </a:endParaRPr>
            </a:p>
          </p:txBody>
        </p:sp>
      </p:grpSp>
      <p:grpSp>
        <p:nvGrpSpPr>
          <p:cNvPr id="26644" name="Group 20"/>
          <p:cNvGrpSpPr>
            <a:grpSpLocks/>
          </p:cNvGrpSpPr>
          <p:nvPr/>
        </p:nvGrpSpPr>
        <p:grpSpPr bwMode="auto">
          <a:xfrm>
            <a:off x="4479163" y="3933826"/>
            <a:ext cx="5683376" cy="1439863"/>
            <a:chOff x="0" y="0"/>
            <a:chExt cx="2739" cy="696"/>
          </a:xfrm>
        </p:grpSpPr>
        <p:sp>
          <p:nvSpPr>
            <p:cNvPr id="26645" name="Freeform 21"/>
            <p:cNvSpPr>
              <a:spLocks noChangeArrowheads="1"/>
            </p:cNvSpPr>
            <p:nvPr/>
          </p:nvSpPr>
          <p:spPr bwMode="auto">
            <a:xfrm>
              <a:off x="2325" y="0"/>
              <a:ext cx="409" cy="696"/>
            </a:xfrm>
            <a:custGeom>
              <a:avLst/>
              <a:gdLst>
                <a:gd name="T0" fmla="*/ 306 w 306"/>
                <a:gd name="T1" fmla="*/ 122 h 444"/>
                <a:gd name="T2" fmla="*/ 0 w 306"/>
                <a:gd name="T3" fmla="*/ 444 h 444"/>
                <a:gd name="T4" fmla="*/ 0 w 306"/>
                <a:gd name="T5" fmla="*/ 286 h 444"/>
                <a:gd name="T6" fmla="*/ 306 w 306"/>
                <a:gd name="T7" fmla="*/ 0 h 444"/>
                <a:gd name="T8" fmla="*/ 306 w 306"/>
                <a:gd name="T9" fmla="*/ 122 h 4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6"/>
                <a:gd name="T16" fmla="*/ 0 h 444"/>
                <a:gd name="T17" fmla="*/ 306 w 306"/>
                <a:gd name="T18" fmla="*/ 444 h 4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6" h="444">
                  <a:moveTo>
                    <a:pt x="306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6" y="0"/>
                  </a:lnTo>
                  <a:lnTo>
                    <a:pt x="306" y="122"/>
                  </a:lnTo>
                  <a:close/>
                </a:path>
              </a:pathLst>
            </a:custGeom>
            <a:gradFill rotWithShape="1">
              <a:gsLst>
                <a:gs pos="0">
                  <a:srgbClr val="1C5466"/>
                </a:gs>
                <a:gs pos="50000">
                  <a:srgbClr val="3DB8DF"/>
                </a:gs>
                <a:gs pos="100000">
                  <a:srgbClr val="1C5466"/>
                </a:gs>
              </a:gsLst>
              <a:lin ang="2700000" scaled="1"/>
            </a:gradFill>
            <a:ln w="9525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26646" name="Freeform 22"/>
            <p:cNvSpPr>
              <a:spLocks noChangeArrowheads="1"/>
            </p:cNvSpPr>
            <p:nvPr/>
          </p:nvSpPr>
          <p:spPr bwMode="auto">
            <a:xfrm>
              <a:off x="0" y="0"/>
              <a:ext cx="2739" cy="448"/>
            </a:xfrm>
            <a:custGeom>
              <a:avLst/>
              <a:gdLst>
                <a:gd name="T0" fmla="*/ 1742 w 2048"/>
                <a:gd name="T1" fmla="*/ 286 h 286"/>
                <a:gd name="T2" fmla="*/ 0 w 2048"/>
                <a:gd name="T3" fmla="*/ 286 h 286"/>
                <a:gd name="T4" fmla="*/ 446 w 2048"/>
                <a:gd name="T5" fmla="*/ 0 h 286"/>
                <a:gd name="T6" fmla="*/ 2048 w 2048"/>
                <a:gd name="T7" fmla="*/ 0 h 286"/>
                <a:gd name="T8" fmla="*/ 1742 w 2048"/>
                <a:gd name="T9" fmla="*/ 286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48"/>
                <a:gd name="T16" fmla="*/ 0 h 286"/>
                <a:gd name="T17" fmla="*/ 2048 w 2048"/>
                <a:gd name="T18" fmla="*/ 286 h 2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48" h="286">
                  <a:moveTo>
                    <a:pt x="1742" y="286"/>
                  </a:moveTo>
                  <a:lnTo>
                    <a:pt x="0" y="286"/>
                  </a:lnTo>
                  <a:lnTo>
                    <a:pt x="446" y="0"/>
                  </a:lnTo>
                  <a:lnTo>
                    <a:pt x="2048" y="0"/>
                  </a:lnTo>
                  <a:lnTo>
                    <a:pt x="1742" y="286"/>
                  </a:lnTo>
                  <a:close/>
                </a:path>
              </a:pathLst>
            </a:custGeom>
            <a:solidFill>
              <a:srgbClr val="3DB8DF">
                <a:alpha val="45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26647" name="Rectangle 23"/>
            <p:cNvSpPr>
              <a:spLocks noChangeArrowheads="1"/>
            </p:cNvSpPr>
            <p:nvPr/>
          </p:nvSpPr>
          <p:spPr bwMode="auto">
            <a:xfrm>
              <a:off x="2" y="447"/>
              <a:ext cx="2332" cy="246"/>
            </a:xfrm>
            <a:prstGeom prst="rect">
              <a:avLst/>
            </a:prstGeom>
            <a:gradFill rotWithShape="1">
              <a:gsLst>
                <a:gs pos="0">
                  <a:srgbClr val="2B83A0"/>
                </a:gs>
                <a:gs pos="50000">
                  <a:srgbClr val="3DB8DF"/>
                </a:gs>
                <a:gs pos="100000">
                  <a:srgbClr val="2B83A0"/>
                </a:gs>
              </a:gsLst>
              <a:lin ang="2700000" scaled="1"/>
            </a:gradFill>
            <a:ln w="9525" cmpd="sng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600" b="1">
                <a:solidFill>
                  <a:srgbClr val="FFFFFF"/>
                </a:solidFill>
                <a:latin typeface="Verdana" pitchFamily="34" charset="0"/>
                <a:sym typeface="Verdana" pitchFamily="34" charset="0"/>
              </a:endParaRPr>
            </a:p>
          </p:txBody>
        </p:sp>
      </p:grpSp>
      <p:grpSp>
        <p:nvGrpSpPr>
          <p:cNvPr id="26648" name="Group 24"/>
          <p:cNvGrpSpPr>
            <a:grpSpLocks/>
          </p:cNvGrpSpPr>
          <p:nvPr/>
        </p:nvGrpSpPr>
        <p:grpSpPr bwMode="auto">
          <a:xfrm>
            <a:off x="3321675" y="5180013"/>
            <a:ext cx="6069913" cy="1490662"/>
            <a:chOff x="0" y="0"/>
            <a:chExt cx="2572" cy="533"/>
          </a:xfrm>
        </p:grpSpPr>
        <p:sp>
          <p:nvSpPr>
            <p:cNvPr id="26649" name="Freeform 25"/>
            <p:cNvSpPr>
              <a:spLocks noChangeArrowheads="1"/>
            </p:cNvSpPr>
            <p:nvPr/>
          </p:nvSpPr>
          <p:spPr bwMode="auto">
            <a:xfrm>
              <a:off x="2208" y="0"/>
              <a:ext cx="364" cy="533"/>
            </a:xfrm>
            <a:custGeom>
              <a:avLst/>
              <a:gdLst>
                <a:gd name="T0" fmla="*/ 308 w 308"/>
                <a:gd name="T1" fmla="*/ 122 h 444"/>
                <a:gd name="T2" fmla="*/ 0 w 308"/>
                <a:gd name="T3" fmla="*/ 444 h 444"/>
                <a:gd name="T4" fmla="*/ 0 w 308"/>
                <a:gd name="T5" fmla="*/ 286 h 444"/>
                <a:gd name="T6" fmla="*/ 308 w 308"/>
                <a:gd name="T7" fmla="*/ 0 h 444"/>
                <a:gd name="T8" fmla="*/ 308 w 308"/>
                <a:gd name="T9" fmla="*/ 122 h 4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8"/>
                <a:gd name="T16" fmla="*/ 0 h 444"/>
                <a:gd name="T17" fmla="*/ 308 w 308"/>
                <a:gd name="T18" fmla="*/ 444 h 4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adFill rotWithShape="1">
              <a:gsLst>
                <a:gs pos="0">
                  <a:srgbClr val="063F66"/>
                </a:gs>
                <a:gs pos="50000">
                  <a:srgbClr val="0E8BE0"/>
                </a:gs>
                <a:gs pos="100000">
                  <a:srgbClr val="063F66"/>
                </a:gs>
              </a:gsLst>
              <a:lin ang="2700000" scaled="1"/>
            </a:gradFill>
            <a:ln w="9525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26650" name="Freeform 26"/>
            <p:cNvSpPr>
              <a:spLocks noChangeArrowheads="1"/>
            </p:cNvSpPr>
            <p:nvPr/>
          </p:nvSpPr>
          <p:spPr bwMode="auto">
            <a:xfrm>
              <a:off x="1" y="3"/>
              <a:ext cx="2571" cy="340"/>
            </a:xfrm>
            <a:custGeom>
              <a:avLst/>
              <a:gdLst>
                <a:gd name="T0" fmla="*/ 1872 w 2180"/>
                <a:gd name="T1" fmla="*/ 284 h 284"/>
                <a:gd name="T2" fmla="*/ 0 w 2180"/>
                <a:gd name="T3" fmla="*/ 284 h 284"/>
                <a:gd name="T4" fmla="*/ 446 w 2180"/>
                <a:gd name="T5" fmla="*/ 0 h 284"/>
                <a:gd name="T6" fmla="*/ 2180 w 2180"/>
                <a:gd name="T7" fmla="*/ 0 h 284"/>
                <a:gd name="T8" fmla="*/ 1872 w 2180"/>
                <a:gd name="T9" fmla="*/ 284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80"/>
                <a:gd name="T16" fmla="*/ 0 h 284"/>
                <a:gd name="T17" fmla="*/ 2180 w 2180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chemeClr val="accent1"/>
            </a:solidFill>
            <a:ln w="9525" cmpd="sng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26651" name="Rectangle 27"/>
            <p:cNvSpPr>
              <a:spLocks noChangeArrowheads="1"/>
            </p:cNvSpPr>
            <p:nvPr/>
          </p:nvSpPr>
          <p:spPr bwMode="auto">
            <a:xfrm>
              <a:off x="0" y="344"/>
              <a:ext cx="2213" cy="187"/>
            </a:xfrm>
            <a:prstGeom prst="rect">
              <a:avLst/>
            </a:prstGeom>
            <a:gradFill rotWithShape="1">
              <a:gsLst>
                <a:gs pos="0">
                  <a:srgbClr val="0A64A0"/>
                </a:gs>
                <a:gs pos="50000">
                  <a:srgbClr val="0E8BE0"/>
                </a:gs>
                <a:gs pos="100000">
                  <a:srgbClr val="0A64A0"/>
                </a:gs>
              </a:gsLst>
              <a:lin ang="2700000" scaled="1"/>
            </a:gradFill>
            <a:ln w="9525" cmpd="sng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600" b="1">
                <a:solidFill>
                  <a:srgbClr val="FFFFFF"/>
                </a:solidFill>
                <a:latin typeface="Verdana" pitchFamily="34" charset="0"/>
                <a:sym typeface="Verdana" pitchFamily="34" charset="0"/>
              </a:endParaRPr>
            </a:p>
          </p:txBody>
        </p:sp>
      </p:grpSp>
      <p:sp>
        <p:nvSpPr>
          <p:cNvPr id="26652" name="Line 28"/>
          <p:cNvSpPr>
            <a:spLocks noChangeShapeType="1"/>
          </p:cNvSpPr>
          <p:nvPr/>
        </p:nvSpPr>
        <p:spPr bwMode="auto">
          <a:xfrm flipH="1" flipV="1">
            <a:off x="101944" y="979489"/>
            <a:ext cx="7339965" cy="1587"/>
          </a:xfrm>
          <a:prstGeom prst="line">
            <a:avLst/>
          </a:prstGeom>
          <a:noFill/>
          <a:ln w="38100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6653" name="Line 29"/>
          <p:cNvSpPr>
            <a:spLocks noChangeShapeType="1"/>
          </p:cNvSpPr>
          <p:nvPr/>
        </p:nvSpPr>
        <p:spPr bwMode="auto">
          <a:xfrm flipH="1">
            <a:off x="337691" y="981076"/>
            <a:ext cx="2123" cy="1655763"/>
          </a:xfrm>
          <a:prstGeom prst="line">
            <a:avLst/>
          </a:prstGeom>
          <a:noFill/>
          <a:ln w="38100" cmpd="sng">
            <a:solidFill>
              <a:schemeClr val="tx1"/>
            </a:solidFill>
            <a:miter lim="800000"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graphicFrame>
        <p:nvGraphicFramePr>
          <p:cNvPr id="26654" name="Object 30"/>
          <p:cNvGraphicFramePr>
            <a:graphicFrameLocks noChangeAspect="1"/>
          </p:cNvGraphicFramePr>
          <p:nvPr/>
        </p:nvGraphicFramePr>
        <p:xfrm>
          <a:off x="3997053" y="5159376"/>
          <a:ext cx="4816852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44" r:id="rId3" imgW="39624317" imgH="10363517" progId="Equation.DSMT4">
                  <p:embed/>
                </p:oleObj>
              </mc:Choice>
              <mc:Fallback>
                <p:oleObj r:id="rId3" imgW="39624317" imgH="10363517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7053" y="5159376"/>
                        <a:ext cx="4816852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55" name="Object 31"/>
          <p:cNvGraphicFramePr>
            <a:graphicFrameLocks noChangeAspect="1"/>
          </p:cNvGraphicFramePr>
          <p:nvPr/>
        </p:nvGraphicFramePr>
        <p:xfrm>
          <a:off x="5247991" y="3862389"/>
          <a:ext cx="4432438" cy="966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45" r:id="rId5" imgW="37795517" imgH="10363517" progId="Equation.DSMT4">
                  <p:embed/>
                </p:oleObj>
              </mc:Choice>
              <mc:Fallback>
                <p:oleObj r:id="rId5" imgW="37795517" imgH="10363517" progId="Equation.DSMT4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7991" y="3862389"/>
                        <a:ext cx="4432438" cy="966787"/>
                      </a:xfrm>
                      <a:prstGeom prst="rect">
                        <a:avLst/>
                      </a:prstGeom>
                      <a:solidFill>
                        <a:srgbClr val="0E8BE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56" name="Object 32"/>
          <p:cNvGraphicFramePr>
            <a:graphicFrameLocks noChangeAspect="1"/>
          </p:cNvGraphicFramePr>
          <p:nvPr/>
        </p:nvGraphicFramePr>
        <p:xfrm>
          <a:off x="6405479" y="2636839"/>
          <a:ext cx="4143598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46" r:id="rId7" imgW="38405117" imgH="10363517" progId="Equation.DSMT4">
                  <p:embed/>
                </p:oleObj>
              </mc:Choice>
              <mc:Fallback>
                <p:oleObj r:id="rId7" imgW="38405117" imgH="10363517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5479" y="2636839"/>
                        <a:ext cx="4143598" cy="852487"/>
                      </a:xfrm>
                      <a:prstGeom prst="rect">
                        <a:avLst/>
                      </a:prstGeom>
                      <a:solidFill>
                        <a:srgbClr val="0E8BE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57" name="Object 33"/>
          <p:cNvGraphicFramePr>
            <a:graphicFrameLocks noChangeAspect="1"/>
          </p:cNvGraphicFramePr>
          <p:nvPr/>
        </p:nvGraphicFramePr>
        <p:xfrm>
          <a:off x="7078734" y="981076"/>
          <a:ext cx="4816852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47" r:id="rId9" imgW="50901917" imgH="11582717" progId="Equation.DSMT4">
                  <p:embed/>
                </p:oleObj>
              </mc:Choice>
              <mc:Fallback>
                <p:oleObj r:id="rId9" imgW="50901917" imgH="11582717" progId="Equation.DSMT4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8734" y="981076"/>
                        <a:ext cx="4816852" cy="96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58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4205230"/>
              </p:ext>
            </p:extLst>
          </p:nvPr>
        </p:nvGraphicFramePr>
        <p:xfrm>
          <a:off x="428242" y="1205925"/>
          <a:ext cx="6477689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48" r:id="rId11" imgW="1762560" imgH="415440" progId="Word.Document.8">
                  <p:embed/>
                </p:oleObj>
              </mc:Choice>
              <mc:Fallback>
                <p:oleObj r:id="rId11" imgW="1762560" imgH="415440" progId="Word.Document.8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242" y="1205925"/>
                        <a:ext cx="6477689" cy="1143000"/>
                      </a:xfrm>
                      <a:prstGeom prst="rect">
                        <a:avLst/>
                      </a:prstGeom>
                      <a:solidFill>
                        <a:srgbClr val="0E8BE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 bldLvl="0" autoUpdateAnimBg="0"/>
      <p:bldP spid="26634" grpId="0" bldLvl="0" autoUpdateAnimBg="0"/>
      <p:bldP spid="26635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7651" name="Rectangle 13"/>
          <p:cNvSpPr>
            <a:spLocks noChangeArrowheads="1"/>
          </p:cNvSpPr>
          <p:nvPr/>
        </p:nvSpPr>
        <p:spPr bwMode="auto">
          <a:xfrm>
            <a:off x="239994" y="696914"/>
            <a:ext cx="11753289" cy="26574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这种通过求：</a:t>
            </a:r>
          </a:p>
          <a:p>
            <a:pPr eaLnBrk="1" hangingPunct="1">
              <a:lnSpc>
                <a:spcPct val="150000"/>
              </a:lnSpc>
            </a:pPr>
            <a:endParaRPr lang="zh-CN" altLang="en-US" sz="2800" b="1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的最小值而得到回归直线的方法，即求样本数据的点到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回归直线的距离的平方和最小的方法叫做</a:t>
            </a:r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  <a:sym typeface="Times New Roman" pitchFamily="18" charset="0"/>
              </a:rPr>
              <a:t>最小二乘法</a:t>
            </a:r>
            <a:r>
              <a:rPr lang="en-US" sz="2800" b="1" dirty="0">
                <a:solidFill>
                  <a:srgbClr val="FF3300"/>
                </a:solidFill>
                <a:latin typeface="+mn-ea"/>
                <a:ea typeface="+mn-ea"/>
                <a:sym typeface="Times New Roman" pitchFamily="18" charset="0"/>
              </a:rPr>
              <a:t>.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386538" y="1323975"/>
          <a:ext cx="1160674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66" r:id="rId3" imgW="81077117" imgH="5791517" progId="Equation.DSMT4">
                  <p:embed/>
                </p:oleObj>
              </mc:Choice>
              <mc:Fallback>
                <p:oleObj r:id="rId3" imgW="81077117" imgH="5791517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538" y="1323975"/>
                        <a:ext cx="11606745" cy="73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4542841"/>
              </p:ext>
            </p:extLst>
          </p:nvPr>
        </p:nvGraphicFramePr>
        <p:xfrm>
          <a:off x="428242" y="3354389"/>
          <a:ext cx="1671455" cy="317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67" r:id="rId5" imgW="3962717" imgH="5181917" progId="Equation.DSMT4">
                  <p:embed/>
                </p:oleObj>
              </mc:Choice>
              <mc:Fallback>
                <p:oleObj r:id="rId5" imgW="3962717" imgH="5181917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242" y="3354389"/>
                        <a:ext cx="1671455" cy="3170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399490"/>
              </p:ext>
            </p:extLst>
          </p:nvPr>
        </p:nvGraphicFramePr>
        <p:xfrm>
          <a:off x="1364307" y="3354389"/>
          <a:ext cx="8380643" cy="316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68" r:id="rId7" imgW="57302717" imgH="26213117" progId="Equation.DSMT4">
                  <p:embed/>
                </p:oleObj>
              </mc:Choice>
              <mc:Fallback>
                <p:oleObj r:id="rId7" imgW="57302717" imgH="26213117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4307" y="3354389"/>
                        <a:ext cx="8380643" cy="31654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288841" y="977901"/>
            <a:ext cx="10451380" cy="5191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  <a:sym typeface="Times New Roman" pitchFamily="18" charset="0"/>
              </a:rPr>
              <a:t>4、回归方程的系数公式：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28675" name="Text Box 17"/>
          <p:cNvSpPr>
            <a:spLocks noChangeArrowheads="1"/>
          </p:cNvSpPr>
          <p:nvPr/>
        </p:nvSpPr>
        <p:spPr bwMode="auto">
          <a:xfrm>
            <a:off x="1010945" y="1917701"/>
            <a:ext cx="7805085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黑体" pitchFamily="49" charset="-122"/>
              </a:rPr>
              <a:t>回归方程                    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黑体" pitchFamily="49" charset="-122"/>
              </a:rPr>
              <a:t>，其中： 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2867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3475239"/>
              </p:ext>
            </p:extLst>
          </p:nvPr>
        </p:nvGraphicFramePr>
        <p:xfrm>
          <a:off x="2876412" y="1700880"/>
          <a:ext cx="3117786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90" r:id="rId3" imgW="15545117" imgH="5791517" progId="Equation.3">
                  <p:embed/>
                </p:oleObj>
              </mc:Choice>
              <mc:Fallback>
                <p:oleObj r:id="rId3" imgW="15545117" imgH="5791517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6412" y="1700880"/>
                        <a:ext cx="3117786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231423"/>
              </p:ext>
            </p:extLst>
          </p:nvPr>
        </p:nvGraphicFramePr>
        <p:xfrm>
          <a:off x="0" y="2564940"/>
          <a:ext cx="1669332" cy="367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91" r:id="rId5" imgW="3962717" imgH="5181917" progId="Equation.DSMT4">
                  <p:embed/>
                </p:oleObj>
              </mc:Choice>
              <mc:Fallback>
                <p:oleObj r:id="rId5" imgW="3962717" imgH="5181917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564940"/>
                        <a:ext cx="1669332" cy="3673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4099304"/>
              </p:ext>
            </p:extLst>
          </p:nvPr>
        </p:nvGraphicFramePr>
        <p:xfrm>
          <a:off x="788267" y="2492935"/>
          <a:ext cx="9204690" cy="3675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92" r:id="rId7" imgW="57302717" imgH="26213117" progId="Equation.DSMT4">
                  <p:embed/>
                </p:oleObj>
              </mc:Choice>
              <mc:Fallback>
                <p:oleObj r:id="rId7" imgW="57302717" imgH="26213117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267" y="2492935"/>
                        <a:ext cx="9204690" cy="367506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>
            <a:spLocks noChangeArrowheads="1"/>
          </p:cNvSpPr>
          <p:nvPr/>
        </p:nvSpPr>
        <p:spPr bwMode="auto">
          <a:xfrm>
            <a:off x="2718506" y="5867401"/>
            <a:ext cx="6796264" cy="2524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33350" eaLnBrk="1" hangingPunct="1"/>
            <a:r>
              <a:rPr lang="zh-CN" altLang="en-US" sz="1000" b="1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．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9699" name="Text Box 17"/>
          <p:cNvSpPr>
            <a:spLocks noChangeArrowheads="1"/>
          </p:cNvSpPr>
          <p:nvPr/>
        </p:nvSpPr>
        <p:spPr bwMode="auto">
          <a:xfrm>
            <a:off x="1010944" y="1130300"/>
            <a:ext cx="9056022" cy="12890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黑体" pitchFamily="49" charset="-122"/>
              </a:rPr>
              <a:t>归纳：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  <a:sym typeface="黑体" pitchFamily="49" charset="-122"/>
              </a:rPr>
              <a:t>求</a:t>
            </a:r>
            <a:r>
              <a:rPr lang="zh-CN" altLang="en-US" sz="2800" b="1" dirty="0" smtClean="0">
                <a:solidFill>
                  <a:srgbClr val="FF3300"/>
                </a:solidFill>
                <a:latin typeface="+mn-ea"/>
                <a:ea typeface="+mn-ea"/>
                <a:sym typeface="黑体" pitchFamily="49" charset="-122"/>
              </a:rPr>
              <a:t>回归方程                  </a:t>
            </a:r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  <a:sym typeface="黑体" pitchFamily="49" charset="-122"/>
              </a:rPr>
              <a:t>的步骤： 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2970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594074"/>
              </p:ext>
            </p:extLst>
          </p:nvPr>
        </p:nvGraphicFramePr>
        <p:xfrm>
          <a:off x="2948417" y="1556870"/>
          <a:ext cx="3034957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6" r:id="rId3" imgW="15545117" imgH="5791517" progId="Equation.DSMT4">
                  <p:embed/>
                </p:oleObj>
              </mc:Choice>
              <mc:Fallback>
                <p:oleObj r:id="rId3" imgW="15545117" imgH="5791517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8417" y="1556870"/>
                        <a:ext cx="3034957" cy="854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5979237"/>
              </p:ext>
            </p:extLst>
          </p:nvPr>
        </p:nvGraphicFramePr>
        <p:xfrm>
          <a:off x="212227" y="2636945"/>
          <a:ext cx="9633704" cy="3744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7" r:id="rId5" imgW="2732760" imgH="1373760" progId="Word.Document.8">
                  <p:embed/>
                </p:oleObj>
              </mc:Choice>
              <mc:Fallback>
                <p:oleObj r:id="rId5" imgW="2732760" imgH="137376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227" y="2636945"/>
                        <a:ext cx="9633704" cy="3744913"/>
                      </a:xfrm>
                      <a:prstGeom prst="rect">
                        <a:avLst/>
                      </a:prstGeom>
                      <a:solidFill>
                        <a:srgbClr val="0E8BE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335338"/>
              </p:ext>
            </p:extLst>
          </p:nvPr>
        </p:nvGraphicFramePr>
        <p:xfrm>
          <a:off x="356237" y="900237"/>
          <a:ext cx="11621611" cy="419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5" r:id="rId3" imgW="3643200" imgH="1758600" progId="Word.Document.8">
                  <p:embed/>
                </p:oleObj>
              </mc:Choice>
              <mc:Fallback>
                <p:oleObj r:id="rId3" imgW="3643200" imgH="17586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237" y="900237"/>
                        <a:ext cx="11621611" cy="4194175"/>
                      </a:xfrm>
                      <a:prstGeom prst="rect">
                        <a:avLst/>
                      </a:prstGeom>
                      <a:solidFill>
                        <a:srgbClr val="0E8BE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1438619"/>
              </p:ext>
            </p:extLst>
          </p:nvPr>
        </p:nvGraphicFramePr>
        <p:xfrm>
          <a:off x="1299786" y="5275055"/>
          <a:ext cx="4457925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6" r:id="rId5" imgW="25603517" imgH="5791517" progId="Equation.DSMT4">
                  <p:embed/>
                </p:oleObj>
              </mc:Choice>
              <mc:Fallback>
                <p:oleObj r:id="rId5" imgW="25603517" imgH="5791517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9786" y="5275055"/>
                        <a:ext cx="4457925" cy="746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598622"/>
              </p:ext>
            </p:extLst>
          </p:nvPr>
        </p:nvGraphicFramePr>
        <p:xfrm>
          <a:off x="6212211" y="5199875"/>
          <a:ext cx="4336866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7" r:id="rId7" imgW="26517917" imgH="5791517" progId="Equation.DSMT4">
                  <p:embed/>
                </p:oleObj>
              </mc:Choice>
              <mc:Fallback>
                <p:oleObj r:id="rId7" imgW="26517917" imgH="5791517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2211" y="5199875"/>
                        <a:ext cx="4336866" cy="749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5" name="Rectangle 3"/>
          <p:cNvSpPr>
            <a:spLocks noChangeArrowheads="1"/>
          </p:cNvSpPr>
          <p:nvPr/>
        </p:nvSpPr>
        <p:spPr bwMode="auto">
          <a:xfrm>
            <a:off x="1248814" y="6099176"/>
            <a:ext cx="5827796" cy="5191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回归方程为：</a:t>
            </a:r>
            <a:endParaRPr lang="zh-CN" altLang="en-US" dirty="0">
              <a:latin typeface="+mn-ea"/>
              <a:ea typeface="+mn-ea"/>
            </a:endParaRPr>
          </a:p>
        </p:txBody>
      </p:sp>
      <p:graphicFrame>
        <p:nvGraphicFramePr>
          <p:cNvPr id="30726" name="Object 6"/>
          <p:cNvGraphicFramePr>
            <a:graphicFrameLocks noChangeAspect="1"/>
          </p:cNvGraphicFramePr>
          <p:nvPr/>
        </p:nvGraphicFramePr>
        <p:xfrm>
          <a:off x="4479163" y="6043613"/>
          <a:ext cx="3752811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8" r:id="rId9" imgW="20726717" imgH="4877117" progId="Equation.DSMT4">
                  <p:embed/>
                </p:oleObj>
              </mc:Choice>
              <mc:Fallback>
                <p:oleObj r:id="rId9" imgW="20726717" imgH="4877117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9163" y="6043613"/>
                        <a:ext cx="3752811" cy="69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7" name="Rectangle 3"/>
          <p:cNvSpPr>
            <a:spLocks noChangeArrowheads="1"/>
          </p:cNvSpPr>
          <p:nvPr/>
        </p:nvSpPr>
        <p:spPr bwMode="auto">
          <a:xfrm>
            <a:off x="288841" y="5086351"/>
            <a:ext cx="1010944" cy="5191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解：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30728" name="Rectangle 3"/>
          <p:cNvSpPr>
            <a:spLocks noChangeArrowheads="1"/>
          </p:cNvSpPr>
          <p:nvPr/>
        </p:nvSpPr>
        <p:spPr bwMode="auto">
          <a:xfrm>
            <a:off x="8718334" y="4062413"/>
            <a:ext cx="1446329" cy="5191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800" b="1">
                <a:solidFill>
                  <a:schemeClr val="tx2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65.5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30729" name="Text Box 9"/>
          <p:cNvSpPr>
            <a:spLocks noChangeArrowheads="1"/>
          </p:cNvSpPr>
          <p:nvPr/>
        </p:nvSpPr>
        <p:spPr bwMode="auto">
          <a:xfrm>
            <a:off x="0" y="188775"/>
            <a:ext cx="4910301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rgbClr val="FF3300"/>
                </a:solidFill>
                <a:latin typeface="+mj-ea"/>
                <a:ea typeface="+mj-ea"/>
                <a:sym typeface="宋体" pitchFamily="2" charset="-122"/>
              </a:rPr>
              <a:t>【</a:t>
            </a:r>
            <a:r>
              <a:rPr lang="zh-CN" altLang="en-US" sz="2800" b="1" dirty="0">
                <a:solidFill>
                  <a:srgbClr val="FF3300"/>
                </a:solidFill>
                <a:latin typeface="+mj-ea"/>
                <a:ea typeface="+mj-ea"/>
                <a:sym typeface="Tahoma" pitchFamily="34" charset="0"/>
              </a:rPr>
              <a:t>典例剖析</a:t>
            </a:r>
            <a:r>
              <a:rPr lang="en-US" sz="2800" b="1" dirty="0">
                <a:solidFill>
                  <a:srgbClr val="FF3300"/>
                </a:solidFill>
                <a:latin typeface="+mj-ea"/>
                <a:ea typeface="+mj-ea"/>
                <a:sym typeface="宋体" pitchFamily="2" charset="-122"/>
              </a:rPr>
              <a:t>】</a:t>
            </a:r>
            <a:endParaRPr lang="en-US" sz="1200" dirty="0">
              <a:solidFill>
                <a:srgbClr val="FF33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bldLvl="0" autoUpdateAnimBg="0"/>
      <p:bldP spid="30728" grpId="0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61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3625"/>
            <a:ext cx="11952830" cy="518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288841" y="1179513"/>
            <a:ext cx="10451380" cy="5191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解：（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）散点图如图示：</a:t>
            </a:r>
            <a:endParaRPr lang="zh-CN" altLang="en-US" dirty="0">
              <a:latin typeface="+mn-ea"/>
              <a:ea typeface="+mn-ea"/>
            </a:endParaRPr>
          </a:p>
        </p:txBody>
      </p:sp>
      <p:pic>
        <p:nvPicPr>
          <p:cNvPr id="32771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0738" y="1987550"/>
            <a:ext cx="7514119" cy="4032250"/>
          </a:xfrm>
          <a:prstGeom prst="rect">
            <a:avLst/>
          </a:prstGeom>
          <a:solidFill>
            <a:srgbClr val="FFFFFF"/>
          </a:solidFill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888038" y="1670684"/>
            <a:ext cx="10772984" cy="60535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问题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：两个变量间的相关关系与函数关系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的区别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与联系是什么？</a:t>
            </a:r>
            <a:endParaRPr lang="zh-CN" altLang="en-US" sz="16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6147" name="Text Box 3"/>
          <p:cNvSpPr>
            <a:spLocks noChangeArrowheads="1"/>
          </p:cNvSpPr>
          <p:nvPr/>
        </p:nvSpPr>
        <p:spPr bwMode="auto">
          <a:xfrm>
            <a:off x="1784020" y="3205164"/>
            <a:ext cx="8765057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  <a:sym typeface="黑体" pitchFamily="49" charset="-122"/>
              </a:rPr>
              <a:t>联系：均是指两个变量的关系；</a:t>
            </a:r>
            <a:endParaRPr lang="zh-CN" altLang="en-US" sz="1600" b="1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6148" name="Text Box 4"/>
          <p:cNvSpPr>
            <a:spLocks noChangeArrowheads="1"/>
          </p:cNvSpPr>
          <p:nvPr/>
        </p:nvSpPr>
        <p:spPr bwMode="auto">
          <a:xfrm>
            <a:off x="1767029" y="3925889"/>
            <a:ext cx="9744143" cy="1169551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  <a:sym typeface="黑体" pitchFamily="49" charset="-122"/>
              </a:rPr>
              <a:t>区别：函数关系是一种确定的关系；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  <a:sym typeface="黑体" pitchFamily="49" charset="-122"/>
              </a:rPr>
              <a:t>      相关关系是一种非确定关系</a:t>
            </a:r>
            <a:r>
              <a:rPr lang="en-US" sz="2800" b="1" dirty="0">
                <a:solidFill>
                  <a:srgbClr val="FF3300"/>
                </a:solidFill>
                <a:latin typeface="+mn-ea"/>
                <a:ea typeface="+mn-ea"/>
                <a:sym typeface="黑体" pitchFamily="49" charset="-122"/>
              </a:rPr>
              <a:t>.</a:t>
            </a:r>
            <a:endParaRPr lang="zh-CN" altLang="en-US" sz="16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6150" name="Text Box 6"/>
          <p:cNvSpPr>
            <a:spLocks noChangeArrowheads="1"/>
          </p:cNvSpPr>
          <p:nvPr/>
        </p:nvSpPr>
        <p:spPr bwMode="auto">
          <a:xfrm>
            <a:off x="356237" y="188775"/>
            <a:ext cx="4651193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rgbClr val="FF3300"/>
                </a:solidFill>
                <a:latin typeface="+mn-ea"/>
                <a:ea typeface="+mn-ea"/>
                <a:sym typeface="宋体" pitchFamily="2" charset="-122"/>
              </a:rPr>
              <a:t>【</a:t>
            </a:r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  <a:sym typeface="Tahoma" pitchFamily="34" charset="0"/>
              </a:rPr>
              <a:t>创设情境</a:t>
            </a:r>
            <a:r>
              <a:rPr lang="en-US" sz="2800" b="1" dirty="0">
                <a:solidFill>
                  <a:srgbClr val="FF3300"/>
                </a:solidFill>
                <a:latin typeface="+mn-ea"/>
                <a:ea typeface="+mn-ea"/>
                <a:sym typeface="宋体" pitchFamily="2" charset="-122"/>
              </a:rPr>
              <a:t>】</a:t>
            </a:r>
            <a:endParaRPr lang="en-US" sz="1200" dirty="0">
              <a:solidFill>
                <a:srgbClr val="FF33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utoUpdateAnimBg="0"/>
      <p:bldP spid="6148" grpId="0" bldLvl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ChangeArrowheads="1"/>
          </p:cNvSpPr>
          <p:nvPr/>
        </p:nvSpPr>
        <p:spPr bwMode="auto">
          <a:xfrm>
            <a:off x="288841" y="1322388"/>
            <a:ext cx="10451380" cy="5191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（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）由题意得：</a:t>
            </a:r>
            <a:endParaRPr lang="zh-CN" altLang="en-US" dirty="0">
              <a:latin typeface="+mn-ea"/>
              <a:ea typeface="+mn-ea"/>
            </a:endParaRPr>
          </a:p>
        </p:txBody>
      </p:sp>
      <p:graphicFrame>
        <p:nvGraphicFramePr>
          <p:cNvPr id="337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3907042"/>
              </p:ext>
            </p:extLst>
          </p:nvPr>
        </p:nvGraphicFramePr>
        <p:xfrm>
          <a:off x="3884482" y="1152525"/>
          <a:ext cx="3483085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86" r:id="rId3" imgW="17373917" imgH="5791517" progId="Equation.DSMT4">
                  <p:embed/>
                </p:oleObj>
              </mc:Choice>
              <mc:Fallback>
                <p:oleObj r:id="rId3" imgW="17373917" imgH="5791517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4482" y="1152525"/>
                        <a:ext cx="3483085" cy="858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1588627" y="1771650"/>
          <a:ext cx="7129706" cy="130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87" r:id="rId5" imgW="45110717" imgH="10363517" progId="Equation.DSMT4">
                  <p:embed/>
                </p:oleObj>
              </mc:Choice>
              <mc:Fallback>
                <p:oleObj r:id="rId5" imgW="45110717" imgH="10363517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627" y="1771650"/>
                        <a:ext cx="7129706" cy="1301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1684200" y="3282951"/>
          <a:ext cx="9395835" cy="128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88" r:id="rId7" imgW="60045917" imgH="10363517" progId="Equation.DSMT4">
                  <p:embed/>
                </p:oleObj>
              </mc:Choice>
              <mc:Fallback>
                <p:oleObj r:id="rId7" imgW="60045917" imgH="10363517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4200" y="3282951"/>
                        <a:ext cx="9395835" cy="1281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8" name="Object 6"/>
          <p:cNvGraphicFramePr>
            <a:graphicFrameLocks noChangeAspect="1"/>
          </p:cNvGraphicFramePr>
          <p:nvPr/>
        </p:nvGraphicFramePr>
        <p:xfrm>
          <a:off x="1679953" y="4875213"/>
          <a:ext cx="7284745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89" r:id="rId9" imgW="40233917" imgH="5791517" progId="Equation.DSMT4">
                  <p:embed/>
                </p:oleObj>
              </mc:Choice>
              <mc:Fallback>
                <p:oleObj r:id="rId9" imgW="40233917" imgH="5791517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953" y="4875213"/>
                        <a:ext cx="7284745" cy="830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9" name="Rectangle 3"/>
          <p:cNvSpPr>
            <a:spLocks noChangeArrowheads="1"/>
          </p:cNvSpPr>
          <p:nvPr/>
        </p:nvSpPr>
        <p:spPr bwMode="auto">
          <a:xfrm>
            <a:off x="1658666" y="6142864"/>
            <a:ext cx="5827796" cy="5191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回归方程为：</a:t>
            </a:r>
            <a:endParaRPr lang="zh-CN" altLang="en-US" dirty="0">
              <a:latin typeface="+mn-ea"/>
              <a:ea typeface="+mn-ea"/>
            </a:endParaRPr>
          </a:p>
        </p:txBody>
      </p:sp>
      <p:graphicFrame>
        <p:nvGraphicFramePr>
          <p:cNvPr id="3380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806369"/>
              </p:ext>
            </p:extLst>
          </p:nvPr>
        </p:nvGraphicFramePr>
        <p:xfrm>
          <a:off x="4316512" y="6012720"/>
          <a:ext cx="413935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90" r:id="rId11" imgW="21031517" imgH="4877117" progId="Equation.DSMT4">
                  <p:embed/>
                </p:oleObj>
              </mc:Choice>
              <mc:Fallback>
                <p:oleObj r:id="rId11" imgW="21031517" imgH="4877117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6512" y="6012720"/>
                        <a:ext cx="4139350" cy="69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ChangeArrowheads="1"/>
          </p:cNvSpPr>
          <p:nvPr/>
        </p:nvSpPr>
        <p:spPr bwMode="auto">
          <a:xfrm>
            <a:off x="288841" y="1393826"/>
            <a:ext cx="11317904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（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）由回归方程预测，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1588626" y="2203450"/>
          <a:ext cx="5241619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7" r:id="rId3" imgW="28956317" imgH="4877117" progId="Equation.DSMT4">
                  <p:embed/>
                </p:oleObj>
              </mc:Choice>
              <mc:Fallback>
                <p:oleObj r:id="rId3" imgW="28956317" imgH="4877117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626" y="2203450"/>
                        <a:ext cx="5241619" cy="69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1493055" y="3064204"/>
            <a:ext cx="9440435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即记忆力为9的同学的判断力约为4．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34821" name="Rectangle 5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1493055" y="4502479"/>
            <a:ext cx="9440435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latin typeface="+mn-ea"/>
                <a:ea typeface="+mn-ea"/>
                <a:sym typeface="Times New Roman" pitchFamily="18" charset="0"/>
              </a:rPr>
              <a:t>利用计算机，可以方便的求出回归方程</a:t>
            </a:r>
            <a:r>
              <a:rPr lang="en-US" sz="2800" b="1" dirty="0">
                <a:solidFill>
                  <a:schemeClr val="tx2"/>
                </a:solidFill>
                <a:latin typeface="+mn-ea"/>
                <a:ea typeface="+mn-ea"/>
                <a:sym typeface="Times New Roman" pitchFamily="18" charset="0"/>
              </a:rPr>
              <a:t>.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bldLvl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850348"/>
              </p:ext>
            </p:extLst>
          </p:nvPr>
        </p:nvGraphicFramePr>
        <p:xfrm>
          <a:off x="68217" y="980830"/>
          <a:ext cx="11232780" cy="504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0" r:id="rId3" imgW="4447080" imgH="3108600" progId="Word.Document.8">
                  <p:embed/>
                </p:oleObj>
              </mc:Choice>
              <mc:Fallback>
                <p:oleObj r:id="rId3" imgW="4447080" imgH="31086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17" y="980830"/>
                        <a:ext cx="11232780" cy="5040350"/>
                      </a:xfrm>
                      <a:prstGeom prst="rect">
                        <a:avLst/>
                      </a:prstGeom>
                      <a:solidFill>
                        <a:srgbClr val="0E8BE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3" name="Text Box 3"/>
          <p:cNvSpPr>
            <a:spLocks noChangeArrowheads="1"/>
          </p:cNvSpPr>
          <p:nvPr/>
        </p:nvSpPr>
        <p:spPr bwMode="auto">
          <a:xfrm>
            <a:off x="284232" y="188775"/>
            <a:ext cx="4555621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rgbClr val="FF3300"/>
                </a:solidFill>
                <a:latin typeface="+mj-ea"/>
                <a:ea typeface="+mj-ea"/>
                <a:sym typeface="宋体" pitchFamily="2" charset="-122"/>
              </a:rPr>
              <a:t>【</a:t>
            </a:r>
            <a:r>
              <a:rPr lang="zh-CN" altLang="en-US" sz="2800" b="1" dirty="0">
                <a:solidFill>
                  <a:srgbClr val="FF3300"/>
                </a:solidFill>
                <a:latin typeface="+mj-ea"/>
                <a:ea typeface="+mj-ea"/>
                <a:sym typeface="Tahoma" pitchFamily="34" charset="0"/>
              </a:rPr>
              <a:t>变式训练</a:t>
            </a:r>
            <a:r>
              <a:rPr lang="en-US" sz="2800" b="1" dirty="0">
                <a:solidFill>
                  <a:srgbClr val="FF3300"/>
                </a:solidFill>
                <a:latin typeface="+mj-ea"/>
                <a:ea typeface="+mj-ea"/>
                <a:sym typeface="宋体" pitchFamily="2" charset="-122"/>
              </a:rPr>
              <a:t>】</a:t>
            </a:r>
            <a:endParaRPr lang="en-US" sz="1200" dirty="0">
              <a:solidFill>
                <a:srgbClr val="FF33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W020130308367205839146"/>
          <p:cNvPicPr>
            <a:picLocks noChangeAspect="1" noChangeArrowheads="1"/>
          </p:cNvPicPr>
          <p:nvPr/>
        </p:nvPicPr>
        <p:blipFill>
          <a:blip r:embed="rId2" cstate="print">
            <a:lum bright="-6000" contrast="30000"/>
          </a:blip>
          <a:srcRect/>
          <a:stretch>
            <a:fillRect/>
          </a:stretch>
        </p:blipFill>
        <p:spPr bwMode="auto">
          <a:xfrm>
            <a:off x="1395359" y="2133601"/>
            <a:ext cx="9536008" cy="34131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288841" y="1179513"/>
            <a:ext cx="10451380" cy="5191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解：（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）散点图如图示：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ChangeArrowheads="1"/>
          </p:cNvSpPr>
          <p:nvPr/>
        </p:nvSpPr>
        <p:spPr bwMode="auto">
          <a:xfrm>
            <a:off x="288841" y="1035050"/>
            <a:ext cx="10451380" cy="5207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（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）由题意得：</a:t>
            </a:r>
            <a:endParaRPr lang="zh-CN" altLang="en-US" dirty="0">
              <a:latin typeface="+mn-ea"/>
              <a:ea typeface="+mn-ea"/>
            </a:endParaRPr>
          </a:p>
        </p:txBody>
      </p:sp>
      <p:graphicFrame>
        <p:nvGraphicFramePr>
          <p:cNvPr id="37891" name="Object 3"/>
          <p:cNvGraphicFramePr>
            <a:graphicFrameLocks noChangeAspect="1"/>
          </p:cNvGraphicFramePr>
          <p:nvPr/>
        </p:nvGraphicFramePr>
        <p:xfrm>
          <a:off x="3997053" y="979489"/>
          <a:ext cx="4033159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82" r:id="rId3" imgW="20117117" imgH="5791517" progId="Equation.DSMT4">
                  <p:embed/>
                </p:oleObj>
              </mc:Choice>
              <mc:Fallback>
                <p:oleObj r:id="rId3" imgW="20117117" imgH="5791517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7053" y="979489"/>
                        <a:ext cx="4033159" cy="858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2" name="Object 4"/>
          <p:cNvGraphicFramePr>
            <a:graphicFrameLocks noChangeAspect="1"/>
          </p:cNvGraphicFramePr>
          <p:nvPr/>
        </p:nvGraphicFramePr>
        <p:xfrm>
          <a:off x="1588627" y="1628775"/>
          <a:ext cx="6840865" cy="130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83" r:id="rId5" imgW="43281917" imgH="10363517" progId="Equation.DSMT4">
                  <p:embed/>
                </p:oleObj>
              </mc:Choice>
              <mc:Fallback>
                <p:oleObj r:id="rId5" imgW="43281917" imgH="10363517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627" y="1628775"/>
                        <a:ext cx="6840865" cy="1301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3" name="Object 5"/>
          <p:cNvGraphicFramePr>
            <a:graphicFrameLocks noChangeAspect="1"/>
          </p:cNvGraphicFramePr>
          <p:nvPr/>
        </p:nvGraphicFramePr>
        <p:xfrm>
          <a:off x="1684200" y="3140076"/>
          <a:ext cx="9633704" cy="128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84" r:id="rId7" imgW="61569917" imgH="10363517" progId="Equation.DSMT4">
                  <p:embed/>
                </p:oleObj>
              </mc:Choice>
              <mc:Fallback>
                <p:oleObj r:id="rId7" imgW="61569917" imgH="10363517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4200" y="3140076"/>
                        <a:ext cx="9633704" cy="1281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4" name="Object 6"/>
          <p:cNvGraphicFramePr>
            <a:graphicFrameLocks noChangeAspect="1"/>
          </p:cNvGraphicFramePr>
          <p:nvPr/>
        </p:nvGraphicFramePr>
        <p:xfrm>
          <a:off x="1679952" y="4516438"/>
          <a:ext cx="7229526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85" r:id="rId9" imgW="39929117" imgH="5791517" progId="Equation.DSMT4">
                  <p:embed/>
                </p:oleObj>
              </mc:Choice>
              <mc:Fallback>
                <p:oleObj r:id="rId9" imgW="39929117" imgH="5791517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952" y="4516438"/>
                        <a:ext cx="7229526" cy="830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5" name="Rectangle 3"/>
          <p:cNvSpPr>
            <a:spLocks noChangeArrowheads="1"/>
          </p:cNvSpPr>
          <p:nvPr/>
        </p:nvSpPr>
        <p:spPr bwMode="auto">
          <a:xfrm>
            <a:off x="1253061" y="5789613"/>
            <a:ext cx="5827796" cy="5191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回归方程为：</a:t>
            </a:r>
            <a:endParaRPr lang="zh-CN" altLang="en-US" dirty="0">
              <a:latin typeface="+mn-ea"/>
              <a:ea typeface="+mn-ea"/>
            </a:endParaRPr>
          </a:p>
        </p:txBody>
      </p:sp>
      <p:graphicFrame>
        <p:nvGraphicFramePr>
          <p:cNvPr id="37896" name="Object 8"/>
          <p:cNvGraphicFramePr>
            <a:graphicFrameLocks noChangeAspect="1"/>
          </p:cNvGraphicFramePr>
          <p:nvPr/>
        </p:nvGraphicFramePr>
        <p:xfrm>
          <a:off x="4290142" y="5734050"/>
          <a:ext cx="413935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86" r:id="rId11" imgW="22860317" imgH="4877117" progId="Equation.DSMT4">
                  <p:embed/>
                </p:oleObj>
              </mc:Choice>
              <mc:Fallback>
                <p:oleObj r:id="rId11" imgW="22860317" imgH="4877117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0142" y="5734050"/>
                        <a:ext cx="4139350" cy="69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288841" y="1393826"/>
            <a:ext cx="11317904" cy="13747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（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）由回归方程预测，现在生产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100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吨产品消耗煤数</a:t>
            </a:r>
          </a:p>
          <a:p>
            <a:pPr eaLnBrk="1" hangingPunct="1"/>
            <a:endParaRPr lang="zh-CN" altLang="en-US" sz="2800" b="1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          量为 ：</a:t>
            </a:r>
            <a:endParaRPr lang="zh-CN" altLang="en-US" b="1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3891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2716281"/>
              </p:ext>
            </p:extLst>
          </p:nvPr>
        </p:nvGraphicFramePr>
        <p:xfrm>
          <a:off x="3452452" y="2132910"/>
          <a:ext cx="7395185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3" r:id="rId3" imgW="40843517" imgH="4877117" progId="Equation.DSMT4">
                  <p:embed/>
                </p:oleObj>
              </mc:Choice>
              <mc:Fallback>
                <p:oleObj r:id="rId3" imgW="40843517" imgH="4877117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2452" y="2132910"/>
                        <a:ext cx="7395185" cy="69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1493055" y="3064204"/>
            <a:ext cx="9440435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故耗能减少了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90-70.35=19.65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（吨）</a:t>
            </a:r>
            <a:endParaRPr lang="zh-CN" altLang="en-US" sz="2800" b="1" dirty="0">
              <a:solidFill>
                <a:srgbClr val="0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144422" y="977900"/>
            <a:ext cx="11897709" cy="190205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2、某数学老师身高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176cm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，他爷爷、父亲和儿子的身高分别是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173cm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、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170cm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、和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182cm.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因儿子的身高与父亲的身高有关，该老师用线性回归分析的方法预测他孙子的身高为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_________ cm.</a:t>
            </a:r>
            <a:endParaRPr lang="zh-CN" altLang="en-US" sz="20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5375612" y="2217138"/>
            <a:ext cx="813043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185 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148668" y="2654181"/>
            <a:ext cx="11266932" cy="129881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解析：由题意得父亲和儿子的身高组成了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个坐标：</a:t>
            </a:r>
          </a:p>
          <a:p>
            <a:pPr>
              <a:lnSpc>
                <a:spcPct val="140000"/>
              </a:lnSpc>
            </a:pP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            (173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170)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 (170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176)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(176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182)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，</a:t>
            </a:r>
            <a:endParaRPr lang="zh-CN" altLang="en-US" sz="2000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39941" name="Object 5"/>
          <p:cNvGraphicFramePr>
            <a:graphicFrameLocks noChangeAspect="1"/>
          </p:cNvGraphicFramePr>
          <p:nvPr/>
        </p:nvGraphicFramePr>
        <p:xfrm>
          <a:off x="1614113" y="3992563"/>
          <a:ext cx="380166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8" r:id="rId3" imgW="24689117" imgH="5791517" progId="Equation.DSMT4">
                  <p:embed/>
                </p:oleObj>
              </mc:Choice>
              <mc:Fallback>
                <p:oleObj r:id="rId3" imgW="24689117" imgH="5791517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4113" y="3992563"/>
                        <a:ext cx="3801660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942" name="Picture 6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5" cstate="print">
            <a:lum bright="-94000" contrast="100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144422" y="4873625"/>
            <a:ext cx="11897709" cy="7874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9943" name="Picture 7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6" cstate="print">
            <a:lum bright="-36000" contrast="42000"/>
          </a:blip>
          <a:srcRect/>
          <a:stretch>
            <a:fillRect/>
          </a:stretch>
        </p:blipFill>
        <p:spPr bwMode="auto">
          <a:xfrm>
            <a:off x="1204214" y="6021388"/>
            <a:ext cx="3950328" cy="4508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9944" name="Picture 8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92016" y="5949950"/>
            <a:ext cx="3179378" cy="5349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aphicFrame>
        <p:nvGraphicFramePr>
          <p:cNvPr id="39945" name="Object 9"/>
          <p:cNvGraphicFramePr>
            <a:graphicFrameLocks noChangeAspect="1"/>
          </p:cNvGraphicFramePr>
          <p:nvPr/>
        </p:nvGraphicFramePr>
        <p:xfrm>
          <a:off x="528835" y="6016626"/>
          <a:ext cx="605292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9" r:id="rId8" imgW="3353117" imgH="3048317" progId="Equation.DSMT4">
                  <p:embed/>
                </p:oleObj>
              </mc:Choice>
              <mc:Fallback>
                <p:oleObj r:id="rId8" imgW="3353117" imgH="3048317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835" y="6016626"/>
                        <a:ext cx="605292" cy="436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6" name="Object 10"/>
          <p:cNvGraphicFramePr>
            <a:graphicFrameLocks noChangeAspect="1"/>
          </p:cNvGraphicFramePr>
          <p:nvPr/>
        </p:nvGraphicFramePr>
        <p:xfrm>
          <a:off x="5152418" y="5949950"/>
          <a:ext cx="1376243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60" r:id="rId10" imgW="7620317" imgH="3962717" progId="Equation.DSMT4">
                  <p:embed/>
                </p:oleObj>
              </mc:Choice>
              <mc:Fallback>
                <p:oleObj r:id="rId10" imgW="7620317" imgH="3962717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2418" y="5949950"/>
                        <a:ext cx="1376243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ldLvl="0" autoUpdateAnimBg="0"/>
      <p:bldP spid="39940" grpId="0" build="p" bldLvl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60"/>
          <p:cNvSpPr>
            <a:spLocks noChangeArrowheads="1"/>
          </p:cNvSpPr>
          <p:nvPr/>
        </p:nvSpPr>
        <p:spPr bwMode="auto">
          <a:xfrm>
            <a:off x="433262" y="1700213"/>
            <a:ext cx="10115815" cy="5191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  <a:sym typeface="Times New Roman" pitchFamily="18" charset="0"/>
              </a:rPr>
              <a:t>（1）散点图：</a:t>
            </a:r>
            <a:endParaRPr lang="en-US" sz="2800" b="1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40963" name="Rectangle 5"/>
          <p:cNvSpPr>
            <a:spLocks noChangeArrowheads="1"/>
          </p:cNvSpPr>
          <p:nvPr/>
        </p:nvSpPr>
        <p:spPr bwMode="auto">
          <a:xfrm>
            <a:off x="433262" y="2205038"/>
            <a:ext cx="10776326" cy="65248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  <a:sym typeface="Times New Roman" pitchFamily="18" charset="0"/>
              </a:rPr>
              <a:t>（2）正相关、负相关：</a:t>
            </a:r>
            <a:endParaRPr lang="en-US" sz="2800" b="1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40964" name="Text Box 60"/>
          <p:cNvSpPr>
            <a:spLocks noChangeArrowheads="1"/>
          </p:cNvSpPr>
          <p:nvPr/>
        </p:nvSpPr>
        <p:spPr bwMode="auto">
          <a:xfrm>
            <a:off x="433262" y="2924176"/>
            <a:ext cx="10544829" cy="480131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  <a:sym typeface="Times New Roman" pitchFamily="18" charset="0"/>
              </a:rPr>
              <a:t>（3）线性相关关系：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40965" name="Rectangle 3"/>
          <p:cNvSpPr>
            <a:spLocks noChangeArrowheads="1"/>
          </p:cNvSpPr>
          <p:nvPr/>
        </p:nvSpPr>
        <p:spPr bwMode="auto">
          <a:xfrm>
            <a:off x="448130" y="3557588"/>
            <a:ext cx="10451380" cy="5191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  <a:sym typeface="Times New Roman" pitchFamily="18" charset="0"/>
              </a:rPr>
              <a:t>（4）回归方程的系数公式：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40966" name="Object 6"/>
          <p:cNvGraphicFramePr>
            <a:graphicFrameLocks noChangeAspect="1"/>
          </p:cNvGraphicFramePr>
          <p:nvPr/>
        </p:nvGraphicFramePr>
        <p:xfrm>
          <a:off x="1204214" y="4294189"/>
          <a:ext cx="976963" cy="214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2" r:id="rId3" imgW="3962717" imgH="5181917" progId="Equation.DSMT4">
                  <p:embed/>
                </p:oleObj>
              </mc:Choice>
              <mc:Fallback>
                <p:oleObj r:id="rId3" imgW="3962717" imgH="5181917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4214" y="4294189"/>
                        <a:ext cx="976963" cy="2147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7" name="Object 7"/>
          <p:cNvGraphicFramePr>
            <a:graphicFrameLocks noChangeAspect="1"/>
          </p:cNvGraphicFramePr>
          <p:nvPr/>
        </p:nvGraphicFramePr>
        <p:xfrm>
          <a:off x="1684201" y="4294189"/>
          <a:ext cx="7514119" cy="214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3" r:id="rId5" imgW="58521917" imgH="26213117" progId="Equation.DSMT4">
                  <p:embed/>
                </p:oleObj>
              </mc:Choice>
              <mc:Fallback>
                <p:oleObj r:id="rId5" imgW="58521917" imgH="26213117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4201" y="4294189"/>
                        <a:ext cx="7514119" cy="214788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8" name="Text Box 8"/>
          <p:cNvSpPr>
            <a:spLocks noChangeArrowheads="1"/>
          </p:cNvSpPr>
          <p:nvPr/>
        </p:nvSpPr>
        <p:spPr bwMode="auto">
          <a:xfrm>
            <a:off x="423611" y="187538"/>
            <a:ext cx="4457925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rgbClr val="FF3300"/>
                </a:solidFill>
                <a:latin typeface="+mj-ea"/>
                <a:ea typeface="+mj-ea"/>
                <a:sym typeface="宋体" pitchFamily="2" charset="-122"/>
              </a:rPr>
              <a:t>【</a:t>
            </a:r>
            <a:r>
              <a:rPr lang="zh-CN" altLang="en-US" sz="2800" b="1" dirty="0">
                <a:solidFill>
                  <a:srgbClr val="FF3300"/>
                </a:solidFill>
                <a:latin typeface="+mj-ea"/>
                <a:ea typeface="+mj-ea"/>
                <a:sym typeface="Tahoma" pitchFamily="34" charset="0"/>
              </a:rPr>
              <a:t>知识归纳</a:t>
            </a:r>
            <a:r>
              <a:rPr lang="en-US" sz="2800" b="1" dirty="0">
                <a:solidFill>
                  <a:srgbClr val="FF3300"/>
                </a:solidFill>
                <a:latin typeface="+mj-ea"/>
                <a:ea typeface="+mj-ea"/>
                <a:sym typeface="宋体" pitchFamily="2" charset="-122"/>
              </a:rPr>
              <a:t>】</a:t>
            </a:r>
            <a:endParaRPr lang="en-US" sz="1200" dirty="0">
              <a:solidFill>
                <a:srgbClr val="FF3300"/>
              </a:solidFill>
              <a:latin typeface="+mj-ea"/>
              <a:ea typeface="+mj-ea"/>
            </a:endParaRPr>
          </a:p>
        </p:txBody>
      </p:sp>
      <p:sp>
        <p:nvSpPr>
          <p:cNvPr id="40969" name="Text Box 60"/>
          <p:cNvSpPr>
            <a:spLocks noChangeArrowheads="1"/>
          </p:cNvSpPr>
          <p:nvPr/>
        </p:nvSpPr>
        <p:spPr bwMode="auto">
          <a:xfrm>
            <a:off x="448130" y="1068389"/>
            <a:ext cx="10115813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  <a:sym typeface="Times New Roman" pitchFamily="18" charset="0"/>
              </a:rPr>
              <a:t>1、知识：</a:t>
            </a:r>
            <a:endParaRPr lang="en-US" sz="2800" b="1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40970" name="Text Box 60"/>
          <p:cNvSpPr>
            <a:spLocks noChangeArrowheads="1"/>
          </p:cNvSpPr>
          <p:nvPr/>
        </p:nvSpPr>
        <p:spPr bwMode="auto">
          <a:xfrm>
            <a:off x="7274127" y="1684338"/>
            <a:ext cx="4430315" cy="5191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（1）最小二乘法：</a:t>
            </a:r>
            <a:endParaRPr lang="en-US" sz="2800" b="1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40971" name="Rectangle 5"/>
          <p:cNvSpPr>
            <a:spLocks noChangeArrowheads="1"/>
          </p:cNvSpPr>
          <p:nvPr/>
        </p:nvSpPr>
        <p:spPr bwMode="auto">
          <a:xfrm>
            <a:off x="7274127" y="2190751"/>
            <a:ext cx="4525886" cy="12033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（2）转化与化归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;</a:t>
            </a:r>
            <a:endParaRPr lang="zh-CN" altLang="en-US" sz="2800" b="1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          数形结合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;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40972" name="Text Box 60"/>
          <p:cNvSpPr>
            <a:spLocks noChangeArrowheads="1"/>
          </p:cNvSpPr>
          <p:nvPr/>
        </p:nvSpPr>
        <p:spPr bwMode="auto">
          <a:xfrm>
            <a:off x="7288993" y="1052514"/>
            <a:ext cx="3935462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2、思想方法：</a:t>
            </a:r>
            <a:endParaRPr lang="en-US" sz="2800" b="1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35566" y="1274123"/>
            <a:ext cx="11560021" cy="431502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、本节知识容量较大，思维量较高，教师利用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实例分析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了散点图的分布规律，推导出了线性回归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直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线的方程的求法，运用实例分析比较，帮助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同学们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养成良好的学习态度，培养勤奋刻苦的精神；</a:t>
            </a:r>
          </a:p>
          <a:p>
            <a:pPr eaLnBrk="1" hangingPunct="1">
              <a:lnSpc>
                <a:spcPct val="140000"/>
              </a:lnSpc>
            </a:pP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、把课堂还给学生，让学生多动手、动脑，对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学生有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难度的知识老师给予有梯度的提示，引导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学生主动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探究与思考，让学生真正参与到课堂中来；</a:t>
            </a:r>
          </a:p>
          <a:p>
            <a:pPr eaLnBrk="1" hangingPunct="1">
              <a:lnSpc>
                <a:spcPct val="140000"/>
              </a:lnSpc>
            </a:pP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、教师可让学有余力的学生课下继续探讨，达到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灵活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运用．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43011" name="Text Box 3"/>
          <p:cNvSpPr>
            <a:spLocks noChangeArrowheads="1"/>
          </p:cNvSpPr>
          <p:nvPr/>
        </p:nvSpPr>
        <p:spPr bwMode="auto">
          <a:xfrm>
            <a:off x="254169" y="208980"/>
            <a:ext cx="4457925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rgbClr val="FF3300"/>
                </a:solidFill>
                <a:latin typeface="+mn-ea"/>
                <a:ea typeface="+mn-ea"/>
                <a:sym typeface="宋体" pitchFamily="2" charset="-122"/>
              </a:rPr>
              <a:t>【</a:t>
            </a:r>
            <a:r>
              <a:rPr lang="zh-CN" altLang="en-US" sz="2800" b="1" dirty="0">
                <a:solidFill>
                  <a:srgbClr val="FF3300"/>
                </a:solidFill>
                <a:latin typeface="+mn-ea"/>
                <a:ea typeface="+mn-ea"/>
                <a:sym typeface="宋体" pitchFamily="2" charset="-122"/>
              </a:rPr>
              <a:t>教学反思</a:t>
            </a:r>
            <a:r>
              <a:rPr lang="en-US" sz="2800" b="1" dirty="0">
                <a:solidFill>
                  <a:srgbClr val="FF3300"/>
                </a:solidFill>
                <a:latin typeface="+mn-ea"/>
                <a:ea typeface="+mn-ea"/>
                <a:sym typeface="宋体" pitchFamily="2" charset="-122"/>
              </a:rPr>
              <a:t>】</a:t>
            </a:r>
            <a:endParaRPr lang="en-US" sz="1200" dirty="0">
              <a:solidFill>
                <a:srgbClr val="FF33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9" name="组合 1"/>
          <p:cNvGrpSpPr>
            <a:grpSpLocks/>
          </p:cNvGrpSpPr>
          <p:nvPr/>
        </p:nvGrpSpPr>
        <p:grpSpPr bwMode="auto">
          <a:xfrm>
            <a:off x="1" y="1557338"/>
            <a:ext cx="12233275" cy="3962400"/>
            <a:chOff x="0" y="0"/>
            <a:chExt cx="12195175" cy="3962127"/>
          </a:xfrm>
        </p:grpSpPr>
        <p:sp>
          <p:nvSpPr>
            <p:cNvPr id="19460" name="直角三角形 20"/>
            <p:cNvSpPr>
              <a:spLocks noChangeArrowheads="1"/>
            </p:cNvSpPr>
            <p:nvPr/>
          </p:nvSpPr>
          <p:spPr bwMode="auto">
            <a:xfrm flipH="1">
              <a:off x="10634068" y="216024"/>
              <a:ext cx="255710" cy="216024"/>
            </a:xfrm>
            <a:prstGeom prst="rtTriangle">
              <a:avLst/>
            </a:prstGeom>
            <a:solidFill>
              <a:srgbClr val="FF5050">
                <a:alpha val="56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61" name="矩形 21"/>
            <p:cNvSpPr>
              <a:spLocks noChangeArrowheads="1"/>
            </p:cNvSpPr>
            <p:nvPr/>
          </p:nvSpPr>
          <p:spPr bwMode="auto">
            <a:xfrm>
              <a:off x="0" y="432048"/>
              <a:ext cx="12195175" cy="2816696"/>
            </a:xfrm>
            <a:prstGeom prst="rect">
              <a:avLst/>
            </a:prstGeom>
            <a:solidFill>
              <a:srgbClr val="92D050">
                <a:alpha val="34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62" name="矩形 23"/>
            <p:cNvSpPr>
              <a:spLocks noChangeArrowheads="1"/>
            </p:cNvSpPr>
            <p:nvPr/>
          </p:nvSpPr>
          <p:spPr bwMode="auto">
            <a:xfrm>
              <a:off x="10889778" y="216024"/>
              <a:ext cx="896441" cy="3240360"/>
            </a:xfrm>
            <a:prstGeom prst="rect">
              <a:avLst/>
            </a:prstGeom>
            <a:solidFill>
              <a:srgbClr val="CC0000">
                <a:alpha val="56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63" name="直角三角形 26"/>
            <p:cNvSpPr>
              <a:spLocks noChangeArrowheads="1"/>
            </p:cNvSpPr>
            <p:nvPr/>
          </p:nvSpPr>
          <p:spPr bwMode="auto">
            <a:xfrm flipH="1" flipV="1">
              <a:off x="10634067" y="3248744"/>
              <a:ext cx="255709" cy="207640"/>
            </a:xfrm>
            <a:prstGeom prst="rtTriangle">
              <a:avLst/>
            </a:prstGeom>
            <a:solidFill>
              <a:srgbClr val="FF5050">
                <a:alpha val="56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pic>
          <p:nvPicPr>
            <p:cNvPr id="19464" name="Picture 2" descr="C:\Users\user\Desktop\未标题-1 拷贝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6860" y="0"/>
              <a:ext cx="2402335" cy="396212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pic>
        <p:nvPicPr>
          <p:cNvPr id="19465" name="Picture 3" descr="C:\Users\user\Desktop\未标题-4 拷贝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3204" y="3789363"/>
            <a:ext cx="340786" cy="431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9466" name="Text Box 54">
            <a:hlinkClick r:id="rId4"/>
          </p:cNvPr>
          <p:cNvSpPr>
            <a:spLocks noChangeArrowheads="1"/>
          </p:cNvSpPr>
          <p:nvPr/>
        </p:nvSpPr>
        <p:spPr bwMode="auto">
          <a:xfrm>
            <a:off x="4578323" y="3825875"/>
            <a:ext cx="3581441" cy="35083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http://www.91taoke.com</a:t>
            </a:r>
            <a:endParaRPr lang="zh-CN" altLang="en-US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19467" name="TextBox 3"/>
          <p:cNvSpPr>
            <a:spLocks noChangeArrowheads="1"/>
          </p:cNvSpPr>
          <p:nvPr/>
        </p:nvSpPr>
        <p:spPr bwMode="auto">
          <a:xfrm>
            <a:off x="4382450" y="2593976"/>
            <a:ext cx="3973187" cy="9239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latin typeface="+mn-ea"/>
                <a:ea typeface="+mn-ea"/>
                <a:sym typeface="华康俪金黑W8(P)" pitchFamily="2" charset="-122"/>
              </a:rPr>
              <a:t>谢谢观看！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19468" name="TextBox 8"/>
          <p:cNvSpPr>
            <a:spLocks noChangeArrowheads="1"/>
          </p:cNvSpPr>
          <p:nvPr/>
        </p:nvSpPr>
        <p:spPr bwMode="auto">
          <a:xfrm>
            <a:off x="11109712" y="2127146"/>
            <a:ext cx="780305" cy="267765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ea"/>
                <a:ea typeface="+mn-ea"/>
                <a:sym typeface="微软雅黑" pitchFamily="34" charset="-122"/>
              </a:rPr>
              <a:t>第二章：统计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3796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2" name="Text Box 34"/>
          <p:cNvSpPr>
            <a:spLocks noChangeArrowheads="1"/>
          </p:cNvSpPr>
          <p:nvPr/>
        </p:nvSpPr>
        <p:spPr bwMode="auto">
          <a:xfrm>
            <a:off x="10806060" y="3868737"/>
            <a:ext cx="1091650" cy="561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A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7193" name="Text Box 35"/>
          <p:cNvSpPr>
            <a:spLocks noChangeArrowheads="1"/>
          </p:cNvSpPr>
          <p:nvPr/>
        </p:nvSpPr>
        <p:spPr bwMode="auto">
          <a:xfrm>
            <a:off x="10789010" y="2643188"/>
            <a:ext cx="1091650" cy="561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B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7194" name="Text Box 36"/>
          <p:cNvSpPr>
            <a:spLocks noChangeArrowheads="1"/>
          </p:cNvSpPr>
          <p:nvPr/>
        </p:nvSpPr>
        <p:spPr bwMode="auto">
          <a:xfrm>
            <a:off x="10772079" y="2081213"/>
            <a:ext cx="1091650" cy="561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D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7195" name="Text Box 37"/>
          <p:cNvSpPr>
            <a:spLocks noChangeArrowheads="1"/>
          </p:cNvSpPr>
          <p:nvPr/>
        </p:nvSpPr>
        <p:spPr bwMode="auto">
          <a:xfrm>
            <a:off x="10806060" y="3275335"/>
            <a:ext cx="1091650" cy="561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C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7196" name="Text Box 40"/>
          <p:cNvSpPr>
            <a:spLocks noChangeArrowheads="1"/>
          </p:cNvSpPr>
          <p:nvPr/>
        </p:nvSpPr>
        <p:spPr bwMode="auto">
          <a:xfrm>
            <a:off x="142298" y="835025"/>
            <a:ext cx="11175606" cy="3683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+mn-ea"/>
                <a:ea typeface="+mn-ea"/>
                <a:sym typeface="Times New Roman" pitchFamily="18" charset="0"/>
              </a:rPr>
              <a:t>练习：</a:t>
            </a:r>
          </a:p>
          <a:p>
            <a:pPr eaLnBrk="1" hangingPunct="1">
              <a:lnSpc>
                <a:spcPct val="140000"/>
              </a:lnSpc>
            </a:pP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、下列各情景分别可以用哪一幅图来近似的刻画：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  （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）汽车紧急刹车（速度与时间的关系）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  （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）人的身高变化（身高与年龄的关系）    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  （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）跳高运动员跳跃横杆（高度与时间的关系） 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  （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）一面冉冉上升的红旗（高度与时间的关系）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98" y="4500788"/>
            <a:ext cx="107727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2" grpId="0" bldLvl="0" autoUpdateAnimBg="0"/>
      <p:bldP spid="7193" grpId="0" bldLvl="0" autoUpdateAnimBg="0"/>
      <p:bldP spid="7194" grpId="0" bldLvl="0" autoUpdateAnimBg="0"/>
      <p:bldP spid="7195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>
            <a:spLocks noChangeArrowheads="1"/>
          </p:cNvSpPr>
          <p:nvPr/>
        </p:nvSpPr>
        <p:spPr bwMode="auto">
          <a:xfrm>
            <a:off x="335566" y="1196976"/>
            <a:ext cx="11621611" cy="207697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2、下列两变量中具有相关关系的是（       ）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      A. 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角度和它的余弦值      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.  正方形的边长和面积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      C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.  成人的身高和视力      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D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.  身高和体重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6404657" y="1196976"/>
            <a:ext cx="444352" cy="60939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2800" b="1" dirty="0">
                <a:solidFill>
                  <a:schemeClr val="tx2"/>
                </a:solidFill>
                <a:latin typeface="Times New Roman" pitchFamily="18" charset="0"/>
                <a:ea typeface="黑体" pitchFamily="49" charset="-122"/>
                <a:sym typeface="Times New Roman" pitchFamily="18" charset="0"/>
              </a:rPr>
              <a:t>D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3"/>
          <p:cNvSpPr>
            <a:spLocks noChangeArrowheads="1"/>
          </p:cNvSpPr>
          <p:nvPr/>
        </p:nvSpPr>
        <p:spPr bwMode="auto">
          <a:xfrm>
            <a:off x="337690" y="1123951"/>
            <a:ext cx="11511172" cy="16303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+mn-ea"/>
                <a:ea typeface="+mn-ea"/>
                <a:sym typeface="Times New Roman" pitchFamily="18" charset="0"/>
              </a:rPr>
              <a:t>探究</a:t>
            </a:r>
            <a:r>
              <a:rPr lang="en-US" sz="2800" b="1" dirty="0">
                <a:solidFill>
                  <a:schemeClr val="tx2"/>
                </a:solidFill>
                <a:latin typeface="+mn-ea"/>
                <a:ea typeface="+mn-ea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  <a:latin typeface="+mn-ea"/>
                <a:ea typeface="+mn-ea"/>
                <a:sym typeface="Times New Roman" pitchFamily="18" charset="0"/>
              </a:rPr>
              <a:t>：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在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一次对人体脂肪含量和年龄关系的研究中，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研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究人员获得了一组样本数据：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aphicFrame>
        <p:nvGraphicFramePr>
          <p:cNvPr id="9219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948186"/>
              </p:ext>
            </p:extLst>
          </p:nvPr>
        </p:nvGraphicFramePr>
        <p:xfrm>
          <a:off x="458748" y="3059113"/>
          <a:ext cx="11092776" cy="1037273"/>
        </p:xfrm>
        <a:graphic>
          <a:graphicData uri="http://schemas.openxmlformats.org/drawingml/2006/table">
            <a:tbl>
              <a:tblPr/>
              <a:tblGrid>
                <a:gridCol w="1386863"/>
                <a:gridCol w="1386862"/>
                <a:gridCol w="1386863"/>
                <a:gridCol w="1401729"/>
                <a:gridCol w="1369871"/>
                <a:gridCol w="1386863"/>
                <a:gridCol w="1386862"/>
                <a:gridCol w="1386863"/>
              </a:tblGrid>
              <a:tr h="517525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Times New Roman" pitchFamily="18" charset="0"/>
                        </a:rPr>
                        <a:t>年龄</a:t>
                      </a:r>
                    </a:p>
                  </a:txBody>
                  <a:tcPr marL="122333" marR="12233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sym typeface="Times New Roman" pitchFamily="18" charset="0"/>
                        </a:rPr>
                        <a:t>23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27</a:t>
                      </a:r>
                      <a:endParaRPr kumimoji="0" lang="zh-CN" alt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39</a:t>
                      </a:r>
                      <a:endParaRPr kumimoji="0" lang="zh-CN" altLang="en-US" sz="2800" b="1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41</a:t>
                      </a:r>
                      <a:endParaRPr kumimoji="0" lang="zh-CN" altLang="en-US" sz="2800" b="1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45</a:t>
                      </a:r>
                      <a:endParaRPr kumimoji="0" lang="zh-CN" altLang="en-US" sz="2800" b="1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49</a:t>
                      </a:r>
                      <a:endParaRPr kumimoji="0" lang="zh-CN" altLang="en-US" sz="2800" b="1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50</a:t>
                      </a:r>
                      <a:endParaRPr kumimoji="0" lang="zh-CN" altLang="en-US" sz="2800" b="1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Times New Roman" pitchFamily="18" charset="0"/>
                        </a:rPr>
                        <a:t>脂肪</a:t>
                      </a:r>
                    </a:p>
                  </a:txBody>
                  <a:tcPr marL="122333" marR="12233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9.5</a:t>
                      </a:r>
                      <a:endParaRPr kumimoji="0" lang="zh-CN" alt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17.8</a:t>
                      </a:r>
                      <a:endParaRPr kumimoji="0" lang="zh-CN" alt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21.2</a:t>
                      </a:r>
                      <a:endParaRPr kumimoji="0" lang="zh-CN" alt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25.9</a:t>
                      </a:r>
                      <a:endParaRPr kumimoji="0" lang="zh-CN" alt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27.5</a:t>
                      </a:r>
                      <a:endParaRPr kumimoji="0" lang="zh-CN" alt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26.3</a:t>
                      </a:r>
                      <a:endParaRPr kumimoji="0" lang="zh-CN" alt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28.2</a:t>
                      </a:r>
                      <a:endParaRPr kumimoji="0" lang="zh-CN" alt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248" name="Group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846381"/>
              </p:ext>
            </p:extLst>
          </p:nvPr>
        </p:nvGraphicFramePr>
        <p:xfrm>
          <a:off x="433262" y="4554538"/>
          <a:ext cx="11077912" cy="1037273"/>
        </p:xfrm>
        <a:graphic>
          <a:graphicData uri="http://schemas.openxmlformats.org/drawingml/2006/table">
            <a:tbl>
              <a:tblPr/>
              <a:tblGrid>
                <a:gridCol w="1384739"/>
                <a:gridCol w="1384739"/>
                <a:gridCol w="1384739"/>
                <a:gridCol w="1384739"/>
                <a:gridCol w="1384739"/>
                <a:gridCol w="1384739"/>
                <a:gridCol w="1384739"/>
                <a:gridCol w="1384739"/>
              </a:tblGrid>
              <a:tr h="517525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Times New Roman" pitchFamily="18" charset="0"/>
                        </a:rPr>
                        <a:t>年龄</a:t>
                      </a:r>
                    </a:p>
                  </a:txBody>
                  <a:tcPr marL="122333" marR="12233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53</a:t>
                      </a:r>
                      <a:endParaRPr kumimoji="0" lang="zh-CN" alt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54</a:t>
                      </a:r>
                      <a:endParaRPr kumimoji="0" lang="zh-CN" altLang="en-US" sz="2800" b="1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56</a:t>
                      </a:r>
                      <a:endParaRPr kumimoji="0" lang="zh-CN" altLang="en-US" sz="2800" b="1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57</a:t>
                      </a:r>
                      <a:endParaRPr kumimoji="0" lang="zh-CN" altLang="en-US" sz="2800" b="1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58</a:t>
                      </a:r>
                      <a:endParaRPr kumimoji="0" lang="zh-CN" altLang="en-US" sz="2800" b="1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60</a:t>
                      </a:r>
                      <a:endParaRPr kumimoji="0" lang="zh-CN" altLang="en-US" sz="2800" b="1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61</a:t>
                      </a:r>
                      <a:endParaRPr kumimoji="0" lang="zh-CN" alt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Times New Roman" pitchFamily="18" charset="0"/>
                        </a:rPr>
                        <a:t>脂肪</a:t>
                      </a:r>
                    </a:p>
                  </a:txBody>
                  <a:tcPr marL="122333" marR="12233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29.6</a:t>
                      </a:r>
                      <a:endParaRPr kumimoji="0" lang="zh-CN" alt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30.2</a:t>
                      </a:r>
                      <a:endParaRPr kumimoji="0" lang="zh-CN" alt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31.4</a:t>
                      </a:r>
                      <a:endParaRPr kumimoji="0" lang="zh-CN" alt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30.8</a:t>
                      </a:r>
                      <a:endParaRPr kumimoji="0" lang="zh-CN" alt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33.5</a:t>
                      </a:r>
                      <a:endParaRPr kumimoji="0" lang="zh-CN" alt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35.2</a:t>
                      </a:r>
                      <a:endParaRPr kumimoji="0" lang="zh-CN" alt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cs typeface="+mn-cs"/>
                          <a:sym typeface="Times New Roman" pitchFamily="18" charset="0"/>
                        </a:rPr>
                        <a:t>34.6</a:t>
                      </a:r>
                      <a:endParaRPr kumimoji="0" lang="zh-CN" altLang="en-US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2333" marR="1223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77" name="Text Box 61"/>
          <p:cNvSpPr>
            <a:spLocks noChangeArrowheads="1"/>
          </p:cNvSpPr>
          <p:nvPr/>
        </p:nvSpPr>
        <p:spPr bwMode="auto">
          <a:xfrm>
            <a:off x="-147798" y="188775"/>
            <a:ext cx="4912424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b="1" dirty="0">
                <a:solidFill>
                  <a:srgbClr val="FF3300"/>
                </a:solidFill>
                <a:latin typeface="+mj-ea"/>
                <a:ea typeface="+mj-ea"/>
                <a:sym typeface="宋体" pitchFamily="2" charset="-122"/>
              </a:rPr>
              <a:t>【</a:t>
            </a:r>
            <a:r>
              <a:rPr lang="zh-CN" altLang="en-US" sz="2800" b="1" dirty="0">
                <a:solidFill>
                  <a:srgbClr val="FF3300"/>
                </a:solidFill>
                <a:latin typeface="+mj-ea"/>
                <a:ea typeface="+mj-ea"/>
                <a:sym typeface="Tahoma" pitchFamily="34" charset="0"/>
              </a:rPr>
              <a:t>探究新知</a:t>
            </a:r>
            <a:r>
              <a:rPr lang="en-US" sz="2800" b="1" dirty="0">
                <a:solidFill>
                  <a:srgbClr val="FF3300"/>
                </a:solidFill>
                <a:latin typeface="+mj-ea"/>
                <a:ea typeface="+mj-ea"/>
                <a:sym typeface="宋体" pitchFamily="2" charset="-122"/>
              </a:rPr>
              <a:t>】</a:t>
            </a:r>
            <a:endParaRPr lang="en-US" sz="2800" dirty="0">
              <a:solidFill>
                <a:srgbClr val="FF33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00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900686"/>
              </p:ext>
            </p:extLst>
          </p:nvPr>
        </p:nvGraphicFramePr>
        <p:xfrm>
          <a:off x="356237" y="1556870"/>
          <a:ext cx="11443209" cy="380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7" r:id="rId3" imgW="3029400" imgH="1350720" progId="Word.Document.8">
                  <p:embed/>
                </p:oleObj>
              </mc:Choice>
              <mc:Fallback>
                <p:oleObj r:id="rId3" imgW="3029400" imgH="1350720" progId="Word.Document.8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237" y="1556870"/>
                        <a:ext cx="11443209" cy="3805237"/>
                      </a:xfrm>
                      <a:prstGeom prst="rect">
                        <a:avLst/>
                      </a:prstGeom>
                      <a:solidFill>
                        <a:srgbClr val="0E8BE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81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09" y="1052835"/>
            <a:ext cx="10990885" cy="4536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129882"/>
              </p:ext>
            </p:extLst>
          </p:nvPr>
        </p:nvGraphicFramePr>
        <p:xfrm>
          <a:off x="500247" y="1052835"/>
          <a:ext cx="11443209" cy="145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4" r:id="rId3" imgW="3029400" imgH="518400" progId="Word.Document.8">
                  <p:embed/>
                </p:oleObj>
              </mc:Choice>
              <mc:Fallback>
                <p:oleObj r:id="rId3" imgW="3029400" imgH="5184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247" y="1052835"/>
                        <a:ext cx="11443209" cy="1452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E8BE0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626531" y="2568575"/>
          <a:ext cx="11273303" cy="284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5" r:id="rId5" imgW="3335400" imgH="1122120" progId="Word.Document.8">
                  <p:embed/>
                </p:oleObj>
              </mc:Choice>
              <mc:Fallback>
                <p:oleObj r:id="rId5" imgW="3335400" imgH="112212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531" y="2568575"/>
                        <a:ext cx="11273303" cy="2846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E8BE0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演示文稿2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演示文稿2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</TotalTime>
  <Pages>0</Pages>
  <Words>1252</Words>
  <Characters>0</Characters>
  <Application>Microsoft Office PowerPoint</Application>
  <DocSecurity>0</DocSecurity>
  <PresentationFormat>自定义</PresentationFormat>
  <Lines>0</Lines>
  <Paragraphs>152</Paragraphs>
  <Slides>39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39</vt:i4>
      </vt:variant>
    </vt:vector>
  </HeadingPairs>
  <TitlesOfParts>
    <vt:vector size="44" baseType="lpstr">
      <vt:lpstr>演示文稿2</vt:lpstr>
      <vt:lpstr>Microsoft Word 97 - 2003 文档</vt:lpstr>
      <vt:lpstr>Microsoft Excel 图表</vt:lpstr>
      <vt:lpstr>MathType 6.0 Equation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§2.3.2 两个变量的线性相关</dc:title>
  <dc:creator>User</dc:creator>
  <cp:lastModifiedBy>Sky123.Org</cp:lastModifiedBy>
  <cp:revision>74</cp:revision>
  <cp:lastPrinted>2014-11-27T07:22:17Z</cp:lastPrinted>
  <dcterms:created xsi:type="dcterms:W3CDTF">2011-09-29T10:22:00Z</dcterms:created>
  <dcterms:modified xsi:type="dcterms:W3CDTF">2014-11-27T07:24:57Z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2052-9.1.0.4764</vt:lpwstr>
  </property>
</Properties>
</file>