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14"/>
  </p:notesMasterIdLst>
  <p:sldIdLst>
    <p:sldId id="256" r:id="rId3"/>
    <p:sldId id="288" r:id="rId4"/>
    <p:sldId id="328" r:id="rId5"/>
    <p:sldId id="311" r:id="rId6"/>
    <p:sldId id="289" r:id="rId7"/>
    <p:sldId id="327" r:id="rId8"/>
    <p:sldId id="329" r:id="rId9"/>
    <p:sldId id="330" r:id="rId10"/>
    <p:sldId id="331" r:id="rId11"/>
    <p:sldId id="302" r:id="rId12"/>
    <p:sldId id="309" r:id="rId1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110"/>
      </p:cViewPr>
      <p:guideLst>
        <p:guide orient="horz" pos="217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Rot="1" noChangeAspect="1" noChangeArrowheads="1" noTextEdit="1"/>
          </p:cNvSpPr>
          <p:nvPr/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Click to edit Master text styles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Second level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Third level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Fourth level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Fifth level</a:t>
            </a:r>
            <a:endParaRPr lang="zh-CN" altLang="en-US" sz="120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13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13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D9D4FD0-A7B9-4AC4-B1BD-E5EC82E1C2EF}" type="slidenum">
              <a:rPr lang="zh-CN" altLang="en-US"/>
              <a:pPr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5529941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52400"/>
            <a:ext cx="2057400" cy="58610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6725" y="152400"/>
            <a:ext cx="6019800" cy="58610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3425" y="152400"/>
            <a:ext cx="7953375" cy="6413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6725" y="1181100"/>
            <a:ext cx="4038600" cy="4832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725" y="1181100"/>
            <a:ext cx="4038600" cy="4832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FFFF"/>
            </a:gs>
            <a:gs pos="100000">
              <a:srgbClr val="8FD2F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1"/>
          <p:cNvGrpSpPr>
            <a:grpSpLocks/>
          </p:cNvGrpSpPr>
          <p:nvPr/>
        </p:nvGrpSpPr>
        <p:grpSpPr bwMode="auto">
          <a:xfrm>
            <a:off x="0" y="0"/>
            <a:ext cx="9166225" cy="6867525"/>
            <a:chOff x="0" y="0"/>
            <a:chExt cx="5778" cy="4330"/>
          </a:xfrm>
        </p:grpSpPr>
        <p:sp>
          <p:nvSpPr>
            <p:cNvPr id="1027" name="Line 19"/>
            <p:cNvSpPr>
              <a:spLocks noChangeShapeType="1"/>
            </p:cNvSpPr>
            <p:nvPr/>
          </p:nvSpPr>
          <p:spPr bwMode="auto">
            <a:xfrm>
              <a:off x="18" y="1729"/>
              <a:ext cx="767" cy="2595"/>
            </a:xfrm>
            <a:prstGeom prst="line">
              <a:avLst/>
            </a:prstGeom>
            <a:noFill/>
            <a:ln w="19050" cmpd="sng">
              <a:solidFill>
                <a:srgbClr val="FFFFFF">
                  <a:alpha val="56000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8" name="Line 22"/>
            <p:cNvSpPr>
              <a:spLocks noChangeShapeType="1"/>
            </p:cNvSpPr>
            <p:nvPr/>
          </p:nvSpPr>
          <p:spPr bwMode="auto">
            <a:xfrm flipH="1">
              <a:off x="5527" y="3892"/>
              <a:ext cx="251" cy="432"/>
            </a:xfrm>
            <a:prstGeom prst="line">
              <a:avLst/>
            </a:prstGeom>
            <a:noFill/>
            <a:ln w="19050" cmpd="sng">
              <a:solidFill>
                <a:srgbClr val="FFFFFF">
                  <a:alpha val="56000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9" name="Line 23"/>
            <p:cNvSpPr>
              <a:spLocks noChangeShapeType="1"/>
            </p:cNvSpPr>
            <p:nvPr/>
          </p:nvSpPr>
          <p:spPr bwMode="auto">
            <a:xfrm flipH="1" flipV="1">
              <a:off x="28" y="8"/>
              <a:ext cx="5743" cy="485"/>
            </a:xfrm>
            <a:prstGeom prst="line">
              <a:avLst/>
            </a:prstGeom>
            <a:noFill/>
            <a:ln w="19050" cmpd="sng">
              <a:solidFill>
                <a:srgbClr val="FFFFFF">
                  <a:alpha val="56000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30" name="Line 26"/>
            <p:cNvSpPr>
              <a:spLocks noChangeShapeType="1"/>
            </p:cNvSpPr>
            <p:nvPr/>
          </p:nvSpPr>
          <p:spPr bwMode="auto">
            <a:xfrm flipH="1">
              <a:off x="3903" y="3937"/>
              <a:ext cx="1868" cy="367"/>
            </a:xfrm>
            <a:prstGeom prst="line">
              <a:avLst/>
            </a:prstGeom>
            <a:noFill/>
            <a:ln w="19050" cmpd="sng">
              <a:solidFill>
                <a:srgbClr val="FFFFFF">
                  <a:alpha val="56000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31" name="Freeform 7"/>
            <p:cNvSpPr>
              <a:spLocks noChangeArrowheads="1"/>
            </p:cNvSpPr>
            <p:nvPr/>
          </p:nvSpPr>
          <p:spPr bwMode="auto">
            <a:xfrm>
              <a:off x="0" y="0"/>
              <a:ext cx="5764" cy="644"/>
            </a:xfrm>
            <a:custGeom>
              <a:avLst/>
              <a:gdLst>
                <a:gd name="T0" fmla="*/ 1 w 5764"/>
                <a:gd name="T1" fmla="*/ 644 h 644"/>
                <a:gd name="T2" fmla="*/ 3603 w 5764"/>
                <a:gd name="T3" fmla="*/ 644 h 644"/>
                <a:gd name="T4" fmla="*/ 3704 w 5764"/>
                <a:gd name="T5" fmla="*/ 623 h 644"/>
                <a:gd name="T6" fmla="*/ 3970 w 5764"/>
                <a:gd name="T7" fmla="*/ 529 h 644"/>
                <a:gd name="T8" fmla="*/ 4053 w 5764"/>
                <a:gd name="T9" fmla="*/ 511 h 644"/>
                <a:gd name="T10" fmla="*/ 5764 w 5764"/>
                <a:gd name="T11" fmla="*/ 512 h 644"/>
                <a:gd name="T12" fmla="*/ 5762 w 5764"/>
                <a:gd name="T13" fmla="*/ 0 h 644"/>
                <a:gd name="T14" fmla="*/ 0 w 5764"/>
                <a:gd name="T15" fmla="*/ 2 h 644"/>
                <a:gd name="T16" fmla="*/ 1 w 5764"/>
                <a:gd name="T17" fmla="*/ 644 h 6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64"/>
                <a:gd name="T28" fmla="*/ 0 h 644"/>
                <a:gd name="T29" fmla="*/ 5764 w 5764"/>
                <a:gd name="T30" fmla="*/ 644 h 6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64" h="644">
                  <a:moveTo>
                    <a:pt x="1" y="644"/>
                  </a:moveTo>
                  <a:lnTo>
                    <a:pt x="3603" y="644"/>
                  </a:lnTo>
                  <a:cubicBezTo>
                    <a:pt x="3663" y="644"/>
                    <a:pt x="3704" y="623"/>
                    <a:pt x="3704" y="623"/>
                  </a:cubicBezTo>
                  <a:lnTo>
                    <a:pt x="3970" y="529"/>
                  </a:lnTo>
                  <a:cubicBezTo>
                    <a:pt x="3970" y="529"/>
                    <a:pt x="4000" y="513"/>
                    <a:pt x="4053" y="511"/>
                  </a:cubicBezTo>
                  <a:lnTo>
                    <a:pt x="5764" y="512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1" y="6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32" name="Freeform 8"/>
            <p:cNvSpPr>
              <a:spLocks noChangeArrowheads="1"/>
            </p:cNvSpPr>
            <p:nvPr/>
          </p:nvSpPr>
          <p:spPr bwMode="auto">
            <a:xfrm>
              <a:off x="0" y="2"/>
              <a:ext cx="5762" cy="600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62"/>
                <a:gd name="T28" fmla="*/ 0 h 600"/>
                <a:gd name="T29" fmla="*/ 5762 w 5762"/>
                <a:gd name="T30" fmla="*/ 600 h 6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grpSp>
          <p:nvGrpSpPr>
            <p:cNvPr id="1033" name="Group 50"/>
            <p:cNvGrpSpPr>
              <a:grpSpLocks/>
            </p:cNvGrpSpPr>
            <p:nvPr/>
          </p:nvGrpSpPr>
          <p:grpSpPr bwMode="auto">
            <a:xfrm flipH="1">
              <a:off x="2" y="4155"/>
              <a:ext cx="5764" cy="175"/>
              <a:chOff x="0" y="0"/>
              <a:chExt cx="5764" cy="175"/>
            </a:xfrm>
          </p:grpSpPr>
          <p:sp>
            <p:nvSpPr>
              <p:cNvPr id="1034" name="Freeform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762"/>
                  <a:gd name="T28" fmla="*/ 0 h 169"/>
                  <a:gd name="T29" fmla="*/ 5762 w 5762"/>
                  <a:gd name="T30" fmla="*/ 169 h 16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Times New Roman" pitchFamily="18" charset="0"/>
                </a:endParaRPr>
              </a:p>
            </p:txBody>
          </p:sp>
          <p:sp>
            <p:nvSpPr>
              <p:cNvPr id="1035" name="Freeform 37"/>
              <p:cNvSpPr>
                <a:spLocks noChangeArrowheads="1"/>
              </p:cNvSpPr>
              <p:nvPr/>
            </p:nvSpPr>
            <p:spPr bwMode="auto">
              <a:xfrm>
                <a:off x="0" y="37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764"/>
                  <a:gd name="T28" fmla="*/ 0 h 138"/>
                  <a:gd name="T29" fmla="*/ 5764 w 5764"/>
                  <a:gd name="T30" fmla="*/ 138 h 1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mpd="sng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Times New Roman" pitchFamily="18" charset="0"/>
                </a:endParaRPr>
              </a:p>
            </p:txBody>
          </p:sp>
        </p:grpSp>
        <p:sp>
          <p:nvSpPr>
            <p:cNvPr id="1036" name="Freeform 60"/>
            <p:cNvSpPr>
              <a:spLocks noChangeArrowheads="1"/>
            </p:cNvSpPr>
            <p:nvPr/>
          </p:nvSpPr>
          <p:spPr bwMode="auto">
            <a:xfrm>
              <a:off x="4084" y="512"/>
              <a:ext cx="1152" cy="288"/>
            </a:xfrm>
            <a:custGeom>
              <a:avLst/>
              <a:gdLst>
                <a:gd name="T0" fmla="*/ 48 w 1152"/>
                <a:gd name="T1" fmla="*/ 0 h 288"/>
                <a:gd name="T2" fmla="*/ 0 w 1152"/>
                <a:gd name="T3" fmla="*/ 288 h 288"/>
                <a:gd name="T4" fmla="*/ 1056 w 1152"/>
                <a:gd name="T5" fmla="*/ 288 h 288"/>
                <a:gd name="T6" fmla="*/ 1152 w 1152"/>
                <a:gd name="T7" fmla="*/ 0 h 288"/>
                <a:gd name="T8" fmla="*/ 48 w 1152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2"/>
                <a:gd name="T16" fmla="*/ 0 h 288"/>
                <a:gd name="T17" fmla="*/ 1152 w 1152"/>
                <a:gd name="T18" fmla="*/ 288 h 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2" h="288">
                  <a:moveTo>
                    <a:pt x="48" y="0"/>
                  </a:moveTo>
                  <a:lnTo>
                    <a:pt x="0" y="288"/>
                  </a:lnTo>
                  <a:lnTo>
                    <a:pt x="1056" y="288"/>
                  </a:lnTo>
                  <a:lnTo>
                    <a:pt x="1152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>
                <a:alpha val="9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103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33425" y="152400"/>
            <a:ext cx="7953375" cy="6413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Times New Roman" pitchFamily="18" charset="0"/>
              </a:rPr>
              <a:t>单击此处编辑母版标题样式</a:t>
            </a:r>
          </a:p>
        </p:txBody>
      </p:sp>
      <p:grpSp>
        <p:nvGrpSpPr>
          <p:cNvPr id="1038" name="Group 39"/>
          <p:cNvGrpSpPr>
            <a:grpSpLocks/>
          </p:cNvGrpSpPr>
          <p:nvPr/>
        </p:nvGrpSpPr>
        <p:grpSpPr bwMode="auto">
          <a:xfrm>
            <a:off x="327025" y="292100"/>
            <a:ext cx="361950" cy="361950"/>
            <a:chOff x="0" y="0"/>
            <a:chExt cx="336" cy="288"/>
          </a:xfrm>
        </p:grpSpPr>
        <p:sp>
          <p:nvSpPr>
            <p:cNvPr id="1039" name="AutoShape 40"/>
            <p:cNvSpPr>
              <a:spLocks noChangeArrowheads="1"/>
            </p:cNvSpPr>
            <p:nvPr/>
          </p:nvSpPr>
          <p:spPr bwMode="auto">
            <a:xfrm>
              <a:off x="0" y="0"/>
              <a:ext cx="192" cy="288"/>
            </a:xfrm>
            <a:prstGeom prst="chevron">
              <a:avLst>
                <a:gd name="adj" fmla="val 60931"/>
              </a:avLst>
            </a:prstGeom>
            <a:solidFill>
              <a:srgbClr val="8FD2FB">
                <a:alpha val="78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40" name="AutoShape 41"/>
            <p:cNvSpPr>
              <a:spLocks noChangeArrowheads="1"/>
            </p:cNvSpPr>
            <p:nvPr/>
          </p:nvSpPr>
          <p:spPr bwMode="auto">
            <a:xfrm>
              <a:off x="144" y="0"/>
              <a:ext cx="192" cy="288"/>
            </a:xfrm>
            <a:prstGeom prst="chevron">
              <a:avLst>
                <a:gd name="adj" fmla="val 60931"/>
              </a:avLst>
            </a:prstGeom>
            <a:solidFill>
              <a:schemeClr val="bg1"/>
            </a:soli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104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181100"/>
            <a:ext cx="8229600" cy="48323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Times New Roman" pitchFamily="18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Times New Roman" pitchFamily="18" charset="0"/>
              </a:rPr>
              <a:t>第二级</a:t>
            </a:r>
          </a:p>
          <a:p>
            <a:pPr lvl="2"/>
            <a:r>
              <a:rPr lang="zh-CN" smtClean="0">
                <a:sym typeface="Times New Roman" pitchFamily="18" charset="0"/>
              </a:rPr>
              <a:t>第三级</a:t>
            </a:r>
          </a:p>
          <a:p>
            <a:pPr lvl="3"/>
            <a:r>
              <a:rPr lang="zh-CN" smtClean="0">
                <a:sym typeface="Times New Roman" pitchFamily="18" charset="0"/>
              </a:rPr>
              <a:t>第四级</a:t>
            </a:r>
          </a:p>
          <a:p>
            <a:pPr lvl="4"/>
            <a:r>
              <a:rPr lang="zh-CN" smtClean="0">
                <a:sym typeface="Times New Roman" pitchFamily="18" charset="0"/>
              </a:rPr>
              <a:t>第五级</a:t>
            </a:r>
          </a:p>
        </p:txBody>
      </p:sp>
      <p:pic>
        <p:nvPicPr>
          <p:cNvPr id="1042" name="图片 3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59650" y="6048375"/>
            <a:ext cx="1776413" cy="881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94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  <a:sym typeface="Times New Roman" pitchFamily="18" charset="0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imes New Roman" pitchFamily="18" charset="0"/>
          <a:ea typeface="宋体" pitchFamily="2" charset="-122"/>
          <a:sym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imes New Roman" pitchFamily="18" charset="0"/>
          <a:ea typeface="宋体" pitchFamily="2" charset="-122"/>
          <a:sym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imes New Roman" pitchFamily="18" charset="0"/>
          <a:ea typeface="宋体" pitchFamily="2" charset="-122"/>
          <a:sym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imes New Roman" pitchFamily="18" charset="0"/>
          <a:ea typeface="宋体" pitchFamily="2" charset="-122"/>
          <a:sym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imes New Roman" pitchFamily="18" charset="0"/>
          <a:ea typeface="宋体" pitchFamily="2" charset="-122"/>
          <a:sym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imes New Roman" pitchFamily="18" charset="0"/>
          <a:ea typeface="宋体" pitchFamily="2" charset="-122"/>
          <a:sym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imes New Roman" pitchFamily="18" charset="0"/>
          <a:ea typeface="宋体" pitchFamily="2" charset="-122"/>
          <a:sym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imes New Roman" pitchFamily="18" charset="0"/>
          <a:ea typeface="宋体" pitchFamily="2" charset="-122"/>
          <a:sym typeface="Times New Roman" pitchFamily="18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sym typeface="Times New Roman" pitchFamily="18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sym typeface="Times New Roman" pitchFamily="18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636588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2700000" scaled="1"/>
          </a:gradFill>
          <a:ln w="9525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b="1">
              <a:solidFill>
                <a:srgbClr val="000000"/>
              </a:solidFill>
              <a:ea typeface="黑体" pitchFamily="49" charset="-122"/>
            </a:endParaRPr>
          </a:p>
        </p:txBody>
      </p:sp>
      <p:grpSp>
        <p:nvGrpSpPr>
          <p:cNvPr id="2051" name="Group 16"/>
          <p:cNvGrpSpPr>
            <a:grpSpLocks/>
          </p:cNvGrpSpPr>
          <p:nvPr/>
        </p:nvGrpSpPr>
        <p:grpSpPr bwMode="auto">
          <a:xfrm>
            <a:off x="152400" y="763588"/>
            <a:ext cx="8810625" cy="5905500"/>
            <a:chOff x="0" y="0"/>
            <a:chExt cx="2608" cy="3810"/>
          </a:xfrm>
        </p:grpSpPr>
        <p:sp>
          <p:nvSpPr>
            <p:cNvPr id="2052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4940"/>
              </a:avLst>
            </a:prstGeom>
            <a:solidFill>
              <a:srgbClr val="F8F8F8"/>
            </a:solidFill>
            <a:ln w="9525" cmpd="sng">
              <a:solidFill>
                <a:srgbClr val="80CB35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endParaRPr>
            </a:p>
          </p:txBody>
        </p:sp>
        <p:sp>
          <p:nvSpPr>
            <p:cNvPr id="2053" name="AutoShape 18"/>
            <p:cNvSpPr>
              <a:spLocks noChangeArrowheads="1"/>
            </p:cNvSpPr>
            <p:nvPr/>
          </p:nvSpPr>
          <p:spPr bwMode="auto">
            <a:xfrm>
              <a:off x="55" y="65"/>
              <a:ext cx="2503" cy="3710"/>
            </a:xfrm>
            <a:prstGeom prst="roundRect">
              <a:avLst>
                <a:gd name="adj" fmla="val 7903"/>
              </a:avLst>
            </a:prstGeom>
            <a:solidFill>
              <a:srgbClr val="FFFFFF">
                <a:alpha val="50000"/>
              </a:srgbClr>
            </a:solidFill>
            <a:ln w="9525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endParaRPr>
            </a:p>
          </p:txBody>
        </p:sp>
      </p:grpSp>
      <p:pic>
        <p:nvPicPr>
          <p:cNvPr id="2054" name="Picture 2" descr="C:\Users\chaoran\Desktop\logo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56413" y="6096000"/>
            <a:ext cx="2019300" cy="50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55" name="图片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56" name="Picture 2" descr="C:\Users\chaoran\Desktop\logo.png"/>
          <p:cNvPicPr>
            <a:picLocks noChangeAspect="1" noChangeArrowheads="1"/>
          </p:cNvPicPr>
          <p:nvPr/>
        </p:nvPicPr>
        <p:blipFill>
          <a:blip r:embed="rId13" cstate="print"/>
          <a:srcRect r="68570"/>
          <a:stretch>
            <a:fillRect/>
          </a:stretch>
        </p:blipFill>
        <p:spPr bwMode="auto">
          <a:xfrm>
            <a:off x="5599113" y="5807075"/>
            <a:ext cx="1077912" cy="8620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57" name="Picture 2" descr="C:\Users\chaoran\Desktop\logo.png"/>
          <p:cNvPicPr>
            <a:picLocks noChangeAspect="1" noChangeArrowheads="1"/>
          </p:cNvPicPr>
          <p:nvPr/>
        </p:nvPicPr>
        <p:blipFill>
          <a:blip r:embed="rId13" cstate="print"/>
          <a:srcRect l="29892"/>
          <a:stretch>
            <a:fillRect/>
          </a:stretch>
        </p:blipFill>
        <p:spPr bwMode="auto">
          <a:xfrm>
            <a:off x="6677025" y="5807075"/>
            <a:ext cx="2208213" cy="7921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058" name="Picture 1" descr="C:\Documents and Settings\All Users\Documents\My Pictures\示例图片\Blue hills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059" name="TextBox 10"/>
          <p:cNvSpPr>
            <a:spLocks noChangeArrowheads="1"/>
          </p:cNvSpPr>
          <p:nvPr/>
        </p:nvSpPr>
        <p:spPr bwMode="auto">
          <a:xfrm>
            <a:off x="2900363" y="1828800"/>
            <a:ext cx="3344862" cy="1989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2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楷体_GB2312" pitchFamily="1" charset="-122"/>
              </a:rPr>
              <a:t>再见</a:t>
            </a:r>
            <a:endParaRPr lang="zh-CN" altLang="en-US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 bldLvl="0" autoUpdateAnimBg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257175" indent="-257175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557213" indent="-214313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857250" indent="-1714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200150" indent="-1714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1543050" indent="-1714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000250" indent="-1714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457450" indent="-1714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914650" indent="-1714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371850" indent="-1714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gradFill rotWithShape="0">
          <a:gsLst>
            <a:gs pos="0">
              <a:srgbClr val="FFFFFF"/>
            </a:gs>
            <a:gs pos="100000">
              <a:srgbClr val="8FD2FB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0000">
            <a:off x="7299325" y="101600"/>
            <a:ext cx="1790700" cy="1828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099" name="Freeform 42"/>
          <p:cNvSpPr>
            <a:spLocks noChangeArrowheads="1"/>
          </p:cNvSpPr>
          <p:nvPr/>
        </p:nvSpPr>
        <p:spPr bwMode="auto">
          <a:xfrm>
            <a:off x="15875" y="6350"/>
            <a:ext cx="9145588" cy="423863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1"/>
              <a:gd name="T28" fmla="*/ 0 h 221"/>
              <a:gd name="T29" fmla="*/ 5761 w 5761"/>
              <a:gd name="T30" fmla="*/ 221 h 2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4100" name="Freeform 39"/>
          <p:cNvSpPr>
            <a:spLocks noChangeArrowheads="1"/>
          </p:cNvSpPr>
          <p:nvPr/>
        </p:nvSpPr>
        <p:spPr bwMode="auto">
          <a:xfrm>
            <a:off x="1588" y="0"/>
            <a:ext cx="9156700" cy="37623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8"/>
              <a:gd name="T28" fmla="*/ 0 h 237"/>
              <a:gd name="T29" fmla="*/ 5768 w 5768"/>
              <a:gd name="T30" fmla="*/ 237 h 2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4101" name="Line 26"/>
          <p:cNvSpPr>
            <a:spLocks noChangeShapeType="1"/>
          </p:cNvSpPr>
          <p:nvPr/>
        </p:nvSpPr>
        <p:spPr bwMode="auto">
          <a:xfrm flipH="1">
            <a:off x="6194425" y="6259513"/>
            <a:ext cx="2967038" cy="584200"/>
          </a:xfrm>
          <a:prstGeom prst="line">
            <a:avLst/>
          </a:prstGeom>
          <a:noFill/>
          <a:ln w="19050" cmpd="sng">
            <a:solidFill>
              <a:srgbClr val="FFFFFF">
                <a:alpha val="56000"/>
              </a:srgbClr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grpSp>
        <p:nvGrpSpPr>
          <p:cNvPr id="4102" name="Group 34"/>
          <p:cNvGrpSpPr>
            <a:grpSpLocks/>
          </p:cNvGrpSpPr>
          <p:nvPr/>
        </p:nvGrpSpPr>
        <p:grpSpPr bwMode="auto">
          <a:xfrm>
            <a:off x="0" y="5421313"/>
            <a:ext cx="9158288" cy="1462087"/>
            <a:chOff x="0" y="0"/>
            <a:chExt cx="5769" cy="1086"/>
          </a:xfrm>
        </p:grpSpPr>
        <p:sp>
          <p:nvSpPr>
            <p:cNvPr id="4103" name="Freeform 27"/>
            <p:cNvSpPr>
              <a:spLocks noChangeArrowheads="1"/>
            </p:cNvSpPr>
            <p:nvPr/>
          </p:nvSpPr>
          <p:spPr bwMode="auto">
            <a:xfrm>
              <a:off x="0" y="0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69"/>
                <a:gd name="T28" fmla="*/ 0 h 1015"/>
                <a:gd name="T29" fmla="*/ 5769 w 5769"/>
                <a:gd name="T30" fmla="*/ 1015 h 10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4104" name="Freeform 28"/>
            <p:cNvSpPr>
              <a:spLocks noChangeArrowheads="1"/>
            </p:cNvSpPr>
            <p:nvPr/>
          </p:nvSpPr>
          <p:spPr bwMode="auto">
            <a:xfrm>
              <a:off x="0" y="71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69"/>
                <a:gd name="T28" fmla="*/ 0 h 1015"/>
                <a:gd name="T29" fmla="*/ 5769 w 5769"/>
                <a:gd name="T30" fmla="*/ 1015 h 10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pic>
        <p:nvPicPr>
          <p:cNvPr id="410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6863" y="5640388"/>
            <a:ext cx="2193925" cy="11572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106" name="直接连接符 143"/>
          <p:cNvSpPr>
            <a:spLocks noChangeShapeType="1"/>
          </p:cNvSpPr>
          <p:nvPr/>
        </p:nvSpPr>
        <p:spPr bwMode="auto">
          <a:xfrm>
            <a:off x="1173163" y="1917700"/>
            <a:ext cx="6719887" cy="0"/>
          </a:xfrm>
          <a:prstGeom prst="line">
            <a:avLst/>
          </a:prstGeom>
          <a:noFill/>
          <a:ln w="57150" cap="flat" cmpd="sng">
            <a:solidFill>
              <a:srgbClr val="0070C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4107" name="直接连接符 149"/>
          <p:cNvSpPr>
            <a:spLocks noChangeShapeType="1"/>
          </p:cNvSpPr>
          <p:nvPr/>
        </p:nvSpPr>
        <p:spPr bwMode="auto">
          <a:xfrm>
            <a:off x="1154113" y="3213100"/>
            <a:ext cx="6721475" cy="0"/>
          </a:xfrm>
          <a:prstGeom prst="line">
            <a:avLst/>
          </a:prstGeom>
          <a:noFill/>
          <a:ln w="57150" cap="flat" cmpd="sng">
            <a:solidFill>
              <a:srgbClr val="0070C0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410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63" y="1989138"/>
            <a:ext cx="7026275" cy="1150937"/>
          </a:xfrm>
          <a:ln/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§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2</a:t>
            </a:r>
            <a:r>
              <a:rPr 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.1.1 </a:t>
            </a:r>
            <a:r>
              <a:rPr lang="zh-CN" altLang="en-US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简单随机抽样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10" name="Rectangle 2"/>
          <p:cNvSpPr>
            <a:spLocks noChangeArrowheads="1"/>
          </p:cNvSpPr>
          <p:nvPr/>
        </p:nvSpPr>
        <p:spPr bwMode="auto">
          <a:xfrm>
            <a:off x="1022350" y="692150"/>
            <a:ext cx="4826000" cy="7207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第二章   统计 </a:t>
            </a:r>
            <a:endParaRPr lang="zh-CN" altLang="en-US" sz="2000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6048375"/>
            <a:ext cx="1776413" cy="881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953294" y="0"/>
            <a:ext cx="2376487" cy="881063"/>
          </a:xfrm>
          <a:ln/>
        </p:spPr>
        <p:txBody>
          <a:bodyPr/>
          <a:lstStyle/>
          <a:p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归纳小结</a:t>
            </a:r>
          </a:p>
        </p:txBody>
      </p:sp>
      <p:sp>
        <p:nvSpPr>
          <p:cNvPr id="13316" name="Text Box 4"/>
          <p:cNvSpPr>
            <a:spLocks noChangeArrowheads="1"/>
          </p:cNvSpPr>
          <p:nvPr/>
        </p:nvSpPr>
        <p:spPr bwMode="auto">
          <a:xfrm>
            <a:off x="693738" y="4184650"/>
            <a:ext cx="1447800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抽签法</a:t>
            </a:r>
          </a:p>
        </p:txBody>
      </p:sp>
      <p:sp>
        <p:nvSpPr>
          <p:cNvPr id="13317" name="Text Box 5"/>
          <p:cNvSpPr>
            <a:spLocks noChangeArrowheads="1"/>
          </p:cNvSpPr>
          <p:nvPr/>
        </p:nvSpPr>
        <p:spPr bwMode="auto">
          <a:xfrm>
            <a:off x="617538" y="3488726"/>
            <a:ext cx="4038600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2.简单随机抽样的法：</a:t>
            </a:r>
          </a:p>
        </p:txBody>
      </p:sp>
      <p:sp>
        <p:nvSpPr>
          <p:cNvPr id="13318" name="Text Box 6"/>
          <p:cNvSpPr>
            <a:spLocks noChangeArrowheads="1"/>
          </p:cNvSpPr>
          <p:nvPr/>
        </p:nvSpPr>
        <p:spPr bwMode="auto">
          <a:xfrm>
            <a:off x="2979737" y="4260850"/>
            <a:ext cx="2528327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随机数表法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617538" y="4946650"/>
            <a:ext cx="7086600" cy="138499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注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:随机抽样并不是随意或随便抽取，因为随意或随便抽取都会带有主观或客观的影响因素.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51656" y="1670050"/>
            <a:ext cx="7696200" cy="18158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        一般地，设一个总体的个体数为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N，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如果通过逐个抽取的方法从中抽取一个样本，且每次抽取时各个个体被抽到的概率相等，就称这样的抽样为简单随机抽样。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617538" y="1146830"/>
            <a:ext cx="3733800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1.简单随机抽样的概念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utoUpdateAnimBg="0"/>
      <p:bldP spid="13317" grpId="0" bldLvl="0" autoUpdateAnimBg="0"/>
      <p:bldP spid="13318" grpId="0" bldLvl="0" autoUpdateAnimBg="0"/>
      <p:bldP spid="13319" grpId="0" bldLvl="0" animBg="1" autoUpdateAnimBg="0"/>
      <p:bldP spid="13320" grpId="0" bldLvl="0" autoUpdateAnimBg="0"/>
      <p:bldP spid="13321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gradFill rotWithShape="0">
          <a:gsLst>
            <a:gs pos="0">
              <a:srgbClr val="FFFFFF"/>
            </a:gs>
            <a:gs pos="100000">
              <a:srgbClr val="8FD2FB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0000">
            <a:off x="7299325" y="101600"/>
            <a:ext cx="1790700" cy="1828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39" name="Freeform 42"/>
          <p:cNvSpPr>
            <a:spLocks noChangeArrowheads="1"/>
          </p:cNvSpPr>
          <p:nvPr/>
        </p:nvSpPr>
        <p:spPr bwMode="auto">
          <a:xfrm>
            <a:off x="15875" y="6350"/>
            <a:ext cx="9145588" cy="423863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1"/>
              <a:gd name="T28" fmla="*/ 0 h 221"/>
              <a:gd name="T29" fmla="*/ 5761 w 5761"/>
              <a:gd name="T30" fmla="*/ 221 h 2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4340" name="Freeform 39"/>
          <p:cNvSpPr>
            <a:spLocks noChangeArrowheads="1"/>
          </p:cNvSpPr>
          <p:nvPr/>
        </p:nvSpPr>
        <p:spPr bwMode="auto">
          <a:xfrm>
            <a:off x="1588" y="0"/>
            <a:ext cx="9156700" cy="37623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8"/>
              <a:gd name="T28" fmla="*/ 0 h 237"/>
              <a:gd name="T29" fmla="*/ 5768 w 5768"/>
              <a:gd name="T30" fmla="*/ 237 h 2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4341" name="Line 26"/>
          <p:cNvSpPr>
            <a:spLocks noChangeShapeType="1"/>
          </p:cNvSpPr>
          <p:nvPr/>
        </p:nvSpPr>
        <p:spPr bwMode="auto">
          <a:xfrm flipH="1">
            <a:off x="6194425" y="6259513"/>
            <a:ext cx="2967038" cy="584200"/>
          </a:xfrm>
          <a:prstGeom prst="line">
            <a:avLst/>
          </a:prstGeom>
          <a:noFill/>
          <a:ln w="19050" cmpd="sng">
            <a:solidFill>
              <a:srgbClr val="FFFFFF">
                <a:alpha val="56000"/>
              </a:srgbClr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grpSp>
        <p:nvGrpSpPr>
          <p:cNvPr id="14342" name="Group 34"/>
          <p:cNvGrpSpPr>
            <a:grpSpLocks/>
          </p:cNvGrpSpPr>
          <p:nvPr/>
        </p:nvGrpSpPr>
        <p:grpSpPr bwMode="auto">
          <a:xfrm>
            <a:off x="0" y="5421313"/>
            <a:ext cx="9158288" cy="1462087"/>
            <a:chOff x="0" y="0"/>
            <a:chExt cx="5769" cy="1086"/>
          </a:xfrm>
        </p:grpSpPr>
        <p:sp>
          <p:nvSpPr>
            <p:cNvPr id="14343" name="Freeform 27"/>
            <p:cNvSpPr>
              <a:spLocks noChangeArrowheads="1"/>
            </p:cNvSpPr>
            <p:nvPr/>
          </p:nvSpPr>
          <p:spPr bwMode="auto">
            <a:xfrm>
              <a:off x="0" y="0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69"/>
                <a:gd name="T28" fmla="*/ 0 h 1015"/>
                <a:gd name="T29" fmla="*/ 5769 w 5769"/>
                <a:gd name="T30" fmla="*/ 1015 h 10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4344" name="Freeform 28"/>
            <p:cNvSpPr>
              <a:spLocks noChangeArrowheads="1"/>
            </p:cNvSpPr>
            <p:nvPr/>
          </p:nvSpPr>
          <p:spPr bwMode="auto">
            <a:xfrm>
              <a:off x="0" y="71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69"/>
                <a:gd name="T28" fmla="*/ 0 h 1015"/>
                <a:gd name="T29" fmla="*/ 5769 w 5769"/>
                <a:gd name="T30" fmla="*/ 1015 h 10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pic>
        <p:nvPicPr>
          <p:cNvPr id="1434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6863" y="5640388"/>
            <a:ext cx="2193925" cy="11572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46" name="矩形 1"/>
          <p:cNvSpPr>
            <a:spLocks noChangeArrowheads="1"/>
          </p:cNvSpPr>
          <p:nvPr/>
        </p:nvSpPr>
        <p:spPr bwMode="auto">
          <a:xfrm>
            <a:off x="2570163" y="1462088"/>
            <a:ext cx="4048125" cy="24018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5000" b="1" dirty="0">
                <a:solidFill>
                  <a:srgbClr val="000000"/>
                </a:solidFill>
                <a:sym typeface="Times New Roman" pitchFamily="18" charset="0"/>
              </a:rPr>
              <a:t>再见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6048375"/>
            <a:ext cx="1776413" cy="881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735" y="0"/>
            <a:ext cx="5183187" cy="881062"/>
          </a:xfrm>
          <a:ln/>
        </p:spPr>
        <p:txBody>
          <a:bodyPr/>
          <a:lstStyle/>
          <a:p>
            <a:r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引入课题：</a:t>
            </a:r>
            <a:r>
              <a:rPr lang="zh-CN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简单随机抽样</a:t>
            </a:r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50825" y="1989138"/>
            <a:ext cx="8642350" cy="1219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    数理统计所要解决的问题是如何根据样本来推</a:t>
            </a:r>
          </a:p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断总体，第一个问题就是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宋体" pitchFamily="2" charset="-122"/>
              </a:rPr>
              <a:t>如何采集样本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，只有合理科学地采集样本,然后才能作出客观的统计推断。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6048375"/>
            <a:ext cx="1776413" cy="881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147" name="Text Box 4"/>
          <p:cNvSpPr>
            <a:spLocks noChangeArrowheads="1"/>
          </p:cNvSpPr>
          <p:nvPr/>
        </p:nvSpPr>
        <p:spPr bwMode="auto">
          <a:xfrm>
            <a:off x="1219200" y="2590800"/>
            <a:ext cx="6553200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一个口袋里有6个球,依次逐个取出2个球.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6148" name="Text Box 5"/>
          <p:cNvSpPr>
            <a:spLocks noChangeArrowheads="1"/>
          </p:cNvSpPr>
          <p:nvPr/>
        </p:nvSpPr>
        <p:spPr bwMode="auto">
          <a:xfrm>
            <a:off x="914400" y="1905000"/>
            <a:ext cx="1447800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Tahoma" pitchFamily="34" charset="0"/>
              </a:rPr>
              <a:t>引例: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6149" name="Text Box 6"/>
          <p:cNvSpPr>
            <a:spLocks noChangeArrowheads="1"/>
          </p:cNvSpPr>
          <p:nvPr/>
        </p:nvSpPr>
        <p:spPr bwMode="auto">
          <a:xfrm>
            <a:off x="1143000" y="3216275"/>
            <a:ext cx="6781800" cy="13731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(1)第一次抽取时,其中任意一个球被抽到的概率是多少?第二次抽取时,其中任意一个球被抽到的概率是多少?…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6150" name="Text Box 7"/>
          <p:cNvSpPr>
            <a:spLocks noChangeArrowheads="1"/>
          </p:cNvSpPr>
          <p:nvPr/>
        </p:nvSpPr>
        <p:spPr bwMode="auto">
          <a:xfrm>
            <a:off x="1143000" y="4616450"/>
            <a:ext cx="6858000" cy="9461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(2)把依次逐个取出2个球看成一个完整的过程,问每个球被抽到的概率是否相等?</a:t>
            </a:r>
            <a:endParaRPr lang="en-US" sz="2800">
              <a:solidFill>
                <a:srgbClr val="000000"/>
              </a:solidFill>
              <a:latin typeface="Times New Roman" panose="02020603050405020304" pitchFamily="18" charset="0"/>
              <a:sym typeface="宋体" pitchFamily="2" charset="-122"/>
            </a:endParaRPr>
          </a:p>
        </p:txBody>
      </p:sp>
      <p:sp>
        <p:nvSpPr>
          <p:cNvPr id="6151" name="Rectangle 2"/>
          <p:cNvSpPr>
            <a:spLocks noGrp="1" noChangeArrowheads="1"/>
          </p:cNvSpPr>
          <p:nvPr/>
        </p:nvSpPr>
        <p:spPr bwMode="auto">
          <a:xfrm>
            <a:off x="733425" y="152400"/>
            <a:ext cx="7953375" cy="6413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sym typeface="Times New Roman" pitchFamily="18" charset="0"/>
              </a:rPr>
              <a:t>引入课题：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sym typeface="Times New Roman" pitchFamily="18" charset="0"/>
              </a:rPr>
              <a:t>简单随机抽样</a:t>
            </a:r>
            <a:endParaRPr lang="zh-CN" altLang="en-US" sz="2800" b="1" dirty="0">
              <a:solidFill>
                <a:srgbClr val="FFFFFF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utoUpdateAnimBg="0"/>
      <p:bldP spid="6148" grpId="0" bldLvl="0" autoUpdateAnimBg="0"/>
      <p:bldP spid="6149" grpId="0" bldLvl="0" autoUpdateAnimBg="0"/>
      <p:bldP spid="6150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1391" y="0"/>
            <a:ext cx="2879725" cy="881063"/>
          </a:xfrm>
          <a:ln/>
        </p:spPr>
        <p:txBody>
          <a:bodyPr/>
          <a:lstStyle/>
          <a:p>
            <a:r>
              <a:rPr lang="zh-CN" dirty="0">
                <a:solidFill>
                  <a:srgbClr val="F7DC2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简单随机抽样</a:t>
            </a:r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05916" y="2312989"/>
            <a:ext cx="2209800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注意以下点： 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-22684" y="2808289"/>
            <a:ext cx="6705600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（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）它要求被抽取样本的总体的个体数有限；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 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-22684" y="3287714"/>
            <a:ext cx="5638800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（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）它是从总体中逐个进行抽取；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 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-22684" y="3798889"/>
            <a:ext cx="4495800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（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宋体" pitchFamily="2" charset="-122"/>
              </a:rPr>
              <a:t>）它是一种不放回抽样；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3711116" y="3836989"/>
            <a:ext cx="4495800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（4）它是一种等概率抽样。</a:t>
            </a:r>
          </a:p>
        </p:txBody>
      </p:sp>
      <p:grpSp>
        <p:nvGrpSpPr>
          <p:cNvPr id="7177" name="Group 9"/>
          <p:cNvGrpSpPr>
            <a:grpSpLocks/>
          </p:cNvGrpSpPr>
          <p:nvPr/>
        </p:nvGrpSpPr>
        <p:grpSpPr bwMode="auto">
          <a:xfrm>
            <a:off x="129716" y="4370389"/>
            <a:ext cx="8458200" cy="1811338"/>
            <a:chOff x="0" y="0"/>
            <a:chExt cx="5328" cy="1141"/>
          </a:xfrm>
        </p:grpSpPr>
        <p:sp>
          <p:nvSpPr>
            <p:cNvPr id="7178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5328" cy="989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rPr>
                <a:t>       简单随机抽样是在特定总体中抽取样本，总体中每一个体被抽取的可能性是等同的，而且任何个体之间彼此被抽取的机会是独立的。如果用从个体数为</a:t>
              </a: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rPr>
                <a:t>N</a:t>
              </a:r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rPr>
                <a:t>的总体中抽取一个容量为</a:t>
              </a:r>
              <a:r>
                <a: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rPr>
                <a:t>n</a:t>
              </a:r>
              <a:r>
                <a:rPr lang="zh-CN" altLang="en-US" sz="2400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rPr>
                <a:t>的样本，那么每个个体被抽取的概卒等于      . </a:t>
              </a:r>
            </a:p>
          </p:txBody>
        </p:sp>
        <p:grpSp>
          <p:nvGrpSpPr>
            <p:cNvPr id="7179" name="Group 11"/>
            <p:cNvGrpSpPr>
              <a:grpSpLocks/>
            </p:cNvGrpSpPr>
            <p:nvPr/>
          </p:nvGrpSpPr>
          <p:grpSpPr bwMode="auto">
            <a:xfrm>
              <a:off x="3580" y="672"/>
              <a:ext cx="153" cy="469"/>
              <a:chOff x="0" y="0"/>
              <a:chExt cx="153" cy="469"/>
            </a:xfrm>
          </p:grpSpPr>
          <p:sp>
            <p:nvSpPr>
              <p:cNvPr id="7180" name="Line 12"/>
              <p:cNvSpPr>
                <a:spLocks noChangeShapeType="1"/>
              </p:cNvSpPr>
              <p:nvPr/>
            </p:nvSpPr>
            <p:spPr bwMode="auto">
              <a:xfrm>
                <a:off x="0" y="213"/>
                <a:ext cx="153" cy="1"/>
              </a:xfrm>
              <a:prstGeom prst="line">
                <a:avLst/>
              </a:prstGeom>
              <a:noFill/>
              <a:ln w="28575" cap="flat" cmpd="sng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itchFamily="18" charset="0"/>
                </a:endParaRPr>
              </a:p>
            </p:txBody>
          </p:sp>
          <p:sp>
            <p:nvSpPr>
              <p:cNvPr id="7181" name="Rectangle 13"/>
              <p:cNvSpPr>
                <a:spLocks noChangeArrowheads="1"/>
              </p:cNvSpPr>
              <p:nvPr/>
            </p:nvSpPr>
            <p:spPr bwMode="auto">
              <a:xfrm>
                <a:off x="18" y="236"/>
                <a:ext cx="129" cy="233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sym typeface="Times New Roman" pitchFamily="18" charset="0"/>
                  </a:rPr>
                  <a:t>N</a:t>
                </a:r>
                <a:endPara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sym typeface="Tahoma" pitchFamily="34" charset="0"/>
                </a:endParaRPr>
              </a:p>
            </p:txBody>
          </p:sp>
          <p:sp>
            <p:nvSpPr>
              <p:cNvPr id="7182" name="Rectangle 14"/>
              <p:cNvSpPr>
                <a:spLocks noChangeArrowheads="1"/>
              </p:cNvSpPr>
              <p:nvPr/>
            </p:nvSpPr>
            <p:spPr bwMode="auto">
              <a:xfrm>
                <a:off x="36" y="0"/>
                <a:ext cx="97" cy="233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sym typeface="Times New Roman" pitchFamily="18" charset="0"/>
                  </a:rPr>
                  <a:t>n</a:t>
                </a:r>
                <a:endParaRPr lang="en-US" sz="2400" i="1" dirty="0">
                  <a:solidFill>
                    <a:srgbClr val="000000"/>
                  </a:solidFill>
                  <a:latin typeface="Times New Roman" panose="02020603050405020304" pitchFamily="18" charset="0"/>
                  <a:sym typeface="Tahoma" pitchFamily="34" charset="0"/>
                </a:endParaRPr>
              </a:p>
            </p:txBody>
          </p:sp>
        </p:grpSp>
      </p:grp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974160"/>
            <a:ext cx="8229600" cy="120032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        一般地，设一个总体的个体数为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如果通过逐个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不放回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地抽取的方法从中抽取一个样本，且每次抽取时各个个体被抽到的概率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相等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，就称这样的抽样为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简单随机抽样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utoUpdateAnimBg="0"/>
      <p:bldP spid="7173" grpId="0" bldLvl="0" autoUpdateAnimBg="0"/>
      <p:bldP spid="7174" grpId="0" bldLvl="0" autoUpdateAnimBg="0"/>
      <p:bldP spid="7175" grpId="0" bldLvl="0" autoUpdateAnimBg="0"/>
      <p:bldP spid="7176" grpId="0" bldLvl="0" autoUpdateAnimBg="0"/>
      <p:bldP spid="7183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6048375"/>
            <a:ext cx="1776413" cy="881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8195" name="Text Box 3"/>
          <p:cNvSpPr>
            <a:spLocks noChangeArrowheads="1"/>
          </p:cNvSpPr>
          <p:nvPr/>
        </p:nvSpPr>
        <p:spPr bwMode="auto">
          <a:xfrm>
            <a:off x="539750" y="1557338"/>
            <a:ext cx="7924800" cy="3505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        先将总体中的所有个体（共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个）编号（号码可以从1到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），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并把号码写在形状、大小相同的号签上（ 号签可以用小球、卡片、纸条等制作），然后将这些号签放在同一个箱子里，进行均匀搅拌。抽签时，每次从中抽出1 个号签，连续抽取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次，就得到一个容量为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的样本。对个体编号时，也可以利用已有的编号。例如学生的学号，座位号等。</a:t>
            </a:r>
          </a:p>
        </p:txBody>
      </p:sp>
      <p:sp>
        <p:nvSpPr>
          <p:cNvPr id="8196" name="Text Box 4"/>
          <p:cNvSpPr>
            <a:spLocks noChangeArrowheads="1"/>
          </p:cNvSpPr>
          <p:nvPr/>
        </p:nvSpPr>
        <p:spPr bwMode="auto">
          <a:xfrm>
            <a:off x="970563" y="154666"/>
            <a:ext cx="3960813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7DC25"/>
                </a:solidFill>
                <a:latin typeface="Times New Roman" panose="02020603050405020304" pitchFamily="18" charset="0"/>
                <a:sym typeface="隶书" pitchFamily="49" charset="-122"/>
              </a:rPr>
              <a:t>抽签法</a:t>
            </a:r>
            <a:r>
              <a:rPr lang="en-US" sz="2800" b="1" dirty="0">
                <a:solidFill>
                  <a:srgbClr val="F7DC25"/>
                </a:solidFill>
                <a:latin typeface="Times New Roman" panose="02020603050405020304" pitchFamily="18" charset="0"/>
                <a:sym typeface="隶书" pitchFamily="49" charset="-122"/>
              </a:rPr>
              <a:t>(</a:t>
            </a:r>
            <a:r>
              <a:rPr lang="zh-CN" altLang="en-US" sz="2800" b="1" dirty="0">
                <a:solidFill>
                  <a:srgbClr val="F7DC25"/>
                </a:solidFill>
                <a:latin typeface="Times New Roman" panose="02020603050405020304" pitchFamily="18" charset="0"/>
                <a:sym typeface="隶书" pitchFamily="49" charset="-122"/>
              </a:rPr>
              <a:t>抓阄法</a:t>
            </a:r>
            <a:r>
              <a:rPr lang="en-US" sz="2800" b="1" dirty="0">
                <a:solidFill>
                  <a:srgbClr val="F7DC25"/>
                </a:solidFill>
                <a:latin typeface="Times New Roman" panose="02020603050405020304" pitchFamily="18" charset="0"/>
                <a:sym typeface="隶书" pitchFamily="49" charset="-122"/>
              </a:rPr>
              <a:t>)</a:t>
            </a:r>
            <a:endParaRPr lang="zh-CN" altLang="en-US" sz="2800" b="1" dirty="0">
              <a:solidFill>
                <a:srgbClr val="F7DC25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6048375"/>
            <a:ext cx="1776413" cy="881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9219" name="Text Box 3"/>
          <p:cNvSpPr>
            <a:spLocks noChangeArrowheads="1"/>
          </p:cNvSpPr>
          <p:nvPr/>
        </p:nvSpPr>
        <p:spPr bwMode="auto">
          <a:xfrm>
            <a:off x="864907" y="188775"/>
            <a:ext cx="3960813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7DC25"/>
                </a:solidFill>
                <a:latin typeface="Times New Roman" panose="02020603050405020304" pitchFamily="18" charset="0"/>
                <a:sym typeface="隶书" pitchFamily="49" charset="-122"/>
              </a:rPr>
              <a:t>抽签法</a:t>
            </a:r>
            <a:r>
              <a:rPr lang="en-US" sz="2800" b="1" dirty="0">
                <a:solidFill>
                  <a:srgbClr val="F7DC25"/>
                </a:solidFill>
                <a:latin typeface="Times New Roman" panose="02020603050405020304" pitchFamily="18" charset="0"/>
                <a:sym typeface="隶书" pitchFamily="49" charset="-122"/>
              </a:rPr>
              <a:t>(</a:t>
            </a:r>
            <a:r>
              <a:rPr lang="zh-CN" altLang="en-US" sz="2800" b="1" dirty="0">
                <a:solidFill>
                  <a:srgbClr val="F7DC25"/>
                </a:solidFill>
                <a:latin typeface="Times New Roman" panose="02020603050405020304" pitchFamily="18" charset="0"/>
                <a:sym typeface="隶书" pitchFamily="49" charset="-122"/>
              </a:rPr>
              <a:t>抓阄法</a:t>
            </a:r>
            <a:r>
              <a:rPr lang="en-US" sz="2800" b="1" dirty="0">
                <a:solidFill>
                  <a:srgbClr val="F7DC25"/>
                </a:solidFill>
                <a:latin typeface="Times New Roman" panose="02020603050405020304" pitchFamily="18" charset="0"/>
                <a:sym typeface="隶书" pitchFamily="49" charset="-122"/>
              </a:rPr>
              <a:t>)</a:t>
            </a:r>
            <a:endParaRPr lang="zh-CN" altLang="en-US" sz="2800" b="1" dirty="0">
              <a:solidFill>
                <a:srgbClr val="F7DC25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9220" name="Text Box 4"/>
          <p:cNvSpPr>
            <a:spLocks noChangeArrowheads="1"/>
          </p:cNvSpPr>
          <p:nvPr/>
        </p:nvSpPr>
        <p:spPr bwMode="auto">
          <a:xfrm>
            <a:off x="1116013" y="1339850"/>
            <a:ext cx="5040312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抽签法的步骤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: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9221" name="Text Box 5"/>
          <p:cNvSpPr>
            <a:spLocks noChangeArrowheads="1"/>
          </p:cNvSpPr>
          <p:nvPr/>
        </p:nvSpPr>
        <p:spPr bwMode="auto">
          <a:xfrm>
            <a:off x="684213" y="2203450"/>
            <a:ext cx="7704137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、把总体中的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个个体编号；</a:t>
            </a:r>
          </a:p>
        </p:txBody>
      </p:sp>
      <p:sp>
        <p:nvSpPr>
          <p:cNvPr id="9222" name="Text Box 6"/>
          <p:cNvSpPr>
            <a:spLocks noChangeArrowheads="1"/>
          </p:cNvSpPr>
          <p:nvPr/>
        </p:nvSpPr>
        <p:spPr bwMode="auto">
          <a:xfrm>
            <a:off x="684213" y="2924175"/>
            <a:ext cx="7775575" cy="9461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、 把号码写在号签上，将号签放在一个容器中搅拌均匀；</a:t>
            </a:r>
          </a:p>
        </p:txBody>
      </p:sp>
      <p:sp>
        <p:nvSpPr>
          <p:cNvPr id="9223" name="Text Box 7"/>
          <p:cNvSpPr>
            <a:spLocks noChangeArrowheads="1"/>
          </p:cNvSpPr>
          <p:nvPr/>
        </p:nvSpPr>
        <p:spPr bwMode="auto">
          <a:xfrm>
            <a:off x="684213" y="4362450"/>
            <a:ext cx="8280400" cy="9461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、每次从中抽取一个号签，连续抽取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次，就得到一个容量为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的样本。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6048375"/>
            <a:ext cx="1776413" cy="881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8675" y="44450"/>
            <a:ext cx="1776413" cy="882650"/>
          </a:xfrm>
          <a:ln/>
        </p:spPr>
        <p:txBody>
          <a:bodyPr/>
          <a:lstStyle/>
          <a:p>
            <a:r>
              <a:rPr lang="zh-CN" dirty="0">
                <a:solidFill>
                  <a:srgbClr val="F9E723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隶书" pitchFamily="49" charset="-122"/>
              </a:rPr>
              <a:t>练习</a:t>
            </a:r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4" name="Text Box 3"/>
          <p:cNvSpPr>
            <a:spLocks noChangeArrowheads="1"/>
          </p:cNvSpPr>
          <p:nvPr/>
        </p:nvSpPr>
        <p:spPr bwMode="auto">
          <a:xfrm>
            <a:off x="0" y="838200"/>
            <a:ext cx="9144000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10245" name="Text Box 5"/>
          <p:cNvSpPr>
            <a:spLocks noChangeArrowheads="1"/>
          </p:cNvSpPr>
          <p:nvPr/>
        </p:nvSpPr>
        <p:spPr bwMode="auto">
          <a:xfrm>
            <a:off x="611188" y="1557338"/>
            <a:ext cx="7696200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        将全班同学按学号编号,制作相应的卡片号签,放入同一个箱子里均匀搅拌,从中抽出15个号签,就相应的15名学生对看足球比赛的喜爱程度(很喜爱、喜爱、一般、不喜爱、很不喜爱 ）进行调查。分析并说明整个抽签过程中每个同学被抽到的概率是相等的。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6048375"/>
            <a:ext cx="1776413" cy="881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1267" name="Text Box 3"/>
          <p:cNvSpPr>
            <a:spLocks noChangeArrowheads="1"/>
          </p:cNvSpPr>
          <p:nvPr/>
        </p:nvSpPr>
        <p:spPr bwMode="auto">
          <a:xfrm>
            <a:off x="0" y="838200"/>
            <a:ext cx="9144000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609600" y="1335088"/>
            <a:ext cx="8001000" cy="1371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（1）随机数表是统计工作者用计算机生成的随机数，并保证表中的每个位置上的数字是等可能出现的。</a:t>
            </a: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609600" y="3590925"/>
            <a:ext cx="8153400" cy="1371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（3）用随机数表抽取样本，可以任选一个数作为开始，读数的方向可以向左，也可以向右、向上、向下等等。因此并不是唯一的.</a:t>
            </a:r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609600" y="2603500"/>
            <a:ext cx="8001000" cy="9461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（2）用随机数表进行抽样的步骤：将总体中个体编号；选定开始的数字；获取样本号码。</a:t>
            </a:r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609600" y="5024438"/>
            <a:ext cx="8001000" cy="95410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（4）由于随机数表是等概率的，因此利用随机数表抽取样本保证了被抽取个体的概率是相等的。</a:t>
            </a:r>
          </a:p>
        </p:txBody>
      </p:sp>
      <p:sp>
        <p:nvSpPr>
          <p:cNvPr id="11272" name="Text Box 3"/>
          <p:cNvSpPr>
            <a:spLocks noChangeArrowheads="1"/>
          </p:cNvSpPr>
          <p:nvPr/>
        </p:nvSpPr>
        <p:spPr bwMode="auto">
          <a:xfrm>
            <a:off x="899745" y="145522"/>
            <a:ext cx="3960813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7DC25"/>
                </a:solidFill>
                <a:latin typeface="Times New Roman" panose="02020603050405020304" pitchFamily="18" charset="0"/>
                <a:sym typeface="隶书" pitchFamily="49" charset="-122"/>
              </a:rPr>
              <a:t>随机数表法</a:t>
            </a:r>
            <a:endParaRPr lang="zh-CN" altLang="en-US" sz="2800" b="1" dirty="0">
              <a:solidFill>
                <a:srgbClr val="F7DC25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utoUpdateAnimBg="0"/>
      <p:bldP spid="11269" grpId="0" bldLvl="0" autoUpdateAnimBg="0"/>
      <p:bldP spid="11270" grpId="0" bldLvl="0" autoUpdateAnimBg="0"/>
      <p:bldP spid="1127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9650" y="6048375"/>
            <a:ext cx="1776413" cy="881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8675" y="44450"/>
            <a:ext cx="1776413" cy="882650"/>
          </a:xfrm>
          <a:ln/>
        </p:spPr>
        <p:txBody>
          <a:bodyPr/>
          <a:lstStyle/>
          <a:p>
            <a:r>
              <a:rPr lang="zh-CN" dirty="0">
                <a:solidFill>
                  <a:srgbClr val="F9E723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隶书" pitchFamily="49" charset="-122"/>
              </a:rPr>
              <a:t>练习</a:t>
            </a:r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2" name="Text Box 3"/>
          <p:cNvSpPr>
            <a:spLocks noChangeArrowheads="1"/>
          </p:cNvSpPr>
          <p:nvPr/>
        </p:nvSpPr>
        <p:spPr bwMode="auto">
          <a:xfrm>
            <a:off x="0" y="838200"/>
            <a:ext cx="9144000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  <a:sym typeface="Times New Roman" pitchFamily="18" charset="0"/>
            </a:endParaRPr>
          </a:p>
        </p:txBody>
      </p:sp>
      <p:sp>
        <p:nvSpPr>
          <p:cNvPr id="12293" name="Text Box 5"/>
          <p:cNvSpPr>
            <a:spLocks noChangeArrowheads="1"/>
          </p:cNvSpPr>
          <p:nvPr/>
        </p:nvSpPr>
        <p:spPr bwMode="auto">
          <a:xfrm>
            <a:off x="539750" y="1125538"/>
            <a:ext cx="7848600" cy="156966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       将全班同学按学号编号,制作相应的卡片号签,放入同一个箱子里均匀搅拌,从中抽出15个号签,就相应的15名学生对看足球比赛的喜爱程度(很喜爱、喜爱、一般、不喜爱、很不喜爱）进行调查。</a:t>
            </a:r>
          </a:p>
        </p:txBody>
      </p:sp>
      <p:sp>
        <p:nvSpPr>
          <p:cNvPr id="12294" name="Text Box 6"/>
          <p:cNvSpPr>
            <a:spLocks noChangeArrowheads="1"/>
          </p:cNvSpPr>
          <p:nvPr/>
        </p:nvSpPr>
        <p:spPr bwMode="auto">
          <a:xfrm>
            <a:off x="539750" y="2649538"/>
            <a:ext cx="7162800" cy="4616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上述问题中抽取样本的方法用</a:t>
            </a:r>
            <a:r>
              <a:rPr lang="zh-CN" altLang="en-US" sz="2400" dirty="0">
                <a:solidFill>
                  <a:schemeClr val="folHlink"/>
                </a:solidFill>
                <a:latin typeface="Times New Roman" panose="02020603050405020304" pitchFamily="18" charset="0"/>
                <a:sym typeface="Times New Roman" pitchFamily="18" charset="0"/>
              </a:rPr>
              <a:t>随机数表法来进行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！</a:t>
            </a:r>
          </a:p>
        </p:txBody>
      </p:sp>
      <p:sp>
        <p:nvSpPr>
          <p:cNvPr id="12295" name="Text Box 7"/>
          <p:cNvSpPr>
            <a:spLocks noChangeArrowheads="1"/>
          </p:cNvSpPr>
          <p:nvPr/>
        </p:nvSpPr>
        <p:spPr bwMode="auto">
          <a:xfrm>
            <a:off x="539750" y="3259138"/>
            <a:ext cx="7772400" cy="120032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folHlink"/>
                </a:solidFill>
                <a:latin typeface="Times New Roman" panose="02020603050405020304" pitchFamily="18" charset="0"/>
                <a:sym typeface="Times New Roman" pitchFamily="18" charset="0"/>
              </a:rPr>
              <a:t>规则1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：从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95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页表中第3行第11列的两位数开始，依次向下读数，到头后再转向它左面的两位数号码，并向上读数，以此下去，直到取足样本。</a:t>
            </a:r>
          </a:p>
        </p:txBody>
      </p:sp>
      <p:sp>
        <p:nvSpPr>
          <p:cNvPr id="12296" name="Text Box 8"/>
          <p:cNvSpPr>
            <a:spLocks noChangeArrowheads="1"/>
          </p:cNvSpPr>
          <p:nvPr/>
        </p:nvSpPr>
        <p:spPr bwMode="auto">
          <a:xfrm>
            <a:off x="539750" y="4554538"/>
            <a:ext cx="7772400" cy="120032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folHlink"/>
                </a:solidFill>
                <a:latin typeface="Times New Roman" panose="02020603050405020304" pitchFamily="18" charset="0"/>
                <a:sym typeface="Times New Roman" pitchFamily="18" charset="0"/>
              </a:rPr>
              <a:t>规则2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：从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95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页表中第12行第1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0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列的两位数开始，依次向左读数，到头后再转向它下面的两位数号码，并向右读数，以此下去，直到取足样本。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utoUpdateAnimBg="0"/>
      <p:bldP spid="12294" grpId="0" bldLvl="0" autoUpdateAnimBg="0"/>
      <p:bldP spid="12295" grpId="0" bldLvl="0" autoUpdateAnimBg="0"/>
      <p:bldP spid="12296" grpId="0" bldLvl="0" autoUpdateAnimBg="0"/>
    </p:bldLst>
  </p:timing>
</p:sld>
</file>

<file path=ppt/theme/theme1.xml><?xml version="1.0" encoding="utf-8"?>
<a:theme xmlns:a="http://schemas.openxmlformats.org/drawingml/2006/main" name="650TGp_Proper_pride_light">
  <a:themeElements>
    <a:clrScheme name="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650TGp_Proper_pride_light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9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Pages>0</Pages>
  <Words>953</Words>
  <Characters>0</Characters>
  <Application>Microsoft Office PowerPoint</Application>
  <DocSecurity>0</DocSecurity>
  <PresentationFormat>全屏显示(4:3)</PresentationFormat>
  <Lines>0</Lines>
  <Paragraphs>47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650TGp_Proper_pride_light</vt:lpstr>
      <vt:lpstr>9_Office 主题</vt:lpstr>
      <vt:lpstr>§2.1.1 简单随机抽样</vt:lpstr>
      <vt:lpstr>引入课题：简单随机抽样</vt:lpstr>
      <vt:lpstr>PowerPoint 演示文稿</vt:lpstr>
      <vt:lpstr>简单随机抽样</vt:lpstr>
      <vt:lpstr>PowerPoint 演示文稿</vt:lpstr>
      <vt:lpstr>PowerPoint 演示文稿</vt:lpstr>
      <vt:lpstr>练习</vt:lpstr>
      <vt:lpstr>PowerPoint 演示文稿</vt:lpstr>
      <vt:lpstr>练习</vt:lpstr>
      <vt:lpstr>归纳小结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44</cp:revision>
  <dcterms:created xsi:type="dcterms:W3CDTF">2011-09-29T10:22:00Z</dcterms:created>
  <dcterms:modified xsi:type="dcterms:W3CDTF">2015-01-05T03:19:12Z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