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29"/>
  </p:notesMasterIdLst>
  <p:sldIdLst>
    <p:sldId id="449" r:id="rId2"/>
    <p:sldId id="424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  <p:sldId id="443" r:id="rId22"/>
    <p:sldId id="444" r:id="rId23"/>
    <p:sldId id="445" r:id="rId24"/>
    <p:sldId id="446" r:id="rId25"/>
    <p:sldId id="447" r:id="rId26"/>
    <p:sldId id="448" r:id="rId27"/>
    <p:sldId id="450" r:id="rId28"/>
  </p:sldIdLst>
  <p:sldSz cx="12195175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54" y="-130"/>
      </p:cViewPr>
      <p:guideLst>
        <p:guide orient="horz" pos="2135"/>
        <p:guide pos="38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5281613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6905625" y="0"/>
            <a:ext cx="52832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378325" y="384175"/>
            <a:ext cx="3432175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Rot="1" noChangeAspect="1" noChangeArrowheads="1" noTextEdit="1"/>
          </p:cNvSpPr>
          <p:nvPr/>
        </p:nvSpPr>
        <p:spPr bwMode="auto">
          <a:xfrm>
            <a:off x="1219200" y="2443163"/>
            <a:ext cx="97536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 ____ __ ____  _____ ____ ______</a:t>
            </a:r>
            <a:endParaRPr lang="zh-CN" altLang="en-US" sz="1200">
              <a:solidFill>
                <a:srgbClr val="000000"/>
              </a:solidFill>
            </a:endParaRPr>
          </a:p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 _____ _____</a:t>
            </a:r>
            <a:endParaRPr lang="zh-CN" altLang="en-US" sz="1200">
              <a:solidFill>
                <a:srgbClr val="000000"/>
              </a:solidFill>
            </a:endParaRPr>
          </a:p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 ____ _____</a:t>
            </a:r>
            <a:endParaRPr lang="zh-CN" altLang="en-US" sz="1200">
              <a:solidFill>
                <a:srgbClr val="000000"/>
              </a:solidFill>
            </a:endParaRPr>
          </a:p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 _____ _____</a:t>
            </a:r>
            <a:endParaRPr lang="zh-CN" altLang="en-US" sz="1200">
              <a:solidFill>
                <a:srgbClr val="000000"/>
              </a:solidFill>
            </a:endParaRPr>
          </a:p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 ____ _____</a:t>
            </a:r>
            <a:endParaRPr lang="zh-CN" altLang="en-US" sz="120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4884738"/>
            <a:ext cx="5281613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905625" y="4884738"/>
            <a:ext cx="52832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330F9C30-D6FC-48C0-BE29-C66A63983F54}" type="slidenum">
              <a:rPr lang="zh-CN" altLang="en-US"/>
              <a:pPr/>
              <a:t>‹#›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6710214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6375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7575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829213-51C1-43BE-ADFD-AEB71707432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BF71C-1E16-46DD-8D20-56F5A1504AB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2375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8037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FD5CE4-D170-4F95-B3CC-AC998F8871D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188" y="6356350"/>
            <a:ext cx="3862387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0775" y="63563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D7261309-3B3E-4032-87B7-4FDA32E1730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84DCD-7AAB-4738-ACDD-D58E823F1B4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A7CBF1-2C7A-4F55-B7FA-BA73128127E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17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EC1EB6-E366-475F-AD3E-4602F0F2712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425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425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E658E-C540-4B9E-975A-66B4025C1D4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4A0C6-777D-490D-AD57-66A6D5FCAA3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F55494-79B4-468C-8B12-3135B33489C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831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8AA116-F873-4849-B791-A68900F2492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678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678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678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A9378-56B5-442C-8B49-B76D5D830CD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5975" cy="1143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5975" cy="45259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7188" y="6356350"/>
            <a:ext cx="3862387" cy="3651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40775" y="6356350"/>
            <a:ext cx="2844800" cy="3651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50CB68F6-DA9C-4C7C-AEF4-6229C22431E8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7" name="矩形 7"/>
          <p:cNvSpPr>
            <a:spLocks noChangeArrowheads="1"/>
          </p:cNvSpPr>
          <p:nvPr userDrawn="1"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" name="矩形 8"/>
          <p:cNvSpPr>
            <a:spLocks noChangeArrowheads="1"/>
          </p:cNvSpPr>
          <p:nvPr userDrawn="1"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pic>
        <p:nvPicPr>
          <p:cNvPr id="9" name="Picture 8" descr="91淘课logo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993927" y="5753100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</p:sldLayoutIdLst>
  <p:timing>
    <p:tnLst>
      <p:par>
        <p:cTn id="1" dur="indefinite" restart="never" nodeType="tmRoot"/>
      </p:par>
    </p:tnLst>
  </p:timing>
  <p:txStyles>
    <p:titleStyle>
      <a:lvl1pPr marL="9144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hyperlink" Target="mailto:info@eyefulpresentations.co.uk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6"/>
          <p:cNvGrpSpPr>
            <a:grpSpLocks/>
          </p:cNvGrpSpPr>
          <p:nvPr/>
        </p:nvGrpSpPr>
        <p:grpSpPr bwMode="auto">
          <a:xfrm>
            <a:off x="0" y="1557338"/>
            <a:ext cx="12195175" cy="3962400"/>
            <a:chOff x="0" y="0"/>
            <a:chExt cx="12195175" cy="3962127"/>
          </a:xfrm>
        </p:grpSpPr>
        <p:sp>
          <p:nvSpPr>
            <p:cNvPr id="3075" name="直角三角形 7"/>
            <p:cNvSpPr>
              <a:spLocks noChangeArrowheads="1"/>
            </p:cNvSpPr>
            <p:nvPr/>
          </p:nvSpPr>
          <p:spPr bwMode="auto">
            <a:xfrm flipH="1">
              <a:off x="10634068" y="216024"/>
              <a:ext cx="255710" cy="216024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6" name="矩形 8"/>
            <p:cNvSpPr>
              <a:spLocks noChangeArrowheads="1"/>
            </p:cNvSpPr>
            <p:nvPr/>
          </p:nvSpPr>
          <p:spPr bwMode="auto">
            <a:xfrm>
              <a:off x="0" y="432048"/>
              <a:ext cx="12195175" cy="2816696"/>
            </a:xfrm>
            <a:prstGeom prst="rect">
              <a:avLst/>
            </a:prstGeom>
            <a:solidFill>
              <a:srgbClr val="988328">
                <a:alpha val="25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7" name="矩形 9"/>
            <p:cNvSpPr>
              <a:spLocks noChangeArrowheads="1"/>
            </p:cNvSpPr>
            <p:nvPr/>
          </p:nvSpPr>
          <p:spPr bwMode="auto">
            <a:xfrm>
              <a:off x="10889778" y="216024"/>
              <a:ext cx="896441" cy="3240360"/>
            </a:xfrm>
            <a:prstGeom prst="rect">
              <a:avLst/>
            </a:prstGeom>
            <a:solidFill>
              <a:srgbClr val="CC000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8" name="直角三角形 10"/>
            <p:cNvSpPr>
              <a:spLocks noChangeArrowheads="1"/>
            </p:cNvSpPr>
            <p:nvPr/>
          </p:nvSpPr>
          <p:spPr bwMode="auto">
            <a:xfrm flipH="1" flipV="1">
              <a:off x="10634067" y="3248744"/>
              <a:ext cx="255709" cy="207640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pic>
          <p:nvPicPr>
            <p:cNvPr id="3079" name="Picture 2" descr="C:\Users\user\Desktop\未标题-1 拷贝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6860" y="0"/>
              <a:ext cx="2402335" cy="396212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sp>
        <p:nvSpPr>
          <p:cNvPr id="3080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920875" y="1989138"/>
            <a:ext cx="8537575" cy="792162"/>
          </a:xfrm>
          <a:ln/>
        </p:spPr>
        <p:txBody>
          <a:bodyPr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itchFamily="34" charset="-122"/>
              </a:rPr>
              <a:t> 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§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2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3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.1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变量之间的相关关系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81" name="TextBox 3"/>
          <p:cNvSpPr>
            <a:spLocks noChangeArrowheads="1"/>
          </p:cNvSpPr>
          <p:nvPr/>
        </p:nvSpPr>
        <p:spPr bwMode="auto">
          <a:xfrm>
            <a:off x="11064154" y="2199710"/>
            <a:ext cx="547688" cy="267765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ea"/>
                <a:ea typeface="+mn-ea"/>
                <a:sym typeface="微软雅黑" pitchFamily="34" charset="-122"/>
              </a:rPr>
              <a:t>第二章：统计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  <a:sym typeface="Calibri" pitchFamily="34" charset="0"/>
            </a:endParaRPr>
          </a:p>
        </p:txBody>
      </p:sp>
      <p:pic>
        <p:nvPicPr>
          <p:cNvPr id="3082" name="对象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3452" y="2914646"/>
            <a:ext cx="4067175" cy="19954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8152821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85232" y="44765"/>
            <a:ext cx="8163992" cy="858838"/>
          </a:xfrm>
          <a:ln/>
        </p:spPr>
        <p:txBody>
          <a:bodyPr/>
          <a:lstStyle/>
          <a:p>
            <a:r>
              <a:rPr lang="zh-CN" sz="2800" b="1" dirty="0">
                <a:solidFill>
                  <a:srgbClr val="FF0000"/>
                </a:solidFill>
              </a:rPr>
              <a:t>变量之间的两种关系对比：</a:t>
            </a:r>
            <a:r>
              <a:rPr lang="zh-CN" sz="2800" b="1" dirty="0"/>
              <a:t> </a:t>
            </a:r>
          </a:p>
        </p:txBody>
      </p:sp>
      <p:graphicFrame>
        <p:nvGraphicFramePr>
          <p:cNvPr id="1331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1658632"/>
              </p:ext>
            </p:extLst>
          </p:nvPr>
        </p:nvGraphicFramePr>
        <p:xfrm>
          <a:off x="719854" y="1487489"/>
          <a:ext cx="10975656" cy="3249613"/>
        </p:xfrm>
        <a:graphic>
          <a:graphicData uri="http://schemas.openxmlformats.org/drawingml/2006/table">
            <a:tbl>
              <a:tblPr/>
              <a:tblGrid>
                <a:gridCol w="2743914"/>
                <a:gridCol w="2743914"/>
                <a:gridCol w="2743914"/>
                <a:gridCol w="2743914"/>
              </a:tblGrid>
              <a:tr h="722313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Times New Roman" pitchFamily="18" charset="0"/>
                        </a:rPr>
                        <a:t>区别</a:t>
                      </a:r>
                      <a:endParaRPr kumimoji="0" 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Times New Roman" pitchFamily="18" charset="0"/>
                        </a:rPr>
                        <a:t>联系</a:t>
                      </a:r>
                      <a:endParaRPr kumimoji="0" 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Times New Roman" pitchFamily="18" charset="0"/>
                        </a:rPr>
                        <a:t>例子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5563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Times New Roman" pitchFamily="18" charset="0"/>
                        </a:rPr>
                        <a:t>函数关系</a:t>
                      </a:r>
                    </a:p>
                  </a:txBody>
                  <a:tcPr marL="121952" marR="12195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Times New Roman" pitchFamily="18" charset="0"/>
                        </a:rPr>
                        <a:t>确定性－可以精确表示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Times New Roman" pitchFamily="18" charset="0"/>
                        </a:rPr>
                        <a:t>研究两变量之间的关系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Times New Roman" pitchFamily="18" charset="0"/>
                        </a:rPr>
                        <a:t>匀速运动中时间与路程的关系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5700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Times New Roman" pitchFamily="18" charset="0"/>
                        </a:rPr>
                        <a:t>相关关系</a:t>
                      </a:r>
                    </a:p>
                  </a:txBody>
                  <a:tcPr marL="121952" marR="12195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Times New Roman" pitchFamily="18" charset="0"/>
                        </a:rPr>
                        <a:t>非确定性－带有随机性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Times New Roman" pitchFamily="18" charset="0"/>
                        </a:rPr>
                        <a:t>研究两变量之间的关系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Times New Roman" pitchFamily="18" charset="0"/>
                        </a:rPr>
                        <a:t>物理与数学成绩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05188" y="-20638"/>
            <a:ext cx="2879416" cy="922338"/>
          </a:xfrm>
          <a:ln/>
        </p:spPr>
        <p:txBody>
          <a:bodyPr/>
          <a:lstStyle/>
          <a:p>
            <a:r>
              <a:rPr lang="zh-CN" sz="2800" b="1" dirty="0">
                <a:solidFill>
                  <a:srgbClr val="FF0000"/>
                </a:solidFill>
              </a:rPr>
              <a:t>问题</a:t>
            </a:r>
            <a:r>
              <a:rPr lang="zh-CN" altLang="zh-CN" sz="2800" b="1" dirty="0">
                <a:solidFill>
                  <a:srgbClr val="FF0000"/>
                </a:solidFill>
              </a:rPr>
              <a:t>4: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8955" y="4368801"/>
            <a:ext cx="8161874" cy="720725"/>
          </a:xfrm>
          <a:ln/>
        </p:spPr>
        <p:txBody>
          <a:bodyPr/>
          <a:lstStyle/>
          <a:p>
            <a:pPr marL="342900" indent="-342900" algn="l"/>
            <a:r>
              <a:rPr lang="zh-CN" b="1" dirty="0"/>
              <a:t>粮食产量与施肥量之间的关系 </a:t>
            </a:r>
            <a:endParaRPr lang="zh-CN" dirty="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007796" y="1416050"/>
            <a:ext cx="1037225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sym typeface="Times New Roman" pitchFamily="18" charset="0"/>
              </a:rPr>
              <a:t>相关关系的例子在现实生活中非常广泛，你能举出几个吗？</a:t>
            </a:r>
            <a:endParaRPr lang="zh-CN" altLang="en-US" sz="2800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431913" y="3502026"/>
            <a:ext cx="1133135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期中考试数学成绩与复习时间的投入量的关系。</a:t>
            </a:r>
            <a:endParaRPr lang="zh-CN" altLang="en-US" sz="2800" dirty="0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1488405" y="2784475"/>
            <a:ext cx="835454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人的身高和年龄是一对相关关系。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</a:t>
            </a:r>
          </a:p>
          <a:p>
            <a:pPr marL="342900" indent="-342900">
              <a:spcBef>
                <a:spcPct val="20000"/>
              </a:spcBef>
            </a:pPr>
            <a:endParaRPr lang="zh-CN" altLang="en-US" sz="2800" dirty="0">
              <a:solidFill>
                <a:srgbClr val="00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1295738" y="5188278"/>
            <a:ext cx="5234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571500" algn="l"/>
              </a:tabLst>
            </a:pPr>
            <a:r>
              <a:rPr lang="zh-CN" altLang="en-US" sz="2800" b="1" dirty="0">
                <a:solidFill>
                  <a:srgbClr val="000000"/>
                </a:solidFill>
                <a:sym typeface="Times New Roman" pitchFamily="18" charset="0"/>
              </a:rPr>
              <a:t>人体内的脂肪含量与年龄的关系</a:t>
            </a:r>
            <a:endParaRPr lang="zh-CN" altLang="en-US" sz="2800" dirty="0"/>
          </a:p>
        </p:txBody>
      </p:sp>
      <p:pic>
        <p:nvPicPr>
          <p:cNvPr id="8" name="Picture 1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9769842" y="2122547"/>
            <a:ext cx="2095500" cy="195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bldLvl="0" autoUpdateAnimBg="0"/>
      <p:bldP spid="14341" grpId="0" build="p" bldLvl="0" autoUpdateAnimBg="0"/>
      <p:bldP spid="14342" grpId="0" build="p" bldLvl="0" autoUpdateAnimBg="0"/>
      <p:bldP spid="14343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7187" y="1412860"/>
            <a:ext cx="10660193" cy="3889375"/>
          </a:xfrm>
          <a:ln/>
        </p:spPr>
        <p:txBody>
          <a:bodyPr/>
          <a:lstStyle/>
          <a:p>
            <a:pPr algn="l">
              <a:lnSpc>
                <a:spcPct val="140000"/>
              </a:lnSpc>
            </a:pPr>
            <a:r>
              <a:rPr lang="zh-CN" sz="2800" b="1" dirty="0">
                <a:solidFill>
                  <a:srgbClr val="FF0000"/>
                </a:solidFill>
                <a:latin typeface="+mn-ea"/>
                <a:ea typeface="+mn-ea"/>
              </a:rPr>
              <a:t>判断两个变量之间是否具有相关关系，可以根据生活</a:t>
            </a:r>
            <a:r>
              <a:rPr lang="zh-CN" sz="2800" b="1" dirty="0" smtClean="0">
                <a:solidFill>
                  <a:srgbClr val="FF0000"/>
                </a:solidFill>
                <a:latin typeface="+mn-ea"/>
                <a:ea typeface="+mn-ea"/>
              </a:rPr>
              <a:t>经验</a:t>
            </a:r>
            <a:r>
              <a:rPr lang="en-US" altLang="zh-CN" sz="2800" b="1" dirty="0" smtClean="0">
                <a:solidFill>
                  <a:srgbClr val="FF0000"/>
                </a:solidFill>
                <a:latin typeface="+mn-ea"/>
                <a:ea typeface="+mn-ea"/>
              </a:rPr>
              <a:t/>
            </a:r>
            <a:br>
              <a:rPr lang="en-US" altLang="zh-CN" sz="2800" b="1" dirty="0" smtClean="0">
                <a:solidFill>
                  <a:srgbClr val="FF0000"/>
                </a:solidFill>
                <a:latin typeface="+mn-ea"/>
                <a:ea typeface="+mn-ea"/>
              </a:rPr>
            </a:br>
            <a:r>
              <a:rPr lang="zh-CN" sz="2800" b="1" dirty="0" smtClean="0">
                <a:solidFill>
                  <a:srgbClr val="FF0000"/>
                </a:solidFill>
                <a:latin typeface="+mn-ea"/>
                <a:ea typeface="+mn-ea"/>
              </a:rPr>
              <a:t>从</a:t>
            </a:r>
            <a:r>
              <a:rPr lang="zh-CN" sz="2800" b="1" dirty="0">
                <a:solidFill>
                  <a:srgbClr val="FF0000"/>
                </a:solidFill>
                <a:latin typeface="+mn-ea"/>
                <a:ea typeface="+mn-ea"/>
              </a:rPr>
              <a:t>三个方面思考：</a:t>
            </a:r>
            <a:r>
              <a:rPr lang="zh-CN" sz="2800" b="1" dirty="0">
                <a:latin typeface="+mn-ea"/>
                <a:ea typeface="+mn-ea"/>
              </a:rPr>
              <a:t/>
            </a:r>
            <a:br>
              <a:rPr lang="zh-CN" sz="2800" b="1" dirty="0">
                <a:latin typeface="+mn-ea"/>
                <a:ea typeface="+mn-ea"/>
              </a:rPr>
            </a:br>
            <a:r>
              <a:rPr lang="zh-CN" sz="2800" b="1" dirty="0">
                <a:latin typeface="+mn-ea"/>
                <a:ea typeface="+mn-ea"/>
              </a:rPr>
              <a:t> </a:t>
            </a:r>
            <a:r>
              <a:rPr lang="zh-CN" sz="2800" b="1" dirty="0">
                <a:solidFill>
                  <a:schemeClr val="tx1"/>
                </a:solidFill>
                <a:latin typeface="+mn-ea"/>
                <a:ea typeface="+mn-ea"/>
              </a:rPr>
              <a:t>“有关系（影响）吗？</a:t>
            </a:r>
            <a:br>
              <a:rPr lang="zh-CN" sz="2800" b="1" dirty="0">
                <a:solidFill>
                  <a:schemeClr val="tx1"/>
                </a:solidFill>
                <a:latin typeface="+mn-ea"/>
                <a:ea typeface="+mn-ea"/>
              </a:rPr>
            </a:br>
            <a:r>
              <a:rPr lang="zh-CN" sz="2800" b="1" dirty="0">
                <a:solidFill>
                  <a:schemeClr val="tx1"/>
                </a:solidFill>
                <a:latin typeface="+mn-ea"/>
                <a:ea typeface="+mn-ea"/>
              </a:rPr>
              <a:t> 是唯一因素吗？</a:t>
            </a:r>
            <a:br>
              <a:rPr lang="zh-CN" sz="2800" b="1" dirty="0">
                <a:solidFill>
                  <a:schemeClr val="tx1"/>
                </a:solidFill>
                <a:latin typeface="+mn-ea"/>
                <a:ea typeface="+mn-ea"/>
              </a:rPr>
            </a:br>
            <a:r>
              <a:rPr lang="zh-CN" sz="2800" b="1" dirty="0">
                <a:solidFill>
                  <a:schemeClr val="tx1"/>
                </a:solidFill>
                <a:latin typeface="+mn-ea"/>
                <a:ea typeface="+mn-ea"/>
              </a:rPr>
              <a:t> 还有哪些因素？”</a:t>
            </a:r>
            <a:endParaRPr lang="zh-CN" sz="2800" b="1" dirty="0">
              <a:latin typeface="+mn-ea"/>
              <a:ea typeface="+mn-ea"/>
            </a:endParaRPr>
          </a:p>
        </p:txBody>
      </p:sp>
      <p:pic>
        <p:nvPicPr>
          <p:cNvPr id="3" name="Picture 1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9769842" y="2122547"/>
            <a:ext cx="2095500" cy="195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19855" y="1412875"/>
            <a:ext cx="8617958" cy="4464050"/>
          </a:xfrm>
          <a:ln/>
        </p:spPr>
        <p:txBody>
          <a:bodyPr/>
          <a:lstStyle/>
          <a:p>
            <a:pPr marL="342900" indent="-342900" algn="l">
              <a:lnSpc>
                <a:spcPct val="150000"/>
              </a:lnSpc>
            </a:pPr>
            <a:r>
              <a:rPr lang="zh-CN" sz="2800" b="1" dirty="0"/>
              <a:t>某地区的环境适合天鹅繁衍，有人</a:t>
            </a:r>
            <a:r>
              <a:rPr lang="zh-CN" sz="2800" b="1" dirty="0" smtClean="0"/>
              <a:t>统计</a:t>
            </a:r>
            <a:r>
              <a:rPr lang="zh-CN" sz="2800" b="1" dirty="0"/>
              <a:t>发现一个有趣现象，如果村庄</a:t>
            </a:r>
            <a:r>
              <a:rPr lang="zh-CN" sz="2800" b="1" dirty="0" smtClean="0"/>
              <a:t>附近的</a:t>
            </a:r>
            <a:r>
              <a:rPr lang="zh-CN" sz="2800" b="1" dirty="0"/>
              <a:t>天鹅多，那么这个村庄婴儿</a:t>
            </a:r>
            <a:r>
              <a:rPr lang="zh-CN" sz="2800" b="1" dirty="0" smtClean="0"/>
              <a:t>出生率也</a:t>
            </a:r>
            <a:r>
              <a:rPr lang="zh-CN" sz="2800" b="1" dirty="0"/>
              <a:t>高，天鹅少的地方婴儿出生率低</a:t>
            </a:r>
            <a:r>
              <a:rPr lang="zh-CN" sz="2800" b="1" dirty="0" smtClean="0"/>
              <a:t>。于是</a:t>
            </a:r>
            <a:r>
              <a:rPr lang="zh-CN" sz="2800" b="1" dirty="0"/>
              <a:t>他得出一个结论：天鹅能带来</a:t>
            </a:r>
            <a:r>
              <a:rPr lang="zh-CN" sz="2800" b="1" dirty="0" smtClean="0"/>
              <a:t>孩子</a:t>
            </a:r>
            <a:r>
              <a:rPr lang="zh-CN" sz="2800" b="1" dirty="0"/>
              <a:t>。你认为这样的结论可靠吗？</a:t>
            </a:r>
            <a:r>
              <a:rPr lang="zh-CN" sz="2800" b="1" dirty="0" smtClean="0"/>
              <a:t>如何证明</a:t>
            </a:r>
            <a:r>
              <a:rPr lang="zh-CN" sz="2800" b="1" dirty="0"/>
              <a:t>这个结论得可靠性？</a:t>
            </a:r>
            <a:endParaRPr lang="zh-CN" sz="2800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105188" y="260780"/>
            <a:ext cx="14478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sym typeface="Times New Roman" pitchFamily="18" charset="0"/>
              </a:rPr>
              <a:t>问题5：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4" name="Picture 1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9697837" y="2060905"/>
            <a:ext cx="2095500" cy="195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4521" y="908825"/>
            <a:ext cx="10288777" cy="1143000"/>
          </a:xfrm>
          <a:ln/>
        </p:spPr>
        <p:txBody>
          <a:bodyPr/>
          <a:lstStyle/>
          <a:p>
            <a:pPr algn="l"/>
            <a:r>
              <a:rPr 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下面是</a:t>
            </a:r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位同学的物理、数学成绩。他们之间具有相关性吗？</a:t>
            </a:r>
            <a:r>
              <a:rPr 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graphicFrame>
        <p:nvGraphicFramePr>
          <p:cNvPr id="17411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963484"/>
              </p:ext>
            </p:extLst>
          </p:nvPr>
        </p:nvGraphicFramePr>
        <p:xfrm>
          <a:off x="985232" y="1988900"/>
          <a:ext cx="10008695" cy="1738314"/>
        </p:xfrm>
        <a:graphic>
          <a:graphicData uri="http://schemas.openxmlformats.org/drawingml/2006/table">
            <a:tbl>
              <a:tblPr/>
              <a:tblGrid>
                <a:gridCol w="3096215"/>
                <a:gridCol w="1152080"/>
                <a:gridCol w="1080075"/>
                <a:gridCol w="1008070"/>
                <a:gridCol w="1224085"/>
                <a:gridCol w="936065"/>
                <a:gridCol w="720050"/>
                <a:gridCol w="792055"/>
              </a:tblGrid>
              <a:tr h="579438"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宋体" pitchFamily="2" charset="-122"/>
                        </a:rPr>
                        <a:t>学生</a:t>
                      </a:r>
                      <a:endParaRPr kumimoji="0" 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A</a:t>
                      </a:r>
                      <a:endPara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B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C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D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E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F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G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数学成绩</a:t>
                      </a:r>
                      <a:endParaRPr kumimoji="0" 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85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80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75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70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65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60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55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物理成绩</a:t>
                      </a:r>
                      <a:endParaRPr kumimoji="0" 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75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70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66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68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64</a:t>
                      </a:r>
                      <a:endParaRPr kumimoji="0" lang="zh-CN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62</a:t>
                      </a:r>
                      <a:endParaRPr kumimoji="0" lang="zh-CN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58</a:t>
                      </a:r>
                      <a:endParaRPr kumimoji="0" lang="zh-CN" altLang="zh-CN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49" name="Rectangle 41"/>
          <p:cNvSpPr>
            <a:spLocks noChangeArrowheads="1"/>
          </p:cNvSpPr>
          <p:nvPr/>
        </p:nvSpPr>
        <p:spPr bwMode="auto">
          <a:xfrm>
            <a:off x="334521" y="4492952"/>
            <a:ext cx="115954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问题6．1：我们要让数据说话，进行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数据分析有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哪些办法？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7450" name="Rectangle 42"/>
          <p:cNvSpPr>
            <a:spLocks noChangeArrowheads="1"/>
          </p:cNvSpPr>
          <p:nvPr/>
        </p:nvSpPr>
        <p:spPr bwMode="auto">
          <a:xfrm>
            <a:off x="2425332" y="5311806"/>
            <a:ext cx="475676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 作统计表、统计图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9" grpId="0" bldLvl="0" autoUpdateAnimBg="0"/>
      <p:bldP spid="17450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2521" y="764815"/>
            <a:ext cx="10264272" cy="1143000"/>
          </a:xfrm>
          <a:ln/>
        </p:spPr>
        <p:txBody>
          <a:bodyPr/>
          <a:lstStyle/>
          <a:p>
            <a:r>
              <a:rPr 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下面是</a:t>
            </a:r>
            <a: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位同学的物理、数学成绩。他们之间具有相关性吗？</a:t>
            </a:r>
            <a:r>
              <a:rPr 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graphicFrame>
        <p:nvGraphicFramePr>
          <p:cNvPr id="1843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017171"/>
              </p:ext>
            </p:extLst>
          </p:nvPr>
        </p:nvGraphicFramePr>
        <p:xfrm>
          <a:off x="409192" y="1700880"/>
          <a:ext cx="11331351" cy="1738314"/>
        </p:xfrm>
        <a:graphic>
          <a:graphicData uri="http://schemas.openxmlformats.org/drawingml/2006/table">
            <a:tbl>
              <a:tblPr/>
              <a:tblGrid>
                <a:gridCol w="2631702"/>
                <a:gridCol w="1208931"/>
                <a:gridCol w="1441826"/>
                <a:gridCol w="1247041"/>
                <a:gridCol w="1153884"/>
                <a:gridCol w="1151767"/>
                <a:gridCol w="1249159"/>
                <a:gridCol w="1247041"/>
              </a:tblGrid>
              <a:tr h="579438"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学生</a:t>
                      </a:r>
                      <a:endParaRPr kumimoji="0" 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A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B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C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D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E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F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G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数学成绩</a:t>
                      </a:r>
                      <a:endParaRPr kumimoji="0" 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85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80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75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70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65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60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55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+mn-cs"/>
                          <a:sym typeface="宋体" pitchFamily="2" charset="-122"/>
                        </a:rPr>
                        <a:t>物理成绩</a:t>
                      </a:r>
                      <a:endParaRPr kumimoji="0" lang="zh-CN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75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70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66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68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64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62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58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73" name="Rectangle 41"/>
          <p:cNvSpPr>
            <a:spLocks noChangeArrowheads="1"/>
          </p:cNvSpPr>
          <p:nvPr/>
        </p:nvSpPr>
        <p:spPr bwMode="auto">
          <a:xfrm>
            <a:off x="512985" y="3932463"/>
            <a:ext cx="109849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问题6．2：高一在函数应用章节，如何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根据已知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数据预测其它数据？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8474" name="Rectangle 42"/>
          <p:cNvSpPr>
            <a:spLocks noChangeArrowheads="1"/>
          </p:cNvSpPr>
          <p:nvPr/>
        </p:nvSpPr>
        <p:spPr bwMode="auto">
          <a:xfrm>
            <a:off x="815130" y="4717446"/>
            <a:ext cx="48702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itchFamily="18" charset="0"/>
              </a:rPr>
              <a:t>作散点图——找近似函数刻画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8475" name="Rectangle 43"/>
          <p:cNvSpPr>
            <a:spLocks noChangeArrowheads="1"/>
          </p:cNvSpPr>
          <p:nvPr/>
        </p:nvSpPr>
        <p:spPr bwMode="auto">
          <a:xfrm>
            <a:off x="562495" y="5240666"/>
            <a:ext cx="1075546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itchFamily="18" charset="0"/>
              </a:rPr>
              <a:t>散点图的概念：将各数据在平面直角坐标系中的对应点画出来，得到表示两个变量的一组数据的图形，这样的图形叫做散点图。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73" grpId="0" bldLvl="0" autoUpdateAnimBg="0"/>
      <p:bldP spid="18474" grpId="0" bldLvl="0" autoUpdateAnimBg="0"/>
      <p:bldP spid="18475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547497"/>
              </p:ext>
            </p:extLst>
          </p:nvPr>
        </p:nvGraphicFramePr>
        <p:xfrm>
          <a:off x="431913" y="982103"/>
          <a:ext cx="11331351" cy="1738314"/>
        </p:xfrm>
        <a:graphic>
          <a:graphicData uri="http://schemas.openxmlformats.org/drawingml/2006/table">
            <a:tbl>
              <a:tblPr/>
              <a:tblGrid>
                <a:gridCol w="2631702"/>
                <a:gridCol w="1208931"/>
                <a:gridCol w="1441826"/>
                <a:gridCol w="1247041"/>
                <a:gridCol w="1153884"/>
                <a:gridCol w="1151767"/>
                <a:gridCol w="1249159"/>
                <a:gridCol w="1247041"/>
              </a:tblGrid>
              <a:tr h="579438"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sym typeface="宋体" pitchFamily="2" charset="-122"/>
                        </a:rPr>
                        <a:t>学生</a:t>
                      </a:r>
                      <a:endParaRPr kumimoji="0" 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A</a:t>
                      </a:r>
                      <a:endPara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B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C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D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E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F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G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+mn-cs"/>
                          <a:sym typeface="宋体" pitchFamily="2" charset="-122"/>
                        </a:rPr>
                        <a:t>数学成绩</a:t>
                      </a:r>
                      <a:endParaRPr kumimoji="0" lang="zh-CN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85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80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75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70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65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60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55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+mn-cs"/>
                          <a:sym typeface="宋体" pitchFamily="2" charset="-122"/>
                        </a:rPr>
                        <a:t>物理成绩</a:t>
                      </a:r>
                      <a:endParaRPr kumimoji="0" lang="zh-CN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75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70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66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68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64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62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  <a:sym typeface="Times New Roman" pitchFamily="18" charset="0"/>
                        </a:rPr>
                        <a:t>58</a:t>
                      </a:r>
                    </a:p>
                  </a:txBody>
                  <a:tcPr marL="121952" marR="1219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9496" name="Picture 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305" y="2731528"/>
            <a:ext cx="9794250" cy="350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97" name="Rectangle 41"/>
          <p:cNvSpPr>
            <a:spLocks noChangeArrowheads="1"/>
          </p:cNvSpPr>
          <p:nvPr/>
        </p:nvSpPr>
        <p:spPr bwMode="auto">
          <a:xfrm>
            <a:off x="1201247" y="5303745"/>
            <a:ext cx="703750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从散点图上看，数学成绩越好，物理成绩也</a:t>
            </a:r>
          </a:p>
          <a:p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越好，图中点的趋势表明这两个变量确实存</a:t>
            </a:r>
          </a:p>
          <a:p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在一定关系。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97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01247" y="98633"/>
            <a:ext cx="2968339" cy="808038"/>
          </a:xfrm>
          <a:ln/>
        </p:spPr>
        <p:txBody>
          <a:bodyPr/>
          <a:lstStyle/>
          <a:p>
            <a:r>
              <a:rPr lang="zh-CN" sz="2800" b="1" dirty="0">
                <a:solidFill>
                  <a:srgbClr val="FF0000"/>
                </a:solidFill>
              </a:rPr>
              <a:t>问题</a:t>
            </a:r>
            <a:r>
              <a:rPr lang="zh-CN" altLang="zh-CN" sz="2800" b="1" dirty="0">
                <a:solidFill>
                  <a:srgbClr val="FF0000"/>
                </a:solidFill>
              </a:rPr>
              <a:t>7</a:t>
            </a:r>
            <a:r>
              <a:rPr lang="zh-CN" sz="2800" b="1" dirty="0">
                <a:solidFill>
                  <a:srgbClr val="FF0000"/>
                </a:solidFill>
              </a:rPr>
              <a:t>：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016263" y="908051"/>
            <a:ext cx="875357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sym typeface="Times New Roman" pitchFamily="18" charset="0"/>
              </a:rPr>
              <a:t>如何从散点图直观判断两个</a:t>
            </a:r>
            <a:r>
              <a:rPr lang="zh-CN" altLang="en-US" sz="2800" b="1" dirty="0" smtClean="0">
                <a:solidFill>
                  <a:srgbClr val="000000"/>
                </a:solidFill>
                <a:sym typeface="Times New Roman" pitchFamily="18" charset="0"/>
              </a:rPr>
              <a:t>变量</a:t>
            </a:r>
            <a:r>
              <a:rPr lang="zh-CN" altLang="en-US" sz="2800" b="1" dirty="0">
                <a:solidFill>
                  <a:srgbClr val="000000"/>
                </a:solidFill>
                <a:sym typeface="Times New Roman" pitchFamily="18" charset="0"/>
              </a:rPr>
              <a:t>是否有相关关系？</a:t>
            </a:r>
            <a:endParaRPr lang="zh-CN" altLang="en-US" sz="2800" dirty="0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204088" y="1700880"/>
            <a:ext cx="11955929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00050"/>
            <a:r>
              <a:rPr lang="zh-CN" altLang="en-US" sz="2800" b="1" dirty="0">
                <a:solidFill>
                  <a:srgbClr val="000000"/>
                </a:solidFill>
                <a:sym typeface="Times New Roman" pitchFamily="18" charset="0"/>
              </a:rPr>
              <a:t>1.如果所有的样本点都落在某一函数曲线上，这两个变量有什么关系？</a:t>
            </a:r>
          </a:p>
          <a:p>
            <a:pPr indent="400050"/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——具有函数关系．</a:t>
            </a:r>
          </a:p>
          <a:p>
            <a:pPr indent="400050"/>
            <a:r>
              <a:rPr lang="zh-CN" altLang="en-US" sz="2800" b="1" dirty="0">
                <a:solidFill>
                  <a:srgbClr val="000000"/>
                </a:solidFill>
                <a:sym typeface="Times New Roman" pitchFamily="18" charset="0"/>
              </a:rPr>
              <a:t>2.如果所有的样本点都落在某一函数曲线附近，那么这两个变量之间有关系吗？关系确定吗？是什么关系？</a:t>
            </a:r>
          </a:p>
          <a:p>
            <a:pPr indent="400050"/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——有关系，不确定，有相关关系。</a:t>
            </a:r>
          </a:p>
          <a:p>
            <a:pPr indent="400050"/>
            <a:r>
              <a:rPr lang="zh-CN" altLang="en-US" sz="2800" b="1" dirty="0">
                <a:solidFill>
                  <a:srgbClr val="000000"/>
                </a:solidFill>
                <a:sym typeface="Times New Roman" pitchFamily="18" charset="0"/>
              </a:rPr>
              <a:t>3. 如果所有的样本点都落在某一直线附近，变量之间就有</a:t>
            </a:r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线性相关关系</a:t>
            </a:r>
          </a:p>
          <a:p>
            <a:pPr indent="400050"/>
            <a:r>
              <a:rPr lang="zh-CN" altLang="en-US" sz="2800" b="1" dirty="0">
                <a:solidFill>
                  <a:srgbClr val="000000"/>
                </a:solidFill>
                <a:sym typeface="Times New Roman" pitchFamily="18" charset="0"/>
              </a:rPr>
              <a:t>4．如果散点图的点几乎没有什么规则，则这两个变量之间关系又如何？</a:t>
            </a:r>
          </a:p>
          <a:p>
            <a:pPr indent="400050"/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——没有相关关系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Object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914" y="1835150"/>
            <a:ext cx="10406125" cy="3624263"/>
          </a:xfrm>
          <a:prstGeom prst="rect">
            <a:avLst/>
          </a:prstGeom>
          <a:solidFill>
            <a:srgbClr val="0E8BE0"/>
          </a:solidFill>
          <a:ln w="9525">
            <a:noFill/>
            <a:miter lim="800000"/>
            <a:headEnd/>
            <a:tailEnd/>
          </a:ln>
        </p:spPr>
      </p:pic>
      <p:sp>
        <p:nvSpPr>
          <p:cNvPr id="21507" name="Text Box 3"/>
          <p:cNvSpPr>
            <a:spLocks noChangeArrowheads="1"/>
          </p:cNvSpPr>
          <p:nvPr/>
        </p:nvSpPr>
        <p:spPr bwMode="auto">
          <a:xfrm>
            <a:off x="625207" y="5585153"/>
            <a:ext cx="31694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正相关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009914" y="784225"/>
            <a:ext cx="1123607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问题8：</a:t>
            </a:r>
            <a:b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从点的位置看，这个散点图有什么特点？反映了两个相关变量的一种什么趋势？</a:t>
            </a:r>
            <a:endParaRPr lang="zh-CN" altLang="en-US" sz="2800" b="1" dirty="0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035705" y="5635298"/>
            <a:ext cx="835454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正相关反映了“一个变量随另一个变量</a:t>
            </a:r>
          </a:p>
          <a:p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增加而增加的趋势。”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utoUpdateAnimBg="0"/>
      <p:bldP spid="21509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Object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521" y="1841501"/>
            <a:ext cx="11375812" cy="3432175"/>
          </a:xfrm>
          <a:prstGeom prst="rect">
            <a:avLst/>
          </a:prstGeom>
          <a:solidFill>
            <a:srgbClr val="0E8BE0"/>
          </a:solidFill>
          <a:ln w="9525">
            <a:noFill/>
            <a:miter lim="800000"/>
            <a:headEnd/>
            <a:tailEnd/>
          </a:ln>
        </p:spPr>
      </p:pic>
      <p:sp>
        <p:nvSpPr>
          <p:cNvPr id="22531" name="Text Box 3"/>
          <p:cNvSpPr>
            <a:spLocks noChangeArrowheads="1"/>
          </p:cNvSpPr>
          <p:nvPr/>
        </p:nvSpPr>
        <p:spPr bwMode="auto">
          <a:xfrm>
            <a:off x="431913" y="5300664"/>
            <a:ext cx="24009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负相关</a:t>
            </a:r>
            <a:endParaRPr lang="zh-CN" altLang="en-US" sz="2800" dirty="0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845155" y="5300664"/>
            <a:ext cx="98651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负相关反映了“一个变量随另一个</a:t>
            </a:r>
            <a:r>
              <a:rPr lang="zh-CN" altLang="en-US" sz="2800" b="1" dirty="0" smtClean="0">
                <a:solidFill>
                  <a:srgbClr val="FF0000"/>
                </a:solidFill>
                <a:sym typeface="Times New Roman" pitchFamily="18" charset="0"/>
              </a:rPr>
              <a:t>变量增加</a:t>
            </a:r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而减少的趋势。”</a:t>
            </a:r>
            <a:endParaRPr lang="zh-CN" altLang="en-US" sz="2800" dirty="0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007796" y="835025"/>
            <a:ext cx="1123607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问题8：</a:t>
            </a:r>
            <a:b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从点的位置看，这个散点图有什么特点？反映了两个相关变量的一种什么趋势？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utoUpdateAnimBg="0"/>
      <p:bldP spid="22532" grpId="1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16265" y="-107949"/>
            <a:ext cx="10264272" cy="1139825"/>
          </a:xfrm>
          <a:ln/>
        </p:spPr>
        <p:txBody>
          <a:bodyPr/>
          <a:lstStyle/>
          <a:p>
            <a:r>
              <a:rPr lang="zh-CN" b="0" dirty="0">
                <a:solidFill>
                  <a:srgbClr val="FF0000"/>
                </a:solidFill>
              </a:rPr>
              <a:t>问题</a:t>
            </a:r>
            <a:r>
              <a:rPr lang="zh-CN" altLang="zh-CN" b="0" dirty="0">
                <a:solidFill>
                  <a:srgbClr val="FF0000"/>
                </a:solidFill>
              </a:rPr>
              <a:t>1:</a:t>
            </a:r>
            <a:endParaRPr lang="zh-CN" altLang="zh-CN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45257" y="2122547"/>
            <a:ext cx="9576665" cy="2665413"/>
          </a:xfrm>
          <a:ln/>
        </p:spPr>
        <p:txBody>
          <a:bodyPr/>
          <a:lstStyle/>
          <a:p>
            <a:pPr marL="342900" indent="-342900" algn="l"/>
            <a:r>
              <a:rPr lang="en-US" altLang="zh-CN" b="1" dirty="0" smtClean="0">
                <a:latin typeface="+mn-ea"/>
              </a:rPr>
              <a:t>    </a:t>
            </a:r>
            <a:r>
              <a:rPr lang="zh-CN" b="1" dirty="0" smtClean="0">
                <a:latin typeface="+mn-ea"/>
              </a:rPr>
              <a:t>我们</a:t>
            </a:r>
            <a:r>
              <a:rPr lang="zh-CN" b="1" dirty="0">
                <a:latin typeface="+mn-ea"/>
              </a:rPr>
              <a:t>常说：“如果你的数学成绩</a:t>
            </a:r>
            <a:r>
              <a:rPr lang="zh-CN" b="1" dirty="0" smtClean="0">
                <a:latin typeface="+mn-ea"/>
              </a:rPr>
              <a:t>好</a:t>
            </a:r>
            <a:endParaRPr lang="en-US" altLang="zh-CN" b="1" dirty="0" smtClean="0">
              <a:latin typeface="+mn-ea"/>
            </a:endParaRPr>
          </a:p>
          <a:p>
            <a:pPr marL="342900" indent="-342900" algn="l"/>
            <a:r>
              <a:rPr lang="zh-CN" b="1" dirty="0" smtClean="0">
                <a:latin typeface="+mn-ea"/>
              </a:rPr>
              <a:t>那么</a:t>
            </a:r>
            <a:r>
              <a:rPr lang="zh-CN" b="1" dirty="0">
                <a:latin typeface="+mn-ea"/>
              </a:rPr>
              <a:t>你的物理成绩也不会差。”</a:t>
            </a:r>
            <a:r>
              <a:rPr lang="zh-CN" b="1" dirty="0" smtClean="0">
                <a:latin typeface="+mn-ea"/>
              </a:rPr>
              <a:t>这种说法</a:t>
            </a:r>
            <a:endParaRPr lang="en-US" altLang="zh-CN" b="1" dirty="0" smtClean="0">
              <a:latin typeface="+mn-ea"/>
            </a:endParaRPr>
          </a:p>
          <a:p>
            <a:pPr marL="342900" indent="-342900" algn="l"/>
            <a:r>
              <a:rPr lang="zh-CN" b="1" dirty="0" smtClean="0">
                <a:latin typeface="+mn-ea"/>
              </a:rPr>
              <a:t>有没有</a:t>
            </a:r>
            <a:r>
              <a:rPr lang="zh-CN" b="1" dirty="0">
                <a:latin typeface="+mn-ea"/>
              </a:rPr>
              <a:t>根据，你对这话认可吗？</a:t>
            </a:r>
          </a:p>
        </p:txBody>
      </p:sp>
      <p:pic>
        <p:nvPicPr>
          <p:cNvPr id="4" name="Picture 1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9769842" y="2122547"/>
            <a:ext cx="2095500" cy="195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Object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978" y="1975169"/>
            <a:ext cx="10958720" cy="3800475"/>
          </a:xfrm>
          <a:prstGeom prst="rect">
            <a:avLst/>
          </a:prstGeom>
          <a:solidFill>
            <a:srgbClr val="0E8BE0"/>
          </a:solidFill>
          <a:ln w="9525">
            <a:noFill/>
            <a:miter lim="800000"/>
            <a:headEnd/>
            <a:tailEnd/>
          </a:ln>
        </p:spPr>
      </p:pic>
      <p:sp>
        <p:nvSpPr>
          <p:cNvPr id="23555" name="Text Box 3"/>
          <p:cNvSpPr>
            <a:spLocks noChangeArrowheads="1"/>
          </p:cNvSpPr>
          <p:nvPr/>
        </p:nvSpPr>
        <p:spPr bwMode="auto">
          <a:xfrm>
            <a:off x="1561272" y="6021180"/>
            <a:ext cx="585834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无相关性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007796" y="835025"/>
            <a:ext cx="1123607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问题8：</a:t>
            </a:r>
            <a:b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从点的位置看，这个散点图有什么特点？反映了两个相关变量的一种什么趋势？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5207" y="2060905"/>
            <a:ext cx="9062693" cy="2376488"/>
          </a:xfrm>
          <a:ln/>
        </p:spPr>
        <p:txBody>
          <a:bodyPr/>
          <a:lstStyle/>
          <a:p>
            <a:pPr algn="l">
              <a:lnSpc>
                <a:spcPct val="140000"/>
              </a:lnSpc>
            </a:pPr>
            <a:r>
              <a:rPr lang="zh-CN" sz="2800" b="1" dirty="0">
                <a:solidFill>
                  <a:schemeClr val="tx1"/>
                </a:solidFill>
                <a:latin typeface="+mn-ea"/>
                <a:ea typeface="+mn-ea"/>
              </a:rPr>
              <a:t>举一个具有相关关系的例子，并说明他们是正相关</a:t>
            </a:r>
            <a:r>
              <a:rPr lang="zh-CN" sz="2800" b="1" dirty="0" smtClean="0">
                <a:solidFill>
                  <a:schemeClr val="tx1"/>
                </a:solidFill>
                <a:latin typeface="+mn-ea"/>
                <a:ea typeface="+mn-ea"/>
              </a:rPr>
              <a:t>，还是</a:t>
            </a:r>
            <a:r>
              <a:rPr lang="zh-CN" sz="2800" b="1" dirty="0">
                <a:solidFill>
                  <a:schemeClr val="tx1"/>
                </a:solidFill>
                <a:latin typeface="+mn-ea"/>
                <a:ea typeface="+mn-ea"/>
              </a:rPr>
              <a:t>负相关？并对影响他们的随机因素进行分析。</a:t>
            </a:r>
            <a:endParaRPr lang="zh-CN" sz="2800" b="1" dirty="0">
              <a:latin typeface="+mn-ea"/>
              <a:ea typeface="+mn-ea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007796" y="119064"/>
            <a:ext cx="122661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问题9: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16265" y="-36513"/>
            <a:ext cx="2392456" cy="1020763"/>
          </a:xfrm>
          <a:ln/>
        </p:spPr>
        <p:txBody>
          <a:bodyPr/>
          <a:lstStyle/>
          <a:p>
            <a:r>
              <a:rPr lang="zh-CN" sz="2800" b="1" dirty="0">
                <a:solidFill>
                  <a:srgbClr val="FF0000"/>
                </a:solidFill>
              </a:rPr>
              <a:t>检测</a:t>
            </a:r>
            <a:r>
              <a:rPr lang="zh-CN" altLang="zh-CN" sz="28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16265" y="1546226"/>
            <a:ext cx="10264272" cy="3611563"/>
          </a:xfrm>
          <a:ln/>
        </p:spPr>
        <p:txBody>
          <a:bodyPr/>
          <a:lstStyle/>
          <a:p>
            <a:pPr marL="342900" indent="-342900" algn="l"/>
            <a:r>
              <a:rPr lang="zh-CN" altLang="zh-CN" sz="2800" b="1" dirty="0"/>
              <a:t>“</a:t>
            </a:r>
            <a:r>
              <a:rPr lang="zh-CN" sz="2800" b="1" dirty="0"/>
              <a:t>名师出高徒”可以解释为教师的水平</a:t>
            </a:r>
          </a:p>
          <a:p>
            <a:pPr marL="342900" indent="-342900" algn="l"/>
            <a:r>
              <a:rPr lang="zh-CN" sz="2800" b="1" dirty="0"/>
              <a:t>越高，学生的水平也越高。教师的水</a:t>
            </a:r>
          </a:p>
          <a:p>
            <a:pPr marL="342900" indent="-342900" algn="l"/>
            <a:r>
              <a:rPr lang="zh-CN" sz="2800" b="1" dirty="0"/>
              <a:t>平与学生的水平有什么关系？并分析</a:t>
            </a:r>
          </a:p>
          <a:p>
            <a:pPr marL="342900" indent="-342900" algn="l"/>
            <a:r>
              <a:rPr lang="zh-CN" sz="2800" b="1" dirty="0"/>
              <a:t>原因。你还能举出一些具有相关关系</a:t>
            </a:r>
          </a:p>
          <a:p>
            <a:pPr marL="342900" indent="-342900" algn="l"/>
            <a:r>
              <a:rPr lang="zh-CN" sz="2800" b="1" dirty="0"/>
              <a:t>的成语吗？</a:t>
            </a:r>
            <a:endParaRPr lang="zh-CN" sz="2800" dirty="0"/>
          </a:p>
        </p:txBody>
      </p:sp>
      <p:pic>
        <p:nvPicPr>
          <p:cNvPr id="4" name="Picture 1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7897712" y="1916895"/>
            <a:ext cx="2095500" cy="195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0404" y="46038"/>
            <a:ext cx="2875182" cy="808037"/>
          </a:xfrm>
          <a:ln/>
        </p:spPr>
        <p:txBody>
          <a:bodyPr/>
          <a:lstStyle/>
          <a:p>
            <a:r>
              <a:rPr lang="zh-CN" sz="2800" b="1" dirty="0">
                <a:solidFill>
                  <a:srgbClr val="FF0000"/>
                </a:solidFill>
              </a:rPr>
              <a:t>检测 </a:t>
            </a:r>
            <a:r>
              <a:rPr lang="zh-CN" altLang="zh-CN" sz="2800" b="1" dirty="0">
                <a:solidFill>
                  <a:srgbClr val="FF0000"/>
                </a:solidFill>
              </a:rPr>
              <a:t>2</a:t>
            </a:r>
            <a:endParaRPr lang="zh-CN" altLang="zh-CN" sz="2800" b="1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31912" y="1485901"/>
            <a:ext cx="11763263" cy="4525963"/>
          </a:xfrm>
          <a:ln/>
        </p:spPr>
        <p:txBody>
          <a:bodyPr/>
          <a:lstStyle/>
          <a:p>
            <a:pPr marL="342900" indent="-342900" algn="l"/>
            <a:r>
              <a:rPr lang="zh-CN" sz="2800" b="1" dirty="0"/>
              <a:t>工厂为了规定工时定额，需要确定加工零件所花</a:t>
            </a:r>
          </a:p>
          <a:p>
            <a:pPr marL="342900" indent="-342900" algn="l"/>
            <a:r>
              <a:rPr lang="zh-CN" sz="2800" b="1" dirty="0"/>
              <a:t>费的时间，为此进行了</a:t>
            </a:r>
            <a:r>
              <a:rPr lang="zh-CN" altLang="zh-CN" sz="2800" b="1" dirty="0"/>
              <a:t>10</a:t>
            </a:r>
            <a:r>
              <a:rPr lang="zh-CN" sz="2800" b="1" dirty="0"/>
              <a:t>次调查，收集数据如下</a:t>
            </a:r>
          </a:p>
          <a:p>
            <a:pPr marL="342900" indent="-342900" algn="l"/>
            <a:r>
              <a:rPr lang="zh-CN" sz="2800" b="1" dirty="0"/>
              <a:t>零件数   </a:t>
            </a:r>
            <a:r>
              <a:rPr lang="zh-CN" altLang="zh-CN" sz="2800" b="1" dirty="0"/>
              <a:t>10  20  30  40  50  60  70   80   90   100</a:t>
            </a:r>
          </a:p>
          <a:p>
            <a:pPr marL="342900" indent="-342900" algn="l"/>
            <a:r>
              <a:rPr lang="zh-CN" sz="2800" b="1" dirty="0"/>
              <a:t>加工时间</a:t>
            </a:r>
            <a:r>
              <a:rPr lang="zh-CN" altLang="zh-CN" sz="2800" b="1" dirty="0"/>
              <a:t>62 68  75  81  89  95 102 108  115 122</a:t>
            </a:r>
          </a:p>
          <a:p>
            <a:pPr marL="342900" indent="-342900" algn="l"/>
            <a:r>
              <a:rPr lang="zh-CN" sz="2800" b="1" dirty="0"/>
              <a:t>（</a:t>
            </a:r>
            <a:r>
              <a:rPr lang="zh-CN" altLang="zh-CN" sz="2800" b="1" dirty="0"/>
              <a:t>1</a:t>
            </a:r>
            <a:r>
              <a:rPr lang="zh-CN" sz="2800" b="1" dirty="0"/>
              <a:t>）画出散点图。</a:t>
            </a:r>
          </a:p>
          <a:p>
            <a:pPr marL="342900" indent="-342900" algn="l"/>
            <a:r>
              <a:rPr lang="zh-CN" sz="2800" b="1" dirty="0"/>
              <a:t>（</a:t>
            </a:r>
            <a:r>
              <a:rPr lang="zh-CN" altLang="zh-CN" sz="2800" b="1" dirty="0"/>
              <a:t>2</a:t>
            </a:r>
            <a:r>
              <a:rPr lang="zh-CN" sz="2800" b="1" dirty="0"/>
              <a:t>）指出是正相关还是负相关。</a:t>
            </a:r>
          </a:p>
          <a:p>
            <a:pPr marL="342900" indent="-342900" algn="l"/>
            <a:r>
              <a:rPr lang="zh-CN" sz="2800" b="1" dirty="0"/>
              <a:t>（</a:t>
            </a:r>
            <a:r>
              <a:rPr lang="zh-CN" altLang="zh-CN" sz="2800" b="1" dirty="0"/>
              <a:t>3</a:t>
            </a:r>
            <a:r>
              <a:rPr lang="zh-CN" sz="2800" b="1" dirty="0"/>
              <a:t>）关于加工零件的个数与加工时间，你能得出什么结论？</a:t>
            </a:r>
            <a:endParaRPr lang="zh-CN" sz="2800" dirty="0"/>
          </a:p>
        </p:txBody>
      </p:sp>
      <p:pic>
        <p:nvPicPr>
          <p:cNvPr id="4" name="Picture 1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9769842" y="2122547"/>
            <a:ext cx="2095500" cy="195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Object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913" y="1628775"/>
            <a:ext cx="11331350" cy="4876800"/>
          </a:xfrm>
          <a:prstGeom prst="rect">
            <a:avLst/>
          </a:prstGeom>
          <a:solidFill>
            <a:srgbClr val="0E8BE0"/>
          </a:solidFill>
          <a:ln w="9525">
            <a:noFill/>
            <a:miter lim="800000"/>
            <a:headEnd/>
            <a:tailEnd/>
          </a:ln>
        </p:spPr>
      </p:pic>
      <p:sp>
        <p:nvSpPr>
          <p:cNvPr id="27651" name="Text Box 3"/>
          <p:cNvSpPr>
            <a:spLocks noChangeArrowheads="1"/>
          </p:cNvSpPr>
          <p:nvPr/>
        </p:nvSpPr>
        <p:spPr bwMode="auto">
          <a:xfrm>
            <a:off x="719855" y="979489"/>
            <a:ext cx="30720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散点图:</a:t>
            </a:r>
            <a:endParaRPr lang="zh-CN" altLang="en-US" sz="2800" dirty="0"/>
          </a:p>
        </p:txBody>
      </p:sp>
      <p:sp>
        <p:nvSpPr>
          <p:cNvPr id="27652" name="Text Box 4"/>
          <p:cNvSpPr>
            <a:spLocks noChangeArrowheads="1"/>
          </p:cNvSpPr>
          <p:nvPr/>
        </p:nvSpPr>
        <p:spPr bwMode="auto">
          <a:xfrm>
            <a:off x="7537296" y="979489"/>
            <a:ext cx="268886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正相关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Object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188" y="1700214"/>
            <a:ext cx="11138683" cy="4319587"/>
          </a:xfrm>
          <a:prstGeom prst="rect">
            <a:avLst/>
          </a:prstGeom>
          <a:solidFill>
            <a:srgbClr val="0E8BE0"/>
          </a:solidFill>
          <a:ln w="9525">
            <a:noFill/>
            <a:miter lim="800000"/>
            <a:headEnd/>
            <a:tailEnd/>
          </a:ln>
        </p:spPr>
      </p:pic>
      <p:sp>
        <p:nvSpPr>
          <p:cNvPr id="28675" name="Text Box 3"/>
          <p:cNvSpPr>
            <a:spLocks noChangeArrowheads="1"/>
          </p:cNvSpPr>
          <p:nvPr/>
        </p:nvSpPr>
        <p:spPr bwMode="auto">
          <a:xfrm>
            <a:off x="912522" y="981076"/>
            <a:ext cx="307208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线性相关</a:t>
            </a:r>
            <a:endParaRPr lang="zh-CN" altLang="en-US" sz="2800" dirty="0"/>
          </a:p>
        </p:txBody>
      </p:sp>
      <p:sp>
        <p:nvSpPr>
          <p:cNvPr id="28676" name="Text Box 4"/>
          <p:cNvSpPr>
            <a:spLocks noChangeArrowheads="1"/>
          </p:cNvSpPr>
          <p:nvPr/>
        </p:nvSpPr>
        <p:spPr bwMode="auto">
          <a:xfrm>
            <a:off x="4079880" y="981076"/>
            <a:ext cx="758599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能否近似求出直线方程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Object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521" y="1989139"/>
            <a:ext cx="11428742" cy="4103687"/>
          </a:xfrm>
          <a:prstGeom prst="rect">
            <a:avLst/>
          </a:prstGeom>
          <a:solidFill>
            <a:srgbClr val="0E8BE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9" name="组合 1"/>
          <p:cNvGrpSpPr>
            <a:grpSpLocks/>
          </p:cNvGrpSpPr>
          <p:nvPr/>
        </p:nvGrpSpPr>
        <p:grpSpPr bwMode="auto">
          <a:xfrm>
            <a:off x="0" y="1557338"/>
            <a:ext cx="12195175" cy="3962400"/>
            <a:chOff x="0" y="0"/>
            <a:chExt cx="12195175" cy="3962127"/>
          </a:xfrm>
        </p:grpSpPr>
        <p:sp>
          <p:nvSpPr>
            <p:cNvPr id="19460" name="直角三角形 20"/>
            <p:cNvSpPr>
              <a:spLocks noChangeArrowheads="1"/>
            </p:cNvSpPr>
            <p:nvPr/>
          </p:nvSpPr>
          <p:spPr bwMode="auto">
            <a:xfrm flipH="1">
              <a:off x="10634068" y="216024"/>
              <a:ext cx="255710" cy="216024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61" name="矩形 21"/>
            <p:cNvSpPr>
              <a:spLocks noChangeArrowheads="1"/>
            </p:cNvSpPr>
            <p:nvPr/>
          </p:nvSpPr>
          <p:spPr bwMode="auto">
            <a:xfrm>
              <a:off x="0" y="432048"/>
              <a:ext cx="12195175" cy="2816696"/>
            </a:xfrm>
            <a:prstGeom prst="rect">
              <a:avLst/>
            </a:prstGeom>
            <a:solidFill>
              <a:srgbClr val="92D050">
                <a:alpha val="34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62" name="矩形 23"/>
            <p:cNvSpPr>
              <a:spLocks noChangeArrowheads="1"/>
            </p:cNvSpPr>
            <p:nvPr/>
          </p:nvSpPr>
          <p:spPr bwMode="auto">
            <a:xfrm>
              <a:off x="10889778" y="216024"/>
              <a:ext cx="896441" cy="3240360"/>
            </a:xfrm>
            <a:prstGeom prst="rect">
              <a:avLst/>
            </a:prstGeom>
            <a:solidFill>
              <a:srgbClr val="CC000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63" name="直角三角形 26"/>
            <p:cNvSpPr>
              <a:spLocks noChangeArrowheads="1"/>
            </p:cNvSpPr>
            <p:nvPr/>
          </p:nvSpPr>
          <p:spPr bwMode="auto">
            <a:xfrm flipH="1" flipV="1">
              <a:off x="10634067" y="3248744"/>
              <a:ext cx="255709" cy="207640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pic>
          <p:nvPicPr>
            <p:cNvPr id="19464" name="Picture 2" descr="C:\Users\user\Desktop\未标题-1 拷贝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6860" y="0"/>
              <a:ext cx="2402335" cy="396212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19465" name="Picture 3" descr="C:\Users\user\Desktop\未标题-4 拷贝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0050" y="3789363"/>
            <a:ext cx="339725" cy="431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9466" name="Text Box 54">
            <a:hlinkClick r:id="rId4"/>
          </p:cNvPr>
          <p:cNvSpPr>
            <a:spLocks noChangeArrowheads="1"/>
          </p:cNvSpPr>
          <p:nvPr/>
        </p:nvSpPr>
        <p:spPr bwMode="auto">
          <a:xfrm>
            <a:off x="4564063" y="3825875"/>
            <a:ext cx="3570287" cy="3508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http://www.91taoke.com</a:t>
            </a:r>
            <a:endParaRPr lang="zh-CN" altLang="en-US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19467" name="TextBox 3"/>
          <p:cNvSpPr>
            <a:spLocks noChangeArrowheads="1"/>
          </p:cNvSpPr>
          <p:nvPr/>
        </p:nvSpPr>
        <p:spPr bwMode="auto">
          <a:xfrm>
            <a:off x="4368800" y="2593975"/>
            <a:ext cx="3960813" cy="9239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+mn-ea"/>
                <a:ea typeface="+mn-ea"/>
                <a:sym typeface="华康俪金黑W8(P)" pitchFamily="2" charset="-122"/>
              </a:rPr>
              <a:t>谢谢观看！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19468" name="TextBox 8"/>
          <p:cNvSpPr>
            <a:spLocks noChangeArrowheads="1"/>
          </p:cNvSpPr>
          <p:nvPr/>
        </p:nvSpPr>
        <p:spPr bwMode="auto">
          <a:xfrm>
            <a:off x="11075111" y="2127146"/>
            <a:ext cx="777875" cy="267765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ea"/>
                <a:ea typeface="+mn-ea"/>
                <a:sym typeface="微软雅黑" pitchFamily="34" charset="-122"/>
              </a:rPr>
              <a:t>第二章：统计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26920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697771"/>
              </p:ext>
            </p:extLst>
          </p:nvPr>
        </p:nvGraphicFramePr>
        <p:xfrm>
          <a:off x="1007796" y="1054100"/>
          <a:ext cx="10264272" cy="5486400"/>
        </p:xfrm>
        <a:graphic>
          <a:graphicData uri="http://schemas.openxmlformats.org/drawingml/2006/table">
            <a:tbl>
              <a:tblPr/>
              <a:tblGrid>
                <a:gridCol w="2566068"/>
                <a:gridCol w="2566068"/>
                <a:gridCol w="2566068"/>
                <a:gridCol w="2566068"/>
              </a:tblGrid>
              <a:tr h="457200">
                <a:tc gridSpan="2"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数学</a:t>
                      </a:r>
                      <a:endParaRPr kumimoji="0" 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物理</a:t>
                      </a:r>
                      <a:endParaRPr kumimoji="0" 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成绩</a:t>
                      </a:r>
                      <a:endParaRPr kumimoji="0" 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名次</a:t>
                      </a:r>
                      <a:endParaRPr kumimoji="0" 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成绩</a:t>
                      </a:r>
                      <a:endParaRPr kumimoji="0" 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名次</a:t>
                      </a:r>
                      <a:endParaRPr kumimoji="0" 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100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1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91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1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98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2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58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13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97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3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43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28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96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4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83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94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5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68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9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92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6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84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2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91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7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51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19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91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8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50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20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90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9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83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4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90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10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56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16</a:t>
                      </a:r>
                      <a:endParaRPr kumimoji="0" lang="zh-CN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448960"/>
              </p:ext>
            </p:extLst>
          </p:nvPr>
        </p:nvGraphicFramePr>
        <p:xfrm>
          <a:off x="1007796" y="981076"/>
          <a:ext cx="10264272" cy="5610227"/>
        </p:xfrm>
        <a:graphic>
          <a:graphicData uri="http://schemas.openxmlformats.org/drawingml/2006/table">
            <a:tbl>
              <a:tblPr/>
              <a:tblGrid>
                <a:gridCol w="2566068"/>
                <a:gridCol w="2566068"/>
                <a:gridCol w="2566068"/>
                <a:gridCol w="2566068"/>
              </a:tblGrid>
              <a:tr h="400050">
                <a:tc gridSpan="2"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黑体" pitchFamily="49" charset="-122"/>
                        </a:rPr>
                        <a:t>数学</a:t>
                      </a:r>
                      <a:endParaRPr kumimoji="0" 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物理</a:t>
                      </a:r>
                      <a:endParaRPr kumimoji="0" 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成绩</a:t>
                      </a:r>
                      <a:endParaRPr kumimoji="0" 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名次</a:t>
                      </a:r>
                      <a:endParaRPr kumimoji="0" 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成绩</a:t>
                      </a:r>
                      <a:endParaRPr kumimoji="0" 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名次</a:t>
                      </a:r>
                      <a:endParaRPr kumimoji="0" 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76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31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24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41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74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32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24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42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73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33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48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24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73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34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31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38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72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35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41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30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71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36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58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14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70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37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71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7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67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38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33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37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66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39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54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18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62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40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50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21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60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41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31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39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55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42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41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黑体" pitchFamily="49" charset="-122"/>
                        </a:rPr>
                        <a:t>31</a:t>
                      </a:r>
                      <a:endParaRPr kumimoji="0" lang="zh-CN" altLang="zh-CN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  <a:sym typeface="Times New Roman" pitchFamily="18" charset="0"/>
                      </a:endParaRPr>
                    </a:p>
                  </a:txBody>
                  <a:tcPr marL="121952" marR="12195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407954" y="1988900"/>
            <a:ext cx="10467525" cy="3168650"/>
          </a:xfrm>
          <a:ln/>
        </p:spPr>
        <p:txBody>
          <a:bodyPr/>
          <a:lstStyle/>
          <a:p>
            <a:pPr marL="342900" indent="-342900" algn="l"/>
            <a:r>
              <a:rPr lang="en-US" altLang="zh-CN" b="1" dirty="0" smtClean="0">
                <a:latin typeface="+mn-ea"/>
              </a:rPr>
              <a:t>    </a:t>
            </a:r>
            <a:r>
              <a:rPr lang="zh-CN" b="1" dirty="0" smtClean="0">
                <a:latin typeface="+mn-ea"/>
              </a:rPr>
              <a:t>既然</a:t>
            </a:r>
            <a:r>
              <a:rPr lang="zh-CN" b="1" dirty="0">
                <a:latin typeface="+mn-ea"/>
              </a:rPr>
              <a:t>数学成绩对物理成绩有影响</a:t>
            </a:r>
            <a:r>
              <a:rPr lang="zh-CN" b="1" dirty="0" smtClean="0">
                <a:latin typeface="+mn-ea"/>
              </a:rPr>
              <a:t>，</a:t>
            </a:r>
            <a:endParaRPr lang="en-US" altLang="zh-CN" b="1" dirty="0" smtClean="0">
              <a:latin typeface="+mn-ea"/>
            </a:endParaRPr>
          </a:p>
          <a:p>
            <a:pPr marL="342900" indent="-342900" algn="l"/>
            <a:r>
              <a:rPr lang="zh-CN" b="1" dirty="0" smtClean="0">
                <a:latin typeface="+mn-ea"/>
              </a:rPr>
              <a:t>那么</a:t>
            </a:r>
            <a:r>
              <a:rPr lang="zh-CN" b="1" dirty="0">
                <a:latin typeface="+mn-ea"/>
              </a:rPr>
              <a:t>数学成绩是否是物理成绩的</a:t>
            </a:r>
            <a:r>
              <a:rPr lang="zh-CN" b="1" dirty="0" smtClean="0">
                <a:latin typeface="+mn-ea"/>
              </a:rPr>
              <a:t>唯一</a:t>
            </a:r>
            <a:endParaRPr lang="en-US" altLang="zh-CN" b="1" dirty="0" smtClean="0">
              <a:latin typeface="+mn-ea"/>
            </a:endParaRPr>
          </a:p>
          <a:p>
            <a:pPr marL="342900" indent="-342900" algn="l"/>
            <a:r>
              <a:rPr lang="zh-CN" b="1" dirty="0" smtClean="0">
                <a:latin typeface="+mn-ea"/>
              </a:rPr>
              <a:t>决定</a:t>
            </a:r>
            <a:r>
              <a:rPr lang="zh-CN" b="1" dirty="0">
                <a:latin typeface="+mn-ea"/>
              </a:rPr>
              <a:t>因素？影响物理成绩的</a:t>
            </a:r>
            <a:r>
              <a:rPr lang="zh-CN" b="1" dirty="0" smtClean="0">
                <a:latin typeface="+mn-ea"/>
              </a:rPr>
              <a:t>因素你认</a:t>
            </a:r>
            <a:endParaRPr lang="en-US" altLang="zh-CN" b="1" dirty="0" smtClean="0">
              <a:latin typeface="+mn-ea"/>
            </a:endParaRPr>
          </a:p>
          <a:p>
            <a:pPr marL="342900" indent="-342900" algn="l"/>
            <a:r>
              <a:rPr lang="zh-CN" b="1" dirty="0" smtClean="0">
                <a:latin typeface="+mn-ea"/>
              </a:rPr>
              <a:t>为</a:t>
            </a:r>
            <a:r>
              <a:rPr lang="zh-CN" b="1" dirty="0">
                <a:latin typeface="+mn-ea"/>
              </a:rPr>
              <a:t>有哪些？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105188" y="188775"/>
            <a:ext cx="120577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问题2</a:t>
            </a:r>
            <a:r>
              <a:rPr lang="zh-CN" altLang="en-US" sz="2800" dirty="0">
                <a:solidFill>
                  <a:srgbClr val="FF0000"/>
                </a:solidFill>
                <a:sym typeface="Times New Roman" pitchFamily="18" charset="0"/>
              </a:rPr>
              <a:t>:</a:t>
            </a:r>
            <a:endParaRPr lang="zh-CN" altLang="en-US" sz="2800" dirty="0"/>
          </a:p>
        </p:txBody>
      </p:sp>
      <p:pic>
        <p:nvPicPr>
          <p:cNvPr id="4" name="Picture 1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9625832" y="2420930"/>
            <a:ext cx="2095500" cy="195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624580" y="2636945"/>
            <a:ext cx="10755467" cy="3313113"/>
            <a:chOff x="0" y="0"/>
            <a:chExt cx="5400" cy="1404"/>
          </a:xfrm>
        </p:grpSpPr>
        <p:sp>
          <p:nvSpPr>
            <p:cNvPr id="9219" name="Text Box 3"/>
            <p:cNvSpPr>
              <a:spLocks noChangeArrowheads="1"/>
            </p:cNvSpPr>
            <p:nvPr/>
          </p:nvSpPr>
          <p:spPr bwMode="auto">
            <a:xfrm>
              <a:off x="2340" y="0"/>
              <a:ext cx="1260" cy="468"/>
            </a:xfrm>
            <a:prstGeom prst="rect">
              <a:avLst/>
            </a:prstGeom>
            <a:solidFill>
              <a:srgbClr val="FFFFFF"/>
            </a:solidFill>
            <a:ln w="57150" cmpd="sng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物理成绩</a:t>
              </a:r>
              <a:endParaRPr lang="zh-CN" altLang="en-US" sz="2800" b="1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9220" name="Text Box 4"/>
            <p:cNvSpPr>
              <a:spLocks noChangeArrowheads="1"/>
            </p:cNvSpPr>
            <p:nvPr/>
          </p:nvSpPr>
          <p:spPr bwMode="auto">
            <a:xfrm>
              <a:off x="0" y="0"/>
              <a:ext cx="1260" cy="468"/>
            </a:xfrm>
            <a:prstGeom prst="rect">
              <a:avLst/>
            </a:prstGeom>
            <a:solidFill>
              <a:srgbClr val="FFFFFF"/>
            </a:solidFill>
            <a:ln w="57150" cmpd="sng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800" b="1" dirty="0">
                  <a:solidFill>
                    <a:schemeClr val="tx2"/>
                  </a:solidFill>
                  <a:latin typeface="Times New Roman" pitchFamily="18" charset="0"/>
                  <a:sym typeface="Times New Roman" pitchFamily="18" charset="0"/>
                </a:rPr>
                <a:t>数学成绩</a:t>
              </a:r>
              <a:endParaRPr lang="zh-CN" altLang="en-US" sz="2800" b="1" dirty="0">
                <a:solidFill>
                  <a:schemeClr val="tx2"/>
                </a:solidFill>
                <a:sym typeface="Times New Roman" pitchFamily="18" charset="0"/>
              </a:endParaRPr>
            </a:p>
          </p:txBody>
        </p:sp>
        <p:sp>
          <p:nvSpPr>
            <p:cNvPr id="9221" name="Text Box 5"/>
            <p:cNvSpPr>
              <a:spLocks noChangeArrowheads="1"/>
            </p:cNvSpPr>
            <p:nvPr/>
          </p:nvSpPr>
          <p:spPr bwMode="auto">
            <a:xfrm>
              <a:off x="720" y="936"/>
              <a:ext cx="1260" cy="468"/>
            </a:xfrm>
            <a:prstGeom prst="rect">
              <a:avLst/>
            </a:prstGeom>
            <a:solidFill>
              <a:srgbClr val="FFFFFF"/>
            </a:solidFill>
            <a:ln w="57150" cmpd="sng">
              <a:solidFill>
                <a:schemeClr val="hlink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学习兴趣</a:t>
              </a:r>
              <a:endParaRPr lang="zh-CN" altLang="en-US" sz="2800" b="1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9222" name="Text Box 6"/>
            <p:cNvSpPr>
              <a:spLocks noChangeArrowheads="1"/>
            </p:cNvSpPr>
            <p:nvPr/>
          </p:nvSpPr>
          <p:spPr bwMode="auto">
            <a:xfrm>
              <a:off x="2340" y="936"/>
              <a:ext cx="1260" cy="468"/>
            </a:xfrm>
            <a:prstGeom prst="rect">
              <a:avLst/>
            </a:prstGeom>
            <a:solidFill>
              <a:srgbClr val="FFFFFF"/>
            </a:solidFill>
            <a:ln w="57150" cmpd="sng">
              <a:solidFill>
                <a:schemeClr val="hlink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学习时间</a:t>
              </a:r>
              <a:endParaRPr lang="zh-CN" altLang="en-US" sz="2800" b="1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9223" name="Text Box 7"/>
            <p:cNvSpPr>
              <a:spLocks noChangeArrowheads="1"/>
            </p:cNvSpPr>
            <p:nvPr/>
          </p:nvSpPr>
          <p:spPr bwMode="auto">
            <a:xfrm>
              <a:off x="4140" y="936"/>
              <a:ext cx="1260" cy="468"/>
            </a:xfrm>
            <a:prstGeom prst="rect">
              <a:avLst/>
            </a:prstGeom>
            <a:solidFill>
              <a:srgbClr val="FFFFFF"/>
            </a:solidFill>
            <a:ln w="57150" cmpd="sng">
              <a:solidFill>
                <a:schemeClr val="hlink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其它因素</a:t>
              </a:r>
              <a:endParaRPr lang="zh-CN" altLang="en-US" sz="2800" b="1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9224" name="Line 8"/>
            <p:cNvSpPr>
              <a:spLocks noChangeShapeType="1"/>
            </p:cNvSpPr>
            <p:nvPr/>
          </p:nvSpPr>
          <p:spPr bwMode="auto">
            <a:xfrm>
              <a:off x="1267" y="237"/>
              <a:ext cx="1080" cy="1"/>
            </a:xfrm>
            <a:prstGeom prst="line">
              <a:avLst/>
            </a:prstGeom>
            <a:noFill/>
            <a:ln w="9525" cmpd="sng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zh-CN" sz="280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9225" name="Line 9"/>
            <p:cNvSpPr>
              <a:spLocks noChangeShapeType="1"/>
            </p:cNvSpPr>
            <p:nvPr/>
          </p:nvSpPr>
          <p:spPr bwMode="auto">
            <a:xfrm flipV="1">
              <a:off x="1440" y="468"/>
              <a:ext cx="1080" cy="468"/>
            </a:xfrm>
            <a:prstGeom prst="line">
              <a:avLst/>
            </a:prstGeom>
            <a:noFill/>
            <a:ln w="9525" cmpd="sng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zh-CN" sz="280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9226" name="Line 10"/>
            <p:cNvSpPr>
              <a:spLocks noChangeShapeType="1"/>
            </p:cNvSpPr>
            <p:nvPr/>
          </p:nvSpPr>
          <p:spPr bwMode="auto">
            <a:xfrm flipH="1" flipV="1">
              <a:off x="3420" y="468"/>
              <a:ext cx="1080" cy="468"/>
            </a:xfrm>
            <a:prstGeom prst="line">
              <a:avLst/>
            </a:prstGeom>
            <a:noFill/>
            <a:ln w="9525" cmpd="sng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zh-CN" sz="280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9227" name="Line 11"/>
            <p:cNvSpPr>
              <a:spLocks noChangeShapeType="1"/>
            </p:cNvSpPr>
            <p:nvPr/>
          </p:nvSpPr>
          <p:spPr bwMode="auto">
            <a:xfrm flipV="1">
              <a:off x="2955" y="468"/>
              <a:ext cx="1" cy="468"/>
            </a:xfrm>
            <a:prstGeom prst="line">
              <a:avLst/>
            </a:prstGeom>
            <a:noFill/>
            <a:ln w="9525" cmpd="sng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zh-CN" sz="280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624580" y="1052835"/>
            <a:ext cx="11619292" cy="122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两个变量之间是一种不确定的关系，产生这种关系的原因是受许多不确定的随机因素影响. 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527189" y="1700213"/>
            <a:ext cx="10852859" cy="2449512"/>
            <a:chOff x="0" y="0"/>
            <a:chExt cx="5400" cy="1404"/>
          </a:xfrm>
        </p:grpSpPr>
        <p:sp>
          <p:nvSpPr>
            <p:cNvPr id="10243" name="Text Box 3"/>
            <p:cNvSpPr>
              <a:spLocks noChangeArrowheads="1"/>
            </p:cNvSpPr>
            <p:nvPr/>
          </p:nvSpPr>
          <p:spPr bwMode="auto">
            <a:xfrm>
              <a:off x="2340" y="0"/>
              <a:ext cx="1260" cy="468"/>
            </a:xfrm>
            <a:prstGeom prst="rect">
              <a:avLst/>
            </a:prstGeom>
            <a:solidFill>
              <a:srgbClr val="FFFFFF"/>
            </a:solidFill>
            <a:ln w="9525" cmpd="sng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zh-CN" altLang="en-US" sz="2800" b="1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物理成绩</a:t>
              </a:r>
              <a:endParaRPr lang="zh-CN" altLang="en-US" sz="2800" b="1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0244" name="Text Box 4"/>
            <p:cNvSpPr>
              <a:spLocks noChangeArrowheads="1"/>
            </p:cNvSpPr>
            <p:nvPr/>
          </p:nvSpPr>
          <p:spPr bwMode="auto">
            <a:xfrm>
              <a:off x="0" y="0"/>
              <a:ext cx="1260" cy="468"/>
            </a:xfrm>
            <a:prstGeom prst="rect">
              <a:avLst/>
            </a:prstGeom>
            <a:solidFill>
              <a:srgbClr val="FFFFFF"/>
            </a:solidFill>
            <a:ln w="9525" cmpd="sng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zh-CN" altLang="en-US" sz="2800" b="1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数学成绩</a:t>
              </a:r>
              <a:endParaRPr lang="zh-CN" altLang="en-US" sz="2800" b="1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0245" name="Text Box 5"/>
            <p:cNvSpPr>
              <a:spLocks noChangeArrowheads="1"/>
            </p:cNvSpPr>
            <p:nvPr/>
          </p:nvSpPr>
          <p:spPr bwMode="auto">
            <a:xfrm>
              <a:off x="720" y="936"/>
              <a:ext cx="1260" cy="468"/>
            </a:xfrm>
            <a:prstGeom prst="rect">
              <a:avLst/>
            </a:prstGeom>
            <a:solidFill>
              <a:srgbClr val="FFFFFF"/>
            </a:solidFill>
            <a:ln w="9525" cmpd="sng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zh-CN" altLang="en-US" sz="2800" b="1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学习兴趣</a:t>
              </a:r>
              <a:endParaRPr lang="zh-CN" altLang="en-US" sz="2800" b="1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0246" name="Text Box 6"/>
            <p:cNvSpPr>
              <a:spLocks noChangeArrowheads="1"/>
            </p:cNvSpPr>
            <p:nvPr/>
          </p:nvSpPr>
          <p:spPr bwMode="auto">
            <a:xfrm>
              <a:off x="2340" y="936"/>
              <a:ext cx="1260" cy="468"/>
            </a:xfrm>
            <a:prstGeom prst="rect">
              <a:avLst/>
            </a:prstGeom>
            <a:solidFill>
              <a:srgbClr val="FFFFFF"/>
            </a:solidFill>
            <a:ln w="9525" cmpd="sng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zh-CN" altLang="en-US" sz="2800" b="1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学习时间</a:t>
              </a:r>
              <a:endParaRPr lang="zh-CN" altLang="en-US" sz="2800" b="1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0247" name="Text Box 7"/>
            <p:cNvSpPr>
              <a:spLocks noChangeArrowheads="1"/>
            </p:cNvSpPr>
            <p:nvPr/>
          </p:nvSpPr>
          <p:spPr bwMode="auto">
            <a:xfrm>
              <a:off x="4140" y="936"/>
              <a:ext cx="1260" cy="468"/>
            </a:xfrm>
            <a:prstGeom prst="rect">
              <a:avLst/>
            </a:prstGeom>
            <a:solidFill>
              <a:srgbClr val="FFFFFF"/>
            </a:solidFill>
            <a:ln w="9525" cmpd="sng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zh-CN" altLang="en-US" sz="2800" b="1" dirty="0">
                  <a:solidFill>
                    <a:srgbClr val="000000"/>
                  </a:solidFill>
                  <a:latin typeface="Times New Roman" pitchFamily="18" charset="0"/>
                  <a:sym typeface="Times New Roman" pitchFamily="18" charset="0"/>
                </a:rPr>
                <a:t>其它因素</a:t>
              </a:r>
              <a:endParaRPr lang="zh-CN" altLang="en-US" sz="2800" b="1" dirty="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0248" name="Line 8"/>
            <p:cNvSpPr>
              <a:spLocks noChangeShapeType="1"/>
            </p:cNvSpPr>
            <p:nvPr/>
          </p:nvSpPr>
          <p:spPr bwMode="auto">
            <a:xfrm>
              <a:off x="1267" y="237"/>
              <a:ext cx="1080" cy="1"/>
            </a:xfrm>
            <a:prstGeom prst="line">
              <a:avLst/>
            </a:prstGeom>
            <a:noFill/>
            <a:ln w="9525" cmpd="sng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zh-CN" sz="280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0249" name="Line 9"/>
            <p:cNvSpPr>
              <a:spLocks noChangeShapeType="1"/>
            </p:cNvSpPr>
            <p:nvPr/>
          </p:nvSpPr>
          <p:spPr bwMode="auto">
            <a:xfrm flipV="1">
              <a:off x="1440" y="468"/>
              <a:ext cx="1080" cy="468"/>
            </a:xfrm>
            <a:prstGeom prst="line">
              <a:avLst/>
            </a:prstGeom>
            <a:noFill/>
            <a:ln w="9525" cmpd="sng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zh-CN" sz="280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0250" name="Line 10"/>
            <p:cNvSpPr>
              <a:spLocks noChangeShapeType="1"/>
            </p:cNvSpPr>
            <p:nvPr/>
          </p:nvSpPr>
          <p:spPr bwMode="auto">
            <a:xfrm flipH="1" flipV="1">
              <a:off x="3420" y="468"/>
              <a:ext cx="1080" cy="468"/>
            </a:xfrm>
            <a:prstGeom prst="line">
              <a:avLst/>
            </a:prstGeom>
            <a:noFill/>
            <a:ln w="9525" cmpd="sng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zh-CN" sz="280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0251" name="Line 11"/>
            <p:cNvSpPr>
              <a:spLocks noChangeShapeType="1"/>
            </p:cNvSpPr>
            <p:nvPr/>
          </p:nvSpPr>
          <p:spPr bwMode="auto">
            <a:xfrm flipV="1">
              <a:off x="2955" y="468"/>
              <a:ext cx="1" cy="468"/>
            </a:xfrm>
            <a:prstGeom prst="line">
              <a:avLst/>
            </a:prstGeom>
            <a:noFill/>
            <a:ln w="9525" cmpd="sng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zh-CN" altLang="zh-CN" sz="2800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sp>
        <p:nvSpPr>
          <p:cNvPr id="10252" name="Text Box 12"/>
          <p:cNvSpPr>
            <a:spLocks noChangeArrowheads="1"/>
          </p:cNvSpPr>
          <p:nvPr/>
        </p:nvSpPr>
        <p:spPr bwMode="auto">
          <a:xfrm>
            <a:off x="1391014" y="4868863"/>
            <a:ext cx="864248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相关关系是一种非确定性关系</a:t>
            </a:r>
            <a:r>
              <a:rPr lang="zh-CN" altLang="en-US" sz="2800" b="1" dirty="0">
                <a:solidFill>
                  <a:srgbClr val="000000"/>
                </a:solidFill>
                <a:sym typeface="Times New Roman" pitchFamily="18" charset="0"/>
              </a:rPr>
              <a:t> </a:t>
            </a:r>
            <a:endParaRPr lang="zh-CN" altLang="en-US" sz="2800" b="1" dirty="0"/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1103071" y="1038553"/>
            <a:ext cx="60548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称数学成绩与物理成绩具有相关关系</a:t>
            </a:r>
            <a:r>
              <a:rPr lang="zh-CN" altLang="en-US" sz="2800" b="1" dirty="0">
                <a:solidFill>
                  <a:srgbClr val="000000"/>
                </a:solidFill>
                <a:sym typeface="Times New Roman" pitchFamily="18" charset="0"/>
              </a:rPr>
              <a:t> 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03072" y="-92075"/>
            <a:ext cx="2968339" cy="1139825"/>
          </a:xfrm>
          <a:ln/>
        </p:spPr>
        <p:txBody>
          <a:bodyPr/>
          <a:lstStyle/>
          <a:p>
            <a:r>
              <a:rPr lang="zh-CN" sz="2800" b="1" dirty="0">
                <a:solidFill>
                  <a:srgbClr val="FF0000"/>
                </a:solidFill>
              </a:rPr>
              <a:t>问题</a:t>
            </a:r>
            <a:r>
              <a:rPr lang="zh-CN" altLang="zh-CN" sz="2800" b="1" dirty="0">
                <a:solidFill>
                  <a:srgbClr val="FF0000"/>
                </a:solidFill>
              </a:rPr>
              <a:t>3:</a:t>
            </a:r>
            <a:endParaRPr lang="zh-CN" altLang="zh-CN" sz="2800" b="1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6286" y="1772885"/>
            <a:ext cx="10459056" cy="3179762"/>
          </a:xfrm>
          <a:ln/>
        </p:spPr>
        <p:txBody>
          <a:bodyPr/>
          <a:lstStyle/>
          <a:p>
            <a:pPr marL="342900" indent="-342900" algn="l"/>
            <a:r>
              <a:rPr lang="zh-CN" b="1" dirty="0"/>
              <a:t>两个变量之间除了相关关系之外，</a:t>
            </a:r>
          </a:p>
          <a:p>
            <a:pPr marL="342900" indent="-342900" algn="l"/>
            <a:r>
              <a:rPr lang="zh-CN" b="1" dirty="0"/>
              <a:t>还有函数关系，例如在匀速直线运</a:t>
            </a:r>
          </a:p>
          <a:p>
            <a:pPr marL="342900" indent="-342900" algn="l"/>
            <a:r>
              <a:rPr lang="zh-CN" b="1" dirty="0"/>
              <a:t>动中时间与路程这两个变量的关</a:t>
            </a:r>
          </a:p>
          <a:p>
            <a:pPr marL="342900" indent="-342900" algn="l"/>
            <a:r>
              <a:rPr lang="zh-CN" b="1" dirty="0"/>
              <a:t>系。这两种关系有什么异同？</a:t>
            </a:r>
          </a:p>
        </p:txBody>
      </p:sp>
      <p:pic>
        <p:nvPicPr>
          <p:cNvPr id="4" name="Picture 1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8257737" y="1916895"/>
            <a:ext cx="2095500" cy="195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16265" y="1905000"/>
            <a:ext cx="10264272" cy="3468688"/>
          </a:xfrm>
          <a:ln/>
        </p:spPr>
        <p:txBody>
          <a:bodyPr/>
          <a:lstStyle/>
          <a:p>
            <a:pPr marL="342900" indent="-342900" algn="l"/>
            <a:r>
              <a:rPr lang="zh-CN" b="1" dirty="0"/>
              <a:t>在匀速直线运动中时间与路程这两个</a:t>
            </a:r>
          </a:p>
          <a:p>
            <a:pPr marL="342900" indent="-342900" algn="l"/>
            <a:r>
              <a:rPr lang="zh-CN" b="1" dirty="0"/>
              <a:t>变量是一种函数关系，他们之间是完</a:t>
            </a:r>
          </a:p>
          <a:p>
            <a:pPr marL="342900" indent="-342900" algn="l"/>
            <a:r>
              <a:rPr lang="zh-CN" b="1" dirty="0"/>
              <a:t>全确定的。数学和物理成绩这两个变</a:t>
            </a:r>
          </a:p>
          <a:p>
            <a:pPr marL="342900" indent="-342900" algn="l"/>
            <a:r>
              <a:rPr lang="zh-CN" b="1" dirty="0"/>
              <a:t>量之间的关系是不确定的，带有随机</a:t>
            </a:r>
          </a:p>
          <a:p>
            <a:pPr marL="342900" indent="-342900" algn="l"/>
            <a:r>
              <a:rPr lang="zh-CN" b="1" dirty="0"/>
              <a:t>性。</a:t>
            </a:r>
            <a:endParaRPr lang="zh-CN" dirty="0"/>
          </a:p>
        </p:txBody>
      </p:sp>
      <p:pic>
        <p:nvPicPr>
          <p:cNvPr id="3" name="Picture 1" descr="C:\Documents and Settings\Administrator\桌面\新建文件夹 (4)\u=80242765,1044443931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"/>
          <a:stretch/>
        </p:blipFill>
        <p:spPr bwMode="auto">
          <a:xfrm>
            <a:off x="9769842" y="2122547"/>
            <a:ext cx="2095500" cy="195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演示文稿2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演示文稿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</TotalTime>
  <Pages>0</Pages>
  <Words>1115</Words>
  <Characters>0</Characters>
  <Application>Microsoft Office PowerPoint</Application>
  <DocSecurity>0</DocSecurity>
  <PresentationFormat>自定义</PresentationFormat>
  <Lines>0</Lines>
  <Paragraphs>278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演示文稿2</vt:lpstr>
      <vt:lpstr>PowerPoint 演示文稿</vt:lpstr>
      <vt:lpstr>问题1: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问题3:</vt:lpstr>
      <vt:lpstr>PowerPoint 演示文稿</vt:lpstr>
      <vt:lpstr>变量之间的两种关系对比： </vt:lpstr>
      <vt:lpstr>问题4:</vt:lpstr>
      <vt:lpstr>判断两个变量之间是否具有相关关系，可以根据生活经验 从三个方面思考：  “有关系（影响）吗？  是唯一因素吗？  还有哪些因素？”</vt:lpstr>
      <vt:lpstr>PowerPoint 演示文稿</vt:lpstr>
      <vt:lpstr>下面是7位同学的物理、数学成绩。他们之间具有相关性吗？ </vt:lpstr>
      <vt:lpstr>下面是7位同学的物理、数学成绩。他们之间具有相关性吗？ </vt:lpstr>
      <vt:lpstr>PowerPoint 演示文稿</vt:lpstr>
      <vt:lpstr>问题7：</vt:lpstr>
      <vt:lpstr>PowerPoint 演示文稿</vt:lpstr>
      <vt:lpstr>PowerPoint 演示文稿</vt:lpstr>
      <vt:lpstr>PowerPoint 演示文稿</vt:lpstr>
      <vt:lpstr>举一个具有相关关系的例子，并说明他们是正相关，还是负相关？并对影响他们的随机因素进行分析。</vt:lpstr>
      <vt:lpstr>检测1</vt:lpstr>
      <vt:lpstr>检测 2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§2.3.1 变量之间的相关关系</dc:title>
  <dc:creator>User</dc:creator>
  <cp:lastModifiedBy>Sky123.Org</cp:lastModifiedBy>
  <cp:revision>68</cp:revision>
  <cp:lastPrinted>2014-11-27T05:54:05Z</cp:lastPrinted>
  <dcterms:created xsi:type="dcterms:W3CDTF">2011-09-29T10:22:00Z</dcterms:created>
  <dcterms:modified xsi:type="dcterms:W3CDTF">2014-11-27T05:55:30Z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2052-9.1.0.4764</vt:lpwstr>
  </property>
</Properties>
</file>