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18"/>
  </p:notesMasterIdLst>
  <p:sldIdLst>
    <p:sldId id="478" r:id="rId2"/>
    <p:sldId id="462" r:id="rId3"/>
    <p:sldId id="463" r:id="rId4"/>
    <p:sldId id="465" r:id="rId5"/>
    <p:sldId id="477" r:id="rId6"/>
    <p:sldId id="467" r:id="rId7"/>
    <p:sldId id="468" r:id="rId8"/>
    <p:sldId id="469" r:id="rId9"/>
    <p:sldId id="470" r:id="rId10"/>
    <p:sldId id="471" r:id="rId11"/>
    <p:sldId id="472" r:id="rId12"/>
    <p:sldId id="473" r:id="rId13"/>
    <p:sldId id="474" r:id="rId14"/>
    <p:sldId id="475" r:id="rId15"/>
    <p:sldId id="476" r:id="rId16"/>
    <p:sldId id="479" r:id="rId17"/>
  </p:sldIdLst>
  <p:sldSz cx="12195175"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624" y="-58"/>
      </p:cViewPr>
      <p:guideLst>
        <p:guide orient="horz" pos="2174"/>
        <p:guide pos="3838"/>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idx="4294967295"/>
          </p:nvPr>
        </p:nvSpPr>
        <p:spPr bwMode="auto">
          <a:xfrm>
            <a:off x="0" y="0"/>
            <a:ext cx="5281613" cy="255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3075" name="Rectangle 3"/>
          <p:cNvSpPr>
            <a:spLocks noGrp="1" noChangeArrowheads="1"/>
          </p:cNvSpPr>
          <p:nvPr>
            <p:ph type="dt" idx="1"/>
          </p:nvPr>
        </p:nvSpPr>
        <p:spPr bwMode="auto">
          <a:xfrm>
            <a:off x="6905625" y="0"/>
            <a:ext cx="5283200" cy="255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zh-CN"/>
          </a:p>
        </p:txBody>
      </p:sp>
      <p:sp>
        <p:nvSpPr>
          <p:cNvPr id="3076" name="Rectangle 4"/>
          <p:cNvSpPr>
            <a:spLocks noGrp="1" noRot="1" noChangeAspect="1" noChangeArrowheads="1" noTextEdit="1"/>
          </p:cNvSpPr>
          <p:nvPr>
            <p:ph type="sldImg" idx="2"/>
          </p:nvPr>
        </p:nvSpPr>
        <p:spPr bwMode="auto">
          <a:xfrm>
            <a:off x="4378325" y="384175"/>
            <a:ext cx="3432175" cy="1930400"/>
          </a:xfrm>
          <a:prstGeom prst="rect">
            <a:avLst/>
          </a:prstGeom>
          <a:noFill/>
          <a:ln w="9525">
            <a:noFill/>
            <a:miter lim="800000"/>
            <a:headEnd/>
            <a:tailEnd/>
          </a:ln>
        </p:spPr>
      </p:sp>
      <p:sp>
        <p:nvSpPr>
          <p:cNvPr id="3077" name="Rectangle 5"/>
          <p:cNvSpPr>
            <a:spLocks noGrp="1" noRot="1" noChangeAspect="1" noChangeArrowheads="1" noTextEdit="1"/>
          </p:cNvSpPr>
          <p:nvPr/>
        </p:nvSpPr>
        <p:spPr bwMode="auto">
          <a:xfrm>
            <a:off x="1219200" y="2443163"/>
            <a:ext cx="9753600" cy="2314575"/>
          </a:xfrm>
          <a:prstGeom prst="rect">
            <a:avLst/>
          </a:prstGeom>
          <a:noFill/>
          <a:ln w="9525">
            <a:noFill/>
            <a:miter lim="800000"/>
            <a:headEnd/>
            <a:tailEnd/>
          </a:ln>
        </p:spPr>
        <p:txBody>
          <a:bodyPr/>
          <a:lstStyle/>
          <a:p>
            <a:pPr>
              <a:spcBef>
                <a:spcPct val="30000"/>
              </a:spcBef>
            </a:pPr>
            <a:r>
              <a:rPr lang="en-US" sz="1200">
                <a:solidFill>
                  <a:srgbClr val="000000"/>
                </a:solidFill>
              </a:rPr>
              <a:t> ____ __ ____  _____ ____ ______</a:t>
            </a:r>
            <a:endParaRPr lang="zh-CN" altLang="en-US" sz="1200">
              <a:solidFill>
                <a:srgbClr val="000000"/>
              </a:solidFill>
            </a:endParaRPr>
          </a:p>
          <a:p>
            <a:pPr>
              <a:spcBef>
                <a:spcPct val="30000"/>
              </a:spcBef>
            </a:pPr>
            <a:r>
              <a:rPr lang="en-US" sz="1200">
                <a:solidFill>
                  <a:srgbClr val="000000"/>
                </a:solidFill>
              </a:rPr>
              <a:t> _____ _____</a:t>
            </a:r>
            <a:endParaRPr lang="zh-CN" altLang="en-US" sz="1200">
              <a:solidFill>
                <a:srgbClr val="000000"/>
              </a:solidFill>
            </a:endParaRPr>
          </a:p>
          <a:p>
            <a:pPr>
              <a:spcBef>
                <a:spcPct val="30000"/>
              </a:spcBef>
            </a:pPr>
            <a:r>
              <a:rPr lang="en-US" sz="1200">
                <a:solidFill>
                  <a:srgbClr val="000000"/>
                </a:solidFill>
              </a:rPr>
              <a:t> ____ _____</a:t>
            </a:r>
            <a:endParaRPr lang="zh-CN" altLang="en-US" sz="1200">
              <a:solidFill>
                <a:srgbClr val="000000"/>
              </a:solidFill>
            </a:endParaRPr>
          </a:p>
          <a:p>
            <a:pPr>
              <a:spcBef>
                <a:spcPct val="30000"/>
              </a:spcBef>
            </a:pPr>
            <a:r>
              <a:rPr lang="en-US" sz="1200">
                <a:solidFill>
                  <a:srgbClr val="000000"/>
                </a:solidFill>
              </a:rPr>
              <a:t> _____ _____</a:t>
            </a:r>
            <a:endParaRPr lang="zh-CN" altLang="en-US" sz="1200">
              <a:solidFill>
                <a:srgbClr val="000000"/>
              </a:solidFill>
            </a:endParaRPr>
          </a:p>
          <a:p>
            <a:pPr>
              <a:spcBef>
                <a:spcPct val="30000"/>
              </a:spcBef>
            </a:pPr>
            <a:r>
              <a:rPr lang="en-US" sz="1200">
                <a:solidFill>
                  <a:srgbClr val="000000"/>
                </a:solidFill>
              </a:rPr>
              <a:t> ____ _____</a:t>
            </a:r>
            <a:endParaRPr lang="zh-CN" altLang="en-US" sz="1200">
              <a:solidFill>
                <a:srgbClr val="000000"/>
              </a:solidFill>
            </a:endParaRPr>
          </a:p>
        </p:txBody>
      </p:sp>
      <p:sp>
        <p:nvSpPr>
          <p:cNvPr id="3078" name="Rectangle 6"/>
          <p:cNvSpPr>
            <a:spLocks noGrp="1" noChangeArrowheads="1"/>
          </p:cNvSpPr>
          <p:nvPr>
            <p:ph type="ftr" sz="quarter" idx="4"/>
          </p:nvPr>
        </p:nvSpPr>
        <p:spPr bwMode="auto">
          <a:xfrm>
            <a:off x="0" y="4884738"/>
            <a:ext cx="5281613" cy="2571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3079" name="Rectangle 7"/>
          <p:cNvSpPr>
            <a:spLocks noGrp="1" noChangeArrowheads="1"/>
          </p:cNvSpPr>
          <p:nvPr>
            <p:ph type="sldNum" sz="quarter" idx="5"/>
          </p:nvPr>
        </p:nvSpPr>
        <p:spPr bwMode="auto">
          <a:xfrm>
            <a:off x="6905625" y="4884738"/>
            <a:ext cx="5283200" cy="2571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a:lvl1pPr>
          </a:lstStyle>
          <a:p>
            <a:fld id="{03B6556F-123D-451A-8DC0-4A664BB12AD4}" type="slidenum">
              <a:rPr lang="zh-CN" altLang="en-US"/>
              <a:pPr/>
              <a:t>‹#›</a:t>
            </a:fld>
            <a:endParaRPr lang="en-US" sz="1200"/>
          </a:p>
        </p:txBody>
      </p:sp>
    </p:spTree>
    <p:extLst>
      <p:ext uri="{BB962C8B-B14F-4D97-AF65-F5344CB8AC3E}">
        <p14:creationId xmlns:p14="http://schemas.microsoft.com/office/powerpoint/2010/main" val="1767013912"/>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8829213-51C1-43BE-ADFD-AEB717074326}" type="slidenum">
              <a:rPr lang="zh-CN" altLang="en-US"/>
              <a:pPr/>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C4BF71C-1E16-46DD-8D20-56F5A1504ABC}" type="slidenum">
              <a:rPr lang="zh-CN" altLang="en-US"/>
              <a:pPr/>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DFD5CE4-D170-4F95-B3CC-AC998F8871DC}" type="slidenum">
              <a:rPr lang="zh-CN" altLang="en-US"/>
              <a:pPr/>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0"/>
            <a:ext cx="2844800" cy="365125"/>
          </a:xfrm>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4" name="页脚占位符 3"/>
          <p:cNvSpPr>
            <a:spLocks noGrp="1"/>
          </p:cNvSpPr>
          <p:nvPr>
            <p:ph type="ftr" sz="quarter" idx="11"/>
          </p:nvPr>
        </p:nvSpPr>
        <p:spPr>
          <a:xfrm>
            <a:off x="4167188" y="6356350"/>
            <a:ext cx="3862387"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740775" y="6356350"/>
            <a:ext cx="2844800" cy="365125"/>
          </a:xfrm>
        </p:spPr>
        <p:txBody>
          <a:bodyPr/>
          <a:lstStyle>
            <a:lvl1pPr>
              <a:defRPr/>
            </a:lvl1pPr>
          </a:lstStyle>
          <a:p>
            <a:fld id="{D7261309-3B3E-4032-87B7-4FDA32E1730C}" type="slidenum">
              <a:rPr lang="zh-CN" altLang="en-US"/>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DD84DCD-7AAB-4738-ACDD-D58E823F1B48}" type="slidenum">
              <a:rPr lang="zh-CN" altLang="en-US"/>
              <a:pPr/>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7A7CBF1-2C7A-4F55-B7FA-BA73128127ED}" type="slidenum">
              <a:rPr lang="zh-CN" altLang="en-US"/>
              <a:pPr/>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6EC1EB6-E366-475F-AD3E-4602F0F27123}" type="slidenum">
              <a:rPr lang="zh-CN" altLang="en-US"/>
              <a:pPr/>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6CAE658E-C540-4B9E-975A-66B4025C1D4D}" type="slidenum">
              <a:rPr lang="zh-CN" altLang="en-US"/>
              <a:pPr/>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C894A0C6-777D-490D-AD57-66A6D5FCAA3C}" type="slidenum">
              <a:rPr lang="zh-CN" altLang="en-US"/>
              <a:pPr/>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47F55494-79B4-468C-8B12-3135B33489C4}" type="slidenum">
              <a:rPr lang="zh-CN" altLang="en-US"/>
              <a:pPr/>
              <a:t>‹#›</a:t>
            </a:fld>
            <a:endParaRPr lang="zh-CN" altLang="en-US" sz="1800">
              <a:solidFill>
                <a:schemeClr val="tx1"/>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038AA116-F873-4849-B791-A68900F24921}" type="slidenum">
              <a:rPr lang="zh-CN" altLang="en-US"/>
              <a:pPr/>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C28BA9D-1D77-44BA-A126-AA55333CAED9}"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49A9378-56B5-442C-8B49-B76D5D830CDC}" type="slidenum">
              <a:rPr lang="zh-CN" altLang="en-US"/>
              <a:pPr/>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5975" cy="1143000"/>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609600" y="1600200"/>
            <a:ext cx="10975975" cy="4525963"/>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FC28BA9D-1D77-44BA-A126-AA55333CAED9}" type="datetime1">
              <a:rPr lang="zh-CN" altLang="en-US"/>
              <a:pPr/>
              <a:t>2014/11/27</a:t>
            </a:fld>
            <a:endParaRPr lang="zh-CN" altLang="en-US"/>
          </a:p>
        </p:txBody>
      </p:sp>
      <p:sp>
        <p:nvSpPr>
          <p:cNvPr id="1029" name="页脚占位符 4"/>
          <p:cNvSpPr>
            <a:spLocks noGrp="1" noChangeArrowheads="1"/>
          </p:cNvSpPr>
          <p:nvPr>
            <p:ph type="ftr" sz="quarter" idx="3"/>
          </p:nvPr>
        </p:nvSpPr>
        <p:spPr bwMode="auto">
          <a:xfrm>
            <a:off x="4167188" y="6356350"/>
            <a:ext cx="3862387"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740775" y="6356350"/>
            <a:ext cx="2844800"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0CB68F6-DA9C-4C7C-AEF4-6229C22431E8}" type="slidenum">
              <a:rPr lang="zh-CN" altLang="en-US"/>
              <a:pPr/>
              <a:t>‹#›</a:t>
            </a:fld>
            <a:endParaRPr lang="zh-CN" altLang="en-US"/>
          </a:p>
        </p:txBody>
      </p:sp>
      <p:sp>
        <p:nvSpPr>
          <p:cNvPr id="7" name="矩形 7"/>
          <p:cNvSpPr>
            <a:spLocks noChangeArrowheads="1"/>
          </p:cNvSpPr>
          <p:nvPr userDrawn="1"/>
        </p:nvSpPr>
        <p:spPr bwMode="auto">
          <a:xfrm>
            <a:off x="0" y="-15875"/>
            <a:ext cx="12195175" cy="1041400"/>
          </a:xfrm>
          <a:prstGeom prst="rect">
            <a:avLst/>
          </a:prstGeom>
          <a:solidFill>
            <a:srgbClr val="6CA62C"/>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8" name="矩形 8"/>
          <p:cNvSpPr>
            <a:spLocks noChangeArrowheads="1"/>
          </p:cNvSpPr>
          <p:nvPr userDrawn="1"/>
        </p:nvSpPr>
        <p:spPr bwMode="auto">
          <a:xfrm>
            <a:off x="0" y="6330950"/>
            <a:ext cx="12195175" cy="527050"/>
          </a:xfrm>
          <a:prstGeom prst="rect">
            <a:avLst/>
          </a:prstGeom>
          <a:solidFill>
            <a:srgbClr val="6CA62C"/>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9" name="Picture 8" descr="91淘课logo"/>
          <p:cNvPicPr>
            <a:picLocks noChangeAspect="1" noChangeArrowheads="1"/>
          </p:cNvPicPr>
          <p:nvPr userDrawn="1"/>
        </p:nvPicPr>
        <p:blipFill>
          <a:blip r:embed="rId14" cstate="print">
            <a:clrChange>
              <a:clrFrom>
                <a:srgbClr val="555555"/>
              </a:clrFrom>
              <a:clrTo>
                <a:srgbClr val="555555">
                  <a:alpha val="0"/>
                </a:srgbClr>
              </a:clrTo>
            </a:clrChange>
            <a:lum contrast="40000"/>
          </a:blip>
          <a:srcRect/>
          <a:stretch>
            <a:fillRect/>
          </a:stretch>
        </p:blipFill>
        <p:spPr bwMode="auto">
          <a:xfrm>
            <a:off x="10993927" y="5721350"/>
            <a:ext cx="1008063" cy="609600"/>
          </a:xfrm>
          <a:prstGeom prst="rect">
            <a:avLst/>
          </a:prstGeom>
          <a:noFill/>
          <a:ln w="9525" cmpd="sng">
            <a:noFill/>
            <a:miter lim="800000"/>
            <a:headEnd/>
            <a:tailEnd/>
          </a:ln>
        </p:spPr>
      </p:pic>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timing>
    <p:tnLst>
      <p:par>
        <p:cTn id="1" dur="indefinite" restart="never" nodeType="tmRoot"/>
      </p:par>
    </p:tnLst>
  </p:timing>
  <p:txStyles>
    <p:titleStyle>
      <a:lvl1pPr marL="914400" indent="-914400" algn="ctr" defTabSz="0" rtl="0" eaLnBrk="1" fontAlgn="base" hangingPunct="1">
        <a:spcBef>
          <a:spcPct val="0"/>
        </a:spcBef>
        <a:spcAft>
          <a:spcPct val="0"/>
        </a:spcAft>
        <a:defRPr sz="4400">
          <a:solidFill>
            <a:schemeClr val="tx1"/>
          </a:solidFill>
          <a:latin typeface="+mj-lt"/>
          <a:ea typeface="+mj-ea"/>
          <a:cs typeface="+mj-cs"/>
          <a:sym typeface="Calibri" pitchFamily="34" charset="0"/>
        </a:defRPr>
      </a:lvl1pPr>
      <a:lvl2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defTabSz="0" rtl="0" eaLnBrk="1" fontAlgn="base" hangingPunct="1">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defTabSz="0" rtl="0" eaLnBrk="1" fontAlgn="base" hangingPunct="1">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eaLnBrk="1" fontAlgn="base" hangingPunct="1">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eaLnBrk="1" fontAlgn="base" hangingPunct="1">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1" fontAlgn="base" hangingPunct="1">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hyperlink" Target="mailto:info@eyefulpresentations.co.uk" TargetMode="Externa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6"/>
          <p:cNvGrpSpPr>
            <a:grpSpLocks/>
          </p:cNvGrpSpPr>
          <p:nvPr/>
        </p:nvGrpSpPr>
        <p:grpSpPr bwMode="auto">
          <a:xfrm>
            <a:off x="0" y="1557338"/>
            <a:ext cx="12195175" cy="3962400"/>
            <a:chOff x="0" y="0"/>
            <a:chExt cx="12195175" cy="3962127"/>
          </a:xfrm>
        </p:grpSpPr>
        <p:sp>
          <p:nvSpPr>
            <p:cNvPr id="3075" name="直角三角形 7"/>
            <p:cNvSpPr>
              <a:spLocks noChangeArrowheads="1"/>
            </p:cNvSpPr>
            <p:nvPr/>
          </p:nvSpPr>
          <p:spPr bwMode="auto">
            <a:xfrm flipH="1">
              <a:off x="10634068" y="216024"/>
              <a:ext cx="255710" cy="216024"/>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6" name="矩形 8"/>
            <p:cNvSpPr>
              <a:spLocks noChangeArrowheads="1"/>
            </p:cNvSpPr>
            <p:nvPr/>
          </p:nvSpPr>
          <p:spPr bwMode="auto">
            <a:xfrm>
              <a:off x="0" y="432048"/>
              <a:ext cx="12195175" cy="2816696"/>
            </a:xfrm>
            <a:prstGeom prst="rect">
              <a:avLst/>
            </a:prstGeom>
            <a:solidFill>
              <a:srgbClr val="988328">
                <a:alpha val="25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7" name="矩形 9"/>
            <p:cNvSpPr>
              <a:spLocks noChangeArrowheads="1"/>
            </p:cNvSpPr>
            <p:nvPr/>
          </p:nvSpPr>
          <p:spPr bwMode="auto">
            <a:xfrm>
              <a:off x="10889778" y="216024"/>
              <a:ext cx="896441" cy="3240360"/>
            </a:xfrm>
            <a:prstGeom prst="rect">
              <a:avLst/>
            </a:prstGeom>
            <a:solidFill>
              <a:srgbClr val="CC000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8" name="直角三角形 10"/>
            <p:cNvSpPr>
              <a:spLocks noChangeArrowheads="1"/>
            </p:cNvSpPr>
            <p:nvPr/>
          </p:nvSpPr>
          <p:spPr bwMode="auto">
            <a:xfrm flipH="1" flipV="1">
              <a:off x="10634067" y="3248744"/>
              <a:ext cx="255709" cy="207640"/>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3079" name="Picture 2" descr="C:\Users\user\Desktop\未标题-1 拷贝.png"/>
            <p:cNvPicPr>
              <a:picLocks noChangeAspect="1" noChangeArrowheads="1"/>
            </p:cNvPicPr>
            <p:nvPr/>
          </p:nvPicPr>
          <p:blipFill>
            <a:blip r:embed="rId2" cstate="print"/>
            <a:srcRect/>
            <a:stretch>
              <a:fillRect/>
            </a:stretch>
          </p:blipFill>
          <p:spPr bwMode="auto">
            <a:xfrm>
              <a:off x="166860" y="0"/>
              <a:ext cx="2402335" cy="3962127"/>
            </a:xfrm>
            <a:prstGeom prst="rect">
              <a:avLst/>
            </a:prstGeom>
            <a:noFill/>
            <a:ln w="9525" cmpd="sng">
              <a:noFill/>
              <a:miter lim="800000"/>
              <a:headEnd/>
              <a:tailEnd/>
            </a:ln>
          </p:spPr>
        </p:pic>
      </p:grpSp>
      <p:sp>
        <p:nvSpPr>
          <p:cNvPr id="3080" name="副标题 2"/>
          <p:cNvSpPr>
            <a:spLocks noGrp="1" noChangeArrowheads="1"/>
          </p:cNvSpPr>
          <p:nvPr>
            <p:ph type="subTitle" idx="4294967295"/>
          </p:nvPr>
        </p:nvSpPr>
        <p:spPr>
          <a:xfrm>
            <a:off x="1920875" y="1989138"/>
            <a:ext cx="8537575" cy="792162"/>
          </a:xfrm>
          <a:ln/>
        </p:spPr>
        <p:txBody>
          <a:bodyPr/>
          <a:lstStyle/>
          <a:p>
            <a:pPr marL="0" indent="0" algn="ctr">
              <a:buNone/>
            </a:pPr>
            <a:r>
              <a:rPr lang="en-US" sz="2800" b="1" dirty="0">
                <a:solidFill>
                  <a:srgbClr val="CC3300"/>
                </a:solidFill>
                <a:latin typeface="宋体" panose="02010600030101010101" pitchFamily="2" charset="-122"/>
                <a:ea typeface="宋体" panose="02010600030101010101" pitchFamily="2" charset="-122"/>
                <a:sym typeface="微软雅黑" pitchFamily="34" charset="-122"/>
              </a:rPr>
              <a:t> </a:t>
            </a:r>
            <a:r>
              <a:rPr lang="en-US" altLang="zh-CN" sz="2800" b="1" dirty="0">
                <a:latin typeface="黑体" panose="02010609060101010101" pitchFamily="49" charset="-122"/>
                <a:ea typeface="黑体" panose="02010609060101010101" pitchFamily="49" charset="-122"/>
                <a:sym typeface="宋体" pitchFamily="2" charset="-122"/>
              </a:rPr>
              <a:t>§</a:t>
            </a:r>
            <a:r>
              <a:rPr lang="zh-CN" altLang="en-US" sz="2800" b="1" dirty="0">
                <a:latin typeface="黑体" panose="02010609060101010101" pitchFamily="49" charset="-122"/>
                <a:ea typeface="黑体" panose="02010609060101010101" pitchFamily="49" charset="-122"/>
                <a:sym typeface="宋体" pitchFamily="2" charset="-122"/>
              </a:rPr>
              <a:t>2.2.2用样本的数字特征估计总体的数字特征</a:t>
            </a:r>
            <a:endParaRPr lang="zh-CN" altLang="en-US" b="1" dirty="0">
              <a:latin typeface="黑体" panose="02010609060101010101" pitchFamily="49" charset="-122"/>
              <a:ea typeface="黑体" panose="02010609060101010101" pitchFamily="49" charset="-122"/>
            </a:endParaRPr>
          </a:p>
        </p:txBody>
      </p:sp>
      <p:sp>
        <p:nvSpPr>
          <p:cNvPr id="3081" name="TextBox 3"/>
          <p:cNvSpPr>
            <a:spLocks noChangeArrowheads="1"/>
          </p:cNvSpPr>
          <p:nvPr/>
        </p:nvSpPr>
        <p:spPr bwMode="auto">
          <a:xfrm>
            <a:off x="11064154" y="2199710"/>
            <a:ext cx="547688" cy="2677656"/>
          </a:xfrm>
          <a:prstGeom prst="rect">
            <a:avLst/>
          </a:prstGeom>
          <a:noFill/>
          <a:ln w="9525" cmpd="sng">
            <a:noFill/>
            <a:miter lim="800000"/>
            <a:headEnd/>
            <a:tailEnd/>
          </a:ln>
        </p:spPr>
        <p:txBody>
          <a:bodyPr>
            <a:spAutoFit/>
          </a:bodyPr>
          <a:lstStyle/>
          <a:p>
            <a:r>
              <a:rPr lang="zh-CN" altLang="en-US" sz="2800" b="1" dirty="0">
                <a:solidFill>
                  <a:schemeClr val="bg1"/>
                </a:solidFill>
                <a:latin typeface="+mn-ea"/>
                <a:ea typeface="+mn-ea"/>
                <a:sym typeface="微软雅黑" pitchFamily="34" charset="-122"/>
              </a:rPr>
              <a:t>第二章：统计</a:t>
            </a:r>
            <a:endParaRPr lang="zh-CN" altLang="en-US" sz="2800" dirty="0">
              <a:solidFill>
                <a:schemeClr val="bg1"/>
              </a:solidFill>
              <a:latin typeface="+mn-ea"/>
              <a:ea typeface="+mn-ea"/>
              <a:sym typeface="Calibri" pitchFamily="34" charset="0"/>
            </a:endParaRPr>
          </a:p>
        </p:txBody>
      </p:sp>
      <p:pic>
        <p:nvPicPr>
          <p:cNvPr id="3082" name="对象 5"/>
          <p:cNvPicPr>
            <a:picLocks noChangeAspect="1" noChangeArrowheads="1"/>
          </p:cNvPicPr>
          <p:nvPr/>
        </p:nvPicPr>
        <p:blipFill>
          <a:blip r:embed="rId3" cstate="print"/>
          <a:srcRect/>
          <a:stretch>
            <a:fillRect/>
          </a:stretch>
        </p:blipFill>
        <p:spPr bwMode="auto">
          <a:xfrm>
            <a:off x="4153452" y="2914646"/>
            <a:ext cx="4067175" cy="1995487"/>
          </a:xfrm>
          <a:prstGeom prst="rect">
            <a:avLst/>
          </a:prstGeom>
          <a:noFill/>
          <a:ln w="9525" cmpd="sng">
            <a:noFill/>
            <a:miter lim="800000"/>
            <a:headEnd/>
            <a:tailEnd/>
          </a:ln>
        </p:spPr>
      </p:pic>
    </p:spTree>
    <p:extLst>
      <p:ext uri="{BB962C8B-B14F-4D97-AF65-F5344CB8AC3E}">
        <p14:creationId xmlns:p14="http://schemas.microsoft.com/office/powerpoint/2010/main" val="3677947637"/>
      </p:ext>
    </p:extLst>
  </p:cSld>
  <p:clrMapOvr>
    <a:masterClrMapping/>
  </p:clrMapOvr>
  <p:transition spd="slow">
    <p:cover dir="l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0" y="933450"/>
            <a:ext cx="12195175" cy="1384995"/>
          </a:xfrm>
          <a:prstGeom prst="rect">
            <a:avLst/>
          </a:prstGeom>
          <a:noFill/>
          <a:ln w="9525">
            <a:noFill/>
            <a:miter lim="800000"/>
            <a:headEnd/>
            <a:tailEnd/>
          </a:ln>
          <a:effectLst/>
        </p:spPr>
        <p:txBody>
          <a:bodyPr>
            <a:spAutoFit/>
          </a:bodyPr>
          <a:lstStyle/>
          <a:p>
            <a:r>
              <a:rPr lang="zh-CN" sz="2800" b="1" dirty="0">
                <a:solidFill>
                  <a:srgbClr val="FF0000"/>
                </a:solidFill>
                <a:latin typeface="宋体" pitchFamily="2" charset="-122"/>
              </a:rPr>
              <a:t>思考</a:t>
            </a:r>
            <a:r>
              <a:rPr lang="zh-CN" altLang="zh-CN" sz="2800" b="1" dirty="0">
                <a:solidFill>
                  <a:srgbClr val="FF0000"/>
                </a:solidFill>
                <a:latin typeface="宋体" pitchFamily="2" charset="-122"/>
              </a:rPr>
              <a:t>6</a:t>
            </a:r>
            <a:r>
              <a:rPr lang="zh-CN" sz="2800" b="1" dirty="0">
                <a:solidFill>
                  <a:srgbClr val="FF0000"/>
                </a:solidFill>
                <a:latin typeface="宋体" pitchFamily="2" charset="-122"/>
              </a:rPr>
              <a:t>：</a:t>
            </a:r>
            <a:r>
              <a:rPr lang="zh-CN" sz="2800" b="1" dirty="0">
                <a:latin typeface="宋体" pitchFamily="2" charset="-122"/>
              </a:rPr>
              <a:t>根据统计学中数学期望原理，将频率分布直方图中每个小矩形的面积与小矩形底边中点的横坐标之积相加，就是样本数据的估值平均数</a:t>
            </a:r>
            <a:r>
              <a:rPr lang="zh-CN" altLang="zh-CN" sz="2800" b="1" dirty="0">
                <a:latin typeface="宋体" pitchFamily="2" charset="-122"/>
              </a:rPr>
              <a:t>. </a:t>
            </a:r>
            <a:r>
              <a:rPr lang="zh-CN" sz="2800" b="1" dirty="0">
                <a:latin typeface="宋体" pitchFamily="2" charset="-122"/>
              </a:rPr>
              <a:t>由此估计总体的平均数是什么？</a:t>
            </a:r>
          </a:p>
        </p:txBody>
      </p:sp>
      <p:sp>
        <p:nvSpPr>
          <p:cNvPr id="13315" name="Text Box 3"/>
          <p:cNvSpPr txBox="1">
            <a:spLocks noChangeArrowheads="1"/>
          </p:cNvSpPr>
          <p:nvPr/>
        </p:nvSpPr>
        <p:spPr bwMode="auto">
          <a:xfrm>
            <a:off x="481197" y="2997201"/>
            <a:ext cx="11232780" cy="1384995"/>
          </a:xfrm>
          <a:prstGeom prst="rect">
            <a:avLst/>
          </a:prstGeom>
          <a:noFill/>
          <a:ln w="9525">
            <a:noFill/>
            <a:miter lim="800000"/>
            <a:headEnd/>
            <a:tailEnd/>
          </a:ln>
          <a:effectLst/>
        </p:spPr>
        <p:txBody>
          <a:bodyPr wrap="square">
            <a:spAutoFit/>
          </a:bodyPr>
          <a:lstStyle/>
          <a:p>
            <a:r>
              <a:rPr lang="zh-CN" altLang="zh-CN" sz="2800" b="1" dirty="0">
                <a:solidFill>
                  <a:srgbClr val="FF0000"/>
                </a:solidFill>
                <a:latin typeface="宋体" pitchFamily="2" charset="-122"/>
              </a:rPr>
              <a:t>0.25×0.04+0.75×0.08+1.25×0.15+1.75×0.22+2.25×0.25</a:t>
            </a:r>
            <a:r>
              <a:rPr lang="zh-CN" altLang="zh-CN" sz="2800" b="1" dirty="0" smtClean="0">
                <a:solidFill>
                  <a:srgbClr val="FF0000"/>
                </a:solidFill>
                <a:latin typeface="宋体" pitchFamily="2" charset="-122"/>
              </a:rPr>
              <a:t>+</a:t>
            </a:r>
            <a:endParaRPr lang="en-US" altLang="zh-CN" sz="2800" b="1" dirty="0" smtClean="0">
              <a:solidFill>
                <a:srgbClr val="FF0000"/>
              </a:solidFill>
              <a:latin typeface="宋体" pitchFamily="2" charset="-122"/>
            </a:endParaRPr>
          </a:p>
          <a:p>
            <a:r>
              <a:rPr lang="zh-CN" altLang="zh-CN" sz="2800" b="1" dirty="0" smtClean="0">
                <a:solidFill>
                  <a:srgbClr val="FF0000"/>
                </a:solidFill>
                <a:latin typeface="宋体" pitchFamily="2" charset="-122"/>
              </a:rPr>
              <a:t>2</a:t>
            </a:r>
            <a:r>
              <a:rPr lang="zh-CN" altLang="zh-CN" sz="2800" b="1" dirty="0">
                <a:solidFill>
                  <a:srgbClr val="FF0000"/>
                </a:solidFill>
                <a:latin typeface="宋体" pitchFamily="2" charset="-122"/>
              </a:rPr>
              <a:t>.75×0.14+3.25× 0.06+3.75×0.04+4.25×0.02=2.02</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t</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  </a:t>
            </a:r>
          </a:p>
          <a:p>
            <a:r>
              <a:rPr lang="zh-CN" altLang="zh-CN" sz="2800" b="1" dirty="0">
                <a:solidFill>
                  <a:srgbClr val="FF0000"/>
                </a:solidFill>
                <a:latin typeface="宋体" pitchFamily="2" charset="-122"/>
              </a:rPr>
              <a:t>  </a:t>
            </a:r>
            <a:r>
              <a:rPr lang="zh-CN" sz="2800" b="1" dirty="0">
                <a:solidFill>
                  <a:srgbClr val="FF0000"/>
                </a:solidFill>
                <a:latin typeface="宋体" pitchFamily="2" charset="-122"/>
              </a:rPr>
              <a:t>平均数是</a:t>
            </a:r>
            <a:r>
              <a:rPr lang="zh-CN" altLang="zh-CN" sz="2800" b="1" dirty="0">
                <a:solidFill>
                  <a:srgbClr val="FF0000"/>
                </a:solidFill>
                <a:latin typeface="宋体" pitchFamily="2" charset="-122"/>
              </a:rPr>
              <a:t>2.02. </a:t>
            </a:r>
          </a:p>
        </p:txBody>
      </p:sp>
      <p:sp>
        <p:nvSpPr>
          <p:cNvPr id="13316" name="Text Box 4"/>
          <p:cNvSpPr txBox="1">
            <a:spLocks noChangeArrowheads="1"/>
          </p:cNvSpPr>
          <p:nvPr/>
        </p:nvSpPr>
        <p:spPr bwMode="auto">
          <a:xfrm>
            <a:off x="337187" y="5085115"/>
            <a:ext cx="11687043" cy="523220"/>
          </a:xfrm>
          <a:prstGeom prst="rect">
            <a:avLst/>
          </a:prstGeom>
          <a:noFill/>
          <a:ln w="9525">
            <a:noFill/>
            <a:miter lim="800000"/>
            <a:headEnd/>
            <a:tailEnd/>
          </a:ln>
          <a:effectLst/>
        </p:spPr>
        <p:txBody>
          <a:bodyPr>
            <a:spAutoFit/>
          </a:bodyPr>
          <a:lstStyle/>
          <a:p>
            <a:r>
              <a:rPr lang="zh-CN" sz="2800" b="1" dirty="0">
                <a:solidFill>
                  <a:srgbClr val="FF0000"/>
                </a:solidFill>
                <a:latin typeface="+mn-ea"/>
                <a:ea typeface="+mn-ea"/>
              </a:rPr>
              <a:t>平均数与中位数相等，是必然还是巧合？</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diamond(in)">
                                      <p:cBhvr>
                                        <p:cTn id="7" dur="20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316">
                                            <p:txEl>
                                              <p:pRg st="0" end="0"/>
                                            </p:txEl>
                                          </p:spTgt>
                                        </p:tgtEl>
                                        <p:attrNameLst>
                                          <p:attrName>style.visibility</p:attrName>
                                        </p:attrNameLst>
                                      </p:cBhvr>
                                      <p:to>
                                        <p:strVal val="visible"/>
                                      </p:to>
                                    </p:set>
                                    <p:animEffect transition="in" filter="diamond(in)">
                                      <p:cBhvr>
                                        <p:cTn id="12" dur="2000"/>
                                        <p:tgtEl>
                                          <p:spTgt spid="133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892176"/>
            <a:ext cx="12195175" cy="1384995"/>
          </a:xfrm>
          <a:prstGeom prst="rect">
            <a:avLst/>
          </a:prstGeom>
          <a:noFill/>
          <a:ln w="9525">
            <a:noFill/>
            <a:miter lim="800000"/>
            <a:headEnd/>
            <a:tailEnd/>
          </a:ln>
          <a:effectLst/>
        </p:spPr>
        <p:txBody>
          <a:bodyPr>
            <a:spAutoFit/>
          </a:bodyPr>
          <a:lstStyle/>
          <a:p>
            <a:r>
              <a:rPr lang="zh-CN" sz="2800" b="1" dirty="0">
                <a:solidFill>
                  <a:srgbClr val="FF0000"/>
                </a:solidFill>
                <a:latin typeface="宋体" pitchFamily="2" charset="-122"/>
              </a:rPr>
              <a:t>思考</a:t>
            </a:r>
            <a:r>
              <a:rPr lang="zh-CN" altLang="zh-CN" sz="2800" b="1" dirty="0">
                <a:solidFill>
                  <a:srgbClr val="FF0000"/>
                </a:solidFill>
                <a:latin typeface="宋体" pitchFamily="2" charset="-122"/>
              </a:rPr>
              <a:t>7</a:t>
            </a:r>
            <a:r>
              <a:rPr lang="zh-CN" sz="2800" b="1" dirty="0">
                <a:solidFill>
                  <a:srgbClr val="FF0000"/>
                </a:solidFill>
                <a:latin typeface="宋体" pitchFamily="2" charset="-122"/>
              </a:rPr>
              <a:t>：从居民月均用水量样本数据可知，该样本的众数是</a:t>
            </a:r>
            <a:r>
              <a:rPr lang="zh-CN" altLang="zh-CN" sz="2800" b="1" dirty="0">
                <a:solidFill>
                  <a:srgbClr val="FF0000"/>
                </a:solidFill>
                <a:latin typeface="宋体" pitchFamily="2" charset="-122"/>
              </a:rPr>
              <a:t>2.3</a:t>
            </a:r>
            <a:r>
              <a:rPr lang="zh-CN" sz="2800" b="1" dirty="0">
                <a:solidFill>
                  <a:srgbClr val="FF0000"/>
                </a:solidFill>
                <a:latin typeface="宋体" pitchFamily="2" charset="-122"/>
              </a:rPr>
              <a:t>，中位数是</a:t>
            </a:r>
            <a:r>
              <a:rPr lang="zh-CN" altLang="zh-CN" sz="2800" b="1" dirty="0">
                <a:solidFill>
                  <a:srgbClr val="FF0000"/>
                </a:solidFill>
                <a:latin typeface="宋体" pitchFamily="2" charset="-122"/>
              </a:rPr>
              <a:t>2.0</a:t>
            </a:r>
            <a:r>
              <a:rPr lang="zh-CN" sz="2800" b="1" dirty="0">
                <a:solidFill>
                  <a:srgbClr val="FF0000"/>
                </a:solidFill>
                <a:latin typeface="宋体" pitchFamily="2" charset="-122"/>
              </a:rPr>
              <a:t>，平均数是</a:t>
            </a:r>
            <a:r>
              <a:rPr lang="zh-CN" altLang="zh-CN" sz="2800" b="1" dirty="0">
                <a:solidFill>
                  <a:srgbClr val="FF0000"/>
                </a:solidFill>
                <a:latin typeface="宋体" pitchFamily="2" charset="-122"/>
              </a:rPr>
              <a:t>1.973</a:t>
            </a:r>
            <a:r>
              <a:rPr lang="zh-CN" sz="2800" b="1" dirty="0">
                <a:solidFill>
                  <a:srgbClr val="FF0000"/>
                </a:solidFill>
                <a:latin typeface="宋体" pitchFamily="2" charset="-122"/>
              </a:rPr>
              <a:t>，这与我们从样本频率分布直方图得出的结论有偏差，你能解释一下原因吗？ </a:t>
            </a:r>
          </a:p>
        </p:txBody>
      </p:sp>
      <p:sp>
        <p:nvSpPr>
          <p:cNvPr id="14339" name="Text Box 3"/>
          <p:cNvSpPr txBox="1">
            <a:spLocks noChangeArrowheads="1"/>
          </p:cNvSpPr>
          <p:nvPr/>
        </p:nvSpPr>
        <p:spPr bwMode="auto">
          <a:xfrm>
            <a:off x="101627" y="2882900"/>
            <a:ext cx="12013094" cy="1077218"/>
          </a:xfrm>
          <a:prstGeom prst="rect">
            <a:avLst/>
          </a:prstGeom>
          <a:noFill/>
          <a:ln w="9525">
            <a:noFill/>
            <a:miter lim="800000"/>
            <a:headEnd/>
            <a:tailEnd/>
          </a:ln>
          <a:effectLst/>
        </p:spPr>
        <p:txBody>
          <a:bodyPr>
            <a:spAutoFit/>
          </a:bodyPr>
          <a:lstStyle/>
          <a:p>
            <a:r>
              <a:rPr lang="zh-CN" altLang="zh-CN" sz="3600" b="1" dirty="0">
                <a:solidFill>
                  <a:srgbClr val="FFFF00"/>
                </a:solidFill>
                <a:latin typeface="华文楷体" pitchFamily="2" charset="-122"/>
                <a:ea typeface="华文楷体" pitchFamily="2" charset="-122"/>
              </a:rPr>
              <a:t>   </a:t>
            </a:r>
            <a:r>
              <a:rPr lang="zh-CN" sz="2800" b="1" dirty="0">
                <a:solidFill>
                  <a:schemeClr val="accent2"/>
                </a:solidFill>
                <a:latin typeface="+mn-ea"/>
                <a:ea typeface="+mn-ea"/>
              </a:rPr>
              <a:t>频率分布直方图损失了一些样本数据，得到的是一个估计值，且所得估值与数据分组有关</a:t>
            </a:r>
            <a:r>
              <a:rPr lang="zh-CN" altLang="zh-CN" sz="2800" b="1" dirty="0">
                <a:solidFill>
                  <a:schemeClr val="accent2"/>
                </a:solidFill>
                <a:latin typeface="+mn-ea"/>
                <a:ea typeface="+mn-ea"/>
              </a:rPr>
              <a:t>.</a:t>
            </a:r>
          </a:p>
        </p:txBody>
      </p:sp>
      <p:sp>
        <p:nvSpPr>
          <p:cNvPr id="14340" name="Text Box 4"/>
          <p:cNvSpPr txBox="1">
            <a:spLocks noChangeArrowheads="1"/>
          </p:cNvSpPr>
          <p:nvPr/>
        </p:nvSpPr>
        <p:spPr bwMode="auto">
          <a:xfrm>
            <a:off x="182082" y="4652963"/>
            <a:ext cx="12013094" cy="954107"/>
          </a:xfrm>
          <a:prstGeom prst="rect">
            <a:avLst/>
          </a:prstGeom>
          <a:noFill/>
          <a:ln w="9525">
            <a:noFill/>
            <a:miter lim="800000"/>
            <a:headEnd/>
            <a:tailEnd/>
          </a:ln>
          <a:effectLst/>
        </p:spPr>
        <p:txBody>
          <a:bodyPr>
            <a:spAutoFit/>
          </a:bodyPr>
          <a:lstStyle/>
          <a:p>
            <a:r>
              <a:rPr lang="zh-CN" sz="2800" b="1" dirty="0">
                <a:solidFill>
                  <a:schemeClr val="bg1"/>
                </a:solidFill>
                <a:latin typeface="+mn-ea"/>
                <a:ea typeface="+mn-ea"/>
              </a:rPr>
              <a:t>注</a:t>
            </a:r>
            <a:r>
              <a:rPr lang="zh-CN" altLang="zh-CN" sz="2800" b="1" dirty="0">
                <a:solidFill>
                  <a:schemeClr val="bg1"/>
                </a:solidFill>
                <a:latin typeface="+mn-ea"/>
                <a:ea typeface="+mn-ea"/>
              </a:rPr>
              <a:t>:</a:t>
            </a:r>
            <a:r>
              <a:rPr lang="zh-CN" sz="2800" b="1" dirty="0">
                <a:solidFill>
                  <a:schemeClr val="hlink"/>
                </a:solidFill>
                <a:latin typeface="+mn-ea"/>
                <a:ea typeface="+mn-ea"/>
              </a:rPr>
              <a:t>在只有样本频率分布直方图的情况下，我们可以按上述方法估计众数、中位数和平均数，并由此估计总体特征</a:t>
            </a:r>
            <a:r>
              <a:rPr lang="zh-CN" altLang="zh-CN" sz="2800" b="1" dirty="0">
                <a:solidFill>
                  <a:schemeClr val="hlink"/>
                </a:solidFill>
                <a:latin typeface="+mn-ea"/>
                <a:ea typeface="+mn-ea"/>
              </a:rPr>
              <a:t>.</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blinds(horizontal)">
                                      <p:cBhvr>
                                        <p:cTn id="12"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P spid="1434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409193" y="1409700"/>
            <a:ext cx="10944760" cy="2246769"/>
          </a:xfrm>
          <a:prstGeom prst="rect">
            <a:avLst/>
          </a:prstGeom>
          <a:noFill/>
          <a:ln w="9525">
            <a:noFill/>
            <a:miter lim="800000"/>
            <a:headEnd/>
            <a:tailEnd/>
          </a:ln>
          <a:effectLst/>
        </p:spPr>
        <p:txBody>
          <a:bodyPr wrap="square">
            <a:spAutoFit/>
          </a:bodyPr>
          <a:lstStyle/>
          <a:p>
            <a:r>
              <a:rPr lang="zh-CN" sz="2800" b="1" dirty="0">
                <a:solidFill>
                  <a:srgbClr val="FF0000"/>
                </a:solidFill>
                <a:latin typeface="宋体" pitchFamily="2" charset="-122"/>
              </a:rPr>
              <a:t>思考</a:t>
            </a:r>
            <a:r>
              <a:rPr lang="zh-CN" altLang="zh-CN" sz="2800" b="1" dirty="0">
                <a:solidFill>
                  <a:srgbClr val="FF0000"/>
                </a:solidFill>
                <a:latin typeface="宋体" pitchFamily="2" charset="-122"/>
              </a:rPr>
              <a:t>8</a:t>
            </a:r>
            <a:r>
              <a:rPr lang="zh-CN" sz="2800" b="1" dirty="0">
                <a:solidFill>
                  <a:srgbClr val="FF0000"/>
                </a:solidFill>
                <a:latin typeface="宋体" pitchFamily="2" charset="-122"/>
              </a:rPr>
              <a:t>：</a:t>
            </a:r>
            <a:r>
              <a:rPr lang="zh-CN" sz="2800" b="1" dirty="0">
                <a:latin typeface="宋体" pitchFamily="2" charset="-122"/>
              </a:rPr>
              <a:t>一组数据的中位数一般不受少数几个极端值的影响，这在某些情况下是一个优点，但它对极端值的不敏感有时也会额成为缺点，你能举例说明吗？样本数据的平均数大于（或小于）中位数说明什么问题？你怎样理解</a:t>
            </a:r>
            <a:r>
              <a:rPr lang="zh-CN" sz="2800" b="1" dirty="0">
                <a:solidFill>
                  <a:srgbClr val="FF0000"/>
                </a:solidFill>
                <a:latin typeface="宋体" pitchFamily="2" charset="-122"/>
              </a:rPr>
              <a:t>“我们单位的收入水平比别的单位高”</a:t>
            </a:r>
            <a:r>
              <a:rPr lang="zh-CN" sz="2800" b="1" dirty="0">
                <a:latin typeface="宋体" pitchFamily="2" charset="-122"/>
              </a:rPr>
              <a:t>这句话的含义？</a:t>
            </a:r>
            <a:r>
              <a:rPr lang="zh-CN" sz="2800" b="1" dirty="0">
                <a:solidFill>
                  <a:schemeClr val="bg1"/>
                </a:solidFill>
                <a:latin typeface="宋体" pitchFamily="2" charset="-122"/>
              </a:rPr>
              <a:t> </a:t>
            </a: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995093" y="708026"/>
            <a:ext cx="10387071" cy="366713"/>
          </a:xfrm>
          <a:prstGeom prst="rect">
            <a:avLst/>
          </a:prstGeom>
          <a:noFill/>
          <a:ln w="9525">
            <a:noFill/>
            <a:miter lim="800000"/>
            <a:headEnd/>
            <a:tailEnd/>
          </a:ln>
          <a:effectLst/>
        </p:spPr>
        <p:txBody>
          <a:bodyPr>
            <a:spAutoFit/>
          </a:bodyPr>
          <a:lstStyle/>
          <a:p>
            <a:endParaRPr lang="zh-CN" altLang="zh-CN"/>
          </a:p>
        </p:txBody>
      </p:sp>
      <p:sp>
        <p:nvSpPr>
          <p:cNvPr id="16387" name="Text Box 3"/>
          <p:cNvSpPr txBox="1">
            <a:spLocks noChangeArrowheads="1"/>
          </p:cNvSpPr>
          <p:nvPr/>
        </p:nvSpPr>
        <p:spPr bwMode="auto">
          <a:xfrm>
            <a:off x="872294" y="1825626"/>
            <a:ext cx="10984126" cy="2677656"/>
          </a:xfrm>
          <a:prstGeom prst="rect">
            <a:avLst/>
          </a:prstGeom>
          <a:noFill/>
          <a:ln w="9525">
            <a:noFill/>
            <a:miter lim="800000"/>
            <a:headEnd/>
            <a:tailEnd/>
          </a:ln>
          <a:effectLst/>
        </p:spPr>
        <p:txBody>
          <a:bodyPr>
            <a:spAutoFit/>
          </a:bodyPr>
          <a:lstStyle/>
          <a:p>
            <a:r>
              <a:rPr lang="zh-CN" sz="2800" b="1" dirty="0">
                <a:solidFill>
                  <a:srgbClr val="FF0000"/>
                </a:solidFill>
                <a:latin typeface="+mn-ea"/>
                <a:ea typeface="+mn-ea"/>
              </a:rPr>
              <a:t>如：样本数据收集有个别差错不影响中位数；大学毕业生凭工资中位数找单位可能收入较低</a:t>
            </a:r>
            <a:r>
              <a:rPr lang="zh-CN" altLang="zh-CN" sz="2800" b="1" dirty="0">
                <a:solidFill>
                  <a:srgbClr val="FF0000"/>
                </a:solidFill>
                <a:latin typeface="+mn-ea"/>
                <a:ea typeface="+mn-ea"/>
              </a:rPr>
              <a:t>.</a:t>
            </a:r>
          </a:p>
          <a:p>
            <a:r>
              <a:rPr lang="zh-CN" altLang="zh-CN" sz="2800" b="1" dirty="0">
                <a:solidFill>
                  <a:srgbClr val="FF0000"/>
                </a:solidFill>
                <a:latin typeface="+mn-ea"/>
                <a:ea typeface="+mn-ea"/>
              </a:rPr>
              <a:t>    </a:t>
            </a:r>
            <a:r>
              <a:rPr lang="zh-CN" sz="2800" b="1" dirty="0">
                <a:solidFill>
                  <a:srgbClr val="FF0000"/>
                </a:solidFill>
                <a:latin typeface="+mn-ea"/>
                <a:ea typeface="+mn-ea"/>
              </a:rPr>
              <a:t>平均数大于（或小于）中位数，说明样本数据中存在许多较大（或较小）的极端值</a:t>
            </a:r>
            <a:r>
              <a:rPr lang="zh-CN" altLang="zh-CN" sz="2800" b="1" dirty="0">
                <a:solidFill>
                  <a:srgbClr val="FF0000"/>
                </a:solidFill>
                <a:latin typeface="+mn-ea"/>
                <a:ea typeface="+mn-ea"/>
              </a:rPr>
              <a:t>.</a:t>
            </a:r>
          </a:p>
          <a:p>
            <a:r>
              <a:rPr lang="zh-CN" altLang="zh-CN" sz="2800" b="1" dirty="0">
                <a:solidFill>
                  <a:srgbClr val="FF0000"/>
                </a:solidFill>
                <a:latin typeface="+mn-ea"/>
                <a:ea typeface="+mn-ea"/>
              </a:rPr>
              <a:t>    </a:t>
            </a:r>
            <a:r>
              <a:rPr lang="zh-CN" sz="2800" b="1" dirty="0">
                <a:solidFill>
                  <a:srgbClr val="FF0000"/>
                </a:solidFill>
                <a:latin typeface="+mn-ea"/>
                <a:ea typeface="+mn-ea"/>
              </a:rPr>
              <a:t>这句话具有模糊性甚至蒙骗性，其中收入水平是员工工资的某个中心点，它可以是众数、中位数或平均数</a:t>
            </a:r>
            <a:r>
              <a:rPr lang="zh-CN" altLang="zh-CN" sz="2800" b="1" dirty="0">
                <a:solidFill>
                  <a:srgbClr val="FF0000"/>
                </a:solidFill>
                <a:latin typeface="+mn-ea"/>
                <a:ea typeface="+mn-ea"/>
              </a:rPr>
              <a:t>.</a:t>
            </a:r>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815130" y="977901"/>
            <a:ext cx="9123091" cy="519113"/>
          </a:xfrm>
          <a:prstGeom prst="rect">
            <a:avLst/>
          </a:prstGeom>
          <a:noFill/>
          <a:ln w="9525">
            <a:noFill/>
            <a:miter lim="800000"/>
            <a:headEnd/>
            <a:tailEnd/>
          </a:ln>
          <a:effectLst/>
        </p:spPr>
        <p:txBody>
          <a:bodyPr>
            <a:spAutoFit/>
          </a:bodyPr>
          <a:lstStyle/>
          <a:p>
            <a:pPr>
              <a:spcBef>
                <a:spcPct val="50000"/>
              </a:spcBef>
            </a:pPr>
            <a:r>
              <a:rPr lang="zh-CN" sz="2800" b="1" dirty="0"/>
              <a:t>例题</a:t>
            </a:r>
            <a:r>
              <a:rPr lang="zh-CN" altLang="zh-CN" sz="2800" b="1" dirty="0"/>
              <a:t>1</a:t>
            </a:r>
            <a:r>
              <a:rPr lang="zh-CN" sz="2800" b="1" dirty="0"/>
              <a:t>：某工厂人员及工资构成如下：</a:t>
            </a:r>
          </a:p>
        </p:txBody>
      </p:sp>
      <p:graphicFrame>
        <p:nvGraphicFramePr>
          <p:cNvPr id="18435" name="Group 3"/>
          <p:cNvGraphicFramePr>
            <a:graphicFrameLocks noGrp="1"/>
          </p:cNvGraphicFramePr>
          <p:nvPr/>
        </p:nvGraphicFramePr>
        <p:xfrm>
          <a:off x="1200464" y="1555750"/>
          <a:ext cx="10082192" cy="3671888"/>
        </p:xfrm>
        <a:graphic>
          <a:graphicData uri="http://schemas.openxmlformats.org/drawingml/2006/table">
            <a:tbl>
              <a:tblPr/>
              <a:tblGrid>
                <a:gridCol w="1727650"/>
                <a:gridCol w="1441825"/>
                <a:gridCol w="1344434"/>
                <a:gridCol w="1439708"/>
                <a:gridCol w="1439708"/>
                <a:gridCol w="1247041"/>
                <a:gridCol w="1441826"/>
              </a:tblGrid>
              <a:tr h="920750">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人员</a:t>
                      </a:r>
                    </a:p>
                  </a:txBody>
                  <a:tcPr marL="121952" marR="12195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经理</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管理人员</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高级技工</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工人</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学徒</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合计</a:t>
                      </a:r>
                    </a:p>
                  </a:txBody>
                  <a:tcPr marL="121952" marR="12195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917575">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周工资（元）</a:t>
                      </a:r>
                    </a:p>
                  </a:txBody>
                  <a:tcPr marL="121952" marR="12195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2200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250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220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2970</a:t>
                      </a:r>
                    </a:p>
                  </a:txBody>
                  <a:tcPr marL="121952" marR="12195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915988">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人数</a:t>
                      </a:r>
                    </a:p>
                  </a:txBody>
                  <a:tcPr marL="121952" marR="12195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6</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5</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23</a:t>
                      </a:r>
                    </a:p>
                  </a:txBody>
                  <a:tcPr marL="121952" marR="12195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917575">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合计</a:t>
                      </a:r>
                    </a:p>
                  </a:txBody>
                  <a:tcPr marL="121952" marR="12195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2200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1500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1100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2000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smtClean="0">
                          <a:ln>
                            <a:noFill/>
                          </a:ln>
                          <a:solidFill>
                            <a:schemeClr val="tx1"/>
                          </a:solidFill>
                          <a:effectLst/>
                          <a:latin typeface="Times New Roman" pitchFamily="18" charset="0"/>
                          <a:ea typeface="宋体" pitchFamily="2" charset="-122"/>
                          <a:sym typeface="Times New Roman" pitchFamily="18" charset="0"/>
                        </a:rPr>
                        <a:t>100</a:t>
                      </a:r>
                    </a:p>
                  </a:txBody>
                  <a:tcPr marL="121952" marR="12195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Tx/>
                        <a:buNone/>
                        <a:tabLst/>
                      </a:pPr>
                      <a:r>
                        <a:rPr kumimoji="0" lang="zh-CN" altLang="zh-CN" sz="2400" b="1" i="0" u="none" strike="noStrike" cap="none" normalizeH="0" baseline="0" dirty="0" smtClean="0">
                          <a:ln>
                            <a:noFill/>
                          </a:ln>
                          <a:solidFill>
                            <a:schemeClr val="tx1"/>
                          </a:solidFill>
                          <a:effectLst/>
                          <a:latin typeface="Times New Roman" pitchFamily="18" charset="0"/>
                          <a:ea typeface="宋体" pitchFamily="2" charset="-122"/>
                          <a:sym typeface="Times New Roman" pitchFamily="18" charset="0"/>
                        </a:rPr>
                        <a:t>6900</a:t>
                      </a:r>
                    </a:p>
                  </a:txBody>
                  <a:tcPr marL="121952" marR="12195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8477" name="Text Box 45"/>
          <p:cNvSpPr txBox="1">
            <a:spLocks noChangeArrowheads="1"/>
          </p:cNvSpPr>
          <p:nvPr/>
        </p:nvSpPr>
        <p:spPr bwMode="auto">
          <a:xfrm>
            <a:off x="769217" y="5156200"/>
            <a:ext cx="8928620" cy="1587500"/>
          </a:xfrm>
          <a:prstGeom prst="rect">
            <a:avLst/>
          </a:prstGeom>
          <a:noFill/>
          <a:ln w="9525">
            <a:noFill/>
            <a:miter lim="800000"/>
            <a:headEnd/>
            <a:tailEnd/>
          </a:ln>
          <a:effectLst/>
        </p:spPr>
        <p:txBody>
          <a:bodyPr wrap="square">
            <a:spAutoFit/>
          </a:bodyPr>
          <a:lstStyle/>
          <a:p>
            <a:pPr>
              <a:spcBef>
                <a:spcPct val="50000"/>
              </a:spcBef>
            </a:pPr>
            <a:r>
              <a:rPr lang="zh-CN" altLang="zh-CN" sz="2800" b="1" dirty="0"/>
              <a:t>⑴</a:t>
            </a:r>
            <a:r>
              <a:rPr lang="zh-CN" sz="2800" b="1" dirty="0"/>
              <a:t>指出这个问题的众数、中位数、平均数。</a:t>
            </a:r>
          </a:p>
          <a:p>
            <a:pPr>
              <a:spcBef>
                <a:spcPct val="50000"/>
              </a:spcBef>
            </a:pPr>
            <a:r>
              <a:rPr lang="zh-CN" sz="2800" b="1" dirty="0"/>
              <a:t>⑵这个问题中，平均数能客观地反映该工厂的工资水平吗？为什么？</a:t>
            </a:r>
          </a:p>
        </p:txBody>
      </p:sp>
      <p:sp>
        <p:nvSpPr>
          <p:cNvPr id="5" name="Text Box 2"/>
          <p:cNvSpPr txBox="1">
            <a:spLocks noChangeArrowheads="1"/>
          </p:cNvSpPr>
          <p:nvPr/>
        </p:nvSpPr>
        <p:spPr bwMode="auto">
          <a:xfrm>
            <a:off x="-12702" y="-9525"/>
            <a:ext cx="3038208" cy="646331"/>
          </a:xfrm>
          <a:prstGeom prst="rect">
            <a:avLst/>
          </a:prstGeom>
          <a:solidFill>
            <a:srgbClr val="FF0000"/>
          </a:solidFill>
          <a:ln w="9525">
            <a:noFill/>
            <a:miter lim="800000"/>
            <a:headEnd/>
            <a:tailEnd/>
          </a:ln>
          <a:effectLst/>
        </p:spPr>
        <p:txBody>
          <a:bodyPr>
            <a:spAutoFit/>
          </a:bodyPr>
          <a:lstStyle/>
          <a:p>
            <a:pPr>
              <a:spcBef>
                <a:spcPct val="50000"/>
              </a:spcBef>
            </a:pPr>
            <a:r>
              <a:rPr lang="zh-CN" altLang="en-US" sz="3600" b="1" dirty="0" smtClean="0">
                <a:solidFill>
                  <a:schemeClr val="bg1"/>
                </a:solidFill>
              </a:rPr>
              <a:t>例题讲解</a:t>
            </a:r>
            <a:endParaRPr lang="zh-CN" sz="3600" b="1" dirty="0">
              <a:solidFill>
                <a:schemeClr val="bg1"/>
              </a:solidFill>
            </a:endParaRP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2702" y="-9525"/>
            <a:ext cx="3038208" cy="646331"/>
          </a:xfrm>
          <a:prstGeom prst="rect">
            <a:avLst/>
          </a:prstGeom>
          <a:solidFill>
            <a:srgbClr val="FF0000"/>
          </a:solidFill>
          <a:ln w="9525">
            <a:noFill/>
            <a:miter lim="800000"/>
            <a:headEnd/>
            <a:tailEnd/>
          </a:ln>
          <a:effectLst/>
        </p:spPr>
        <p:txBody>
          <a:bodyPr>
            <a:spAutoFit/>
          </a:bodyPr>
          <a:lstStyle/>
          <a:p>
            <a:pPr>
              <a:spcBef>
                <a:spcPct val="50000"/>
              </a:spcBef>
            </a:pPr>
            <a:r>
              <a:rPr lang="zh-CN" sz="3600" b="1" dirty="0" smtClean="0">
                <a:solidFill>
                  <a:schemeClr val="bg1"/>
                </a:solidFill>
              </a:rPr>
              <a:t>小结</a:t>
            </a:r>
            <a:r>
              <a:rPr lang="zh-CN" altLang="en-US" sz="3600" b="1" dirty="0" smtClean="0">
                <a:solidFill>
                  <a:schemeClr val="bg1"/>
                </a:solidFill>
              </a:rPr>
              <a:t>内化</a:t>
            </a:r>
            <a:endParaRPr lang="zh-CN" sz="3600" b="1" dirty="0">
              <a:solidFill>
                <a:schemeClr val="bg1"/>
              </a:solidFill>
            </a:endParaRPr>
          </a:p>
        </p:txBody>
      </p:sp>
      <p:sp>
        <p:nvSpPr>
          <p:cNvPr id="17411" name="Text Box 3"/>
          <p:cNvSpPr txBox="1">
            <a:spLocks noChangeArrowheads="1"/>
          </p:cNvSpPr>
          <p:nvPr/>
        </p:nvSpPr>
        <p:spPr bwMode="auto">
          <a:xfrm>
            <a:off x="913227" y="1041055"/>
            <a:ext cx="10296715" cy="954107"/>
          </a:xfrm>
          <a:prstGeom prst="rect">
            <a:avLst/>
          </a:prstGeom>
          <a:noFill/>
          <a:ln w="9525">
            <a:noFill/>
            <a:miter lim="800000"/>
            <a:headEnd/>
            <a:tailEnd/>
          </a:ln>
          <a:effectLst/>
        </p:spPr>
        <p:txBody>
          <a:bodyPr wrap="square">
            <a:spAutoFit/>
          </a:bodyPr>
          <a:lstStyle/>
          <a:p>
            <a:r>
              <a:rPr lang="zh-CN" altLang="zh-CN" sz="2800" b="1" dirty="0">
                <a:solidFill>
                  <a:srgbClr val="0070C0"/>
                </a:solidFill>
                <a:latin typeface="宋体" pitchFamily="2" charset="-122"/>
              </a:rPr>
              <a:t>1.</a:t>
            </a:r>
            <a:r>
              <a:rPr lang="zh-CN" sz="2800" b="1" dirty="0">
                <a:solidFill>
                  <a:srgbClr val="0070C0"/>
                </a:solidFill>
                <a:latin typeface="宋体" pitchFamily="2" charset="-122"/>
              </a:rPr>
              <a:t>用样本的数字特征估计总体的数字特征，是指用样本的众数、中位数、平均数等统计数据，估计总体相应的统计数据</a:t>
            </a:r>
            <a:r>
              <a:rPr lang="zh-CN" altLang="zh-CN" sz="2800" b="1" dirty="0">
                <a:solidFill>
                  <a:srgbClr val="0070C0"/>
                </a:solidFill>
                <a:latin typeface="宋体" pitchFamily="2" charset="-122"/>
              </a:rPr>
              <a:t>.</a:t>
            </a:r>
          </a:p>
        </p:txBody>
      </p:sp>
      <p:sp>
        <p:nvSpPr>
          <p:cNvPr id="17413" name="Text Box 5"/>
          <p:cNvSpPr txBox="1">
            <a:spLocks noChangeArrowheads="1"/>
          </p:cNvSpPr>
          <p:nvPr/>
        </p:nvSpPr>
        <p:spPr bwMode="auto">
          <a:xfrm>
            <a:off x="985232" y="2636839"/>
            <a:ext cx="9720675" cy="1384995"/>
          </a:xfrm>
          <a:prstGeom prst="rect">
            <a:avLst/>
          </a:prstGeom>
          <a:noFill/>
          <a:ln w="9525">
            <a:noFill/>
            <a:miter lim="800000"/>
            <a:headEnd/>
            <a:tailEnd/>
          </a:ln>
          <a:effectLst/>
        </p:spPr>
        <p:txBody>
          <a:bodyPr wrap="square">
            <a:spAutoFit/>
          </a:bodyPr>
          <a:lstStyle/>
          <a:p>
            <a:r>
              <a:rPr lang="zh-CN" altLang="zh-CN" sz="2800" b="1" dirty="0">
                <a:solidFill>
                  <a:srgbClr val="0070C0"/>
                </a:solidFill>
                <a:latin typeface="宋体" pitchFamily="2" charset="-122"/>
              </a:rPr>
              <a:t>2.</a:t>
            </a:r>
            <a:r>
              <a:rPr lang="zh-CN" sz="2800" b="1" dirty="0">
                <a:solidFill>
                  <a:srgbClr val="0070C0"/>
                </a:solidFill>
                <a:latin typeface="宋体" pitchFamily="2" charset="-122"/>
              </a:rPr>
              <a:t>平均数对数据有“取齐”的作用，代表一组数据的平均水平</a:t>
            </a:r>
            <a:r>
              <a:rPr lang="zh-CN" altLang="zh-CN" sz="2800" b="1" dirty="0">
                <a:solidFill>
                  <a:srgbClr val="0070C0"/>
                </a:solidFill>
                <a:latin typeface="宋体" pitchFamily="2" charset="-122"/>
              </a:rPr>
              <a:t>. </a:t>
            </a:r>
            <a:r>
              <a:rPr lang="zh-CN" sz="2800" b="1" dirty="0">
                <a:solidFill>
                  <a:srgbClr val="0070C0"/>
                </a:solidFill>
                <a:latin typeface="宋体" pitchFamily="2" charset="-122"/>
              </a:rPr>
              <a:t>在实际应用中，我们常综合样本的多个统计数据，对总体进行估计，为解决问题作出决策</a:t>
            </a:r>
            <a:r>
              <a:rPr lang="zh-CN" altLang="zh-CN" sz="2800" b="1" dirty="0">
                <a:solidFill>
                  <a:srgbClr val="0070C0"/>
                </a:solidFill>
                <a:latin typeface="宋体" pitchFamily="2" charset="-122"/>
              </a:rPr>
              <a:t>. </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ox(in)">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diamond(in)">
                                      <p:cBhvr>
                                        <p:cTn id="12" dur="20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P spid="1741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77538" y="6092825"/>
            <a:ext cx="1008062" cy="609600"/>
          </a:xfrm>
          <a:prstGeom prst="rect">
            <a:avLst/>
          </a:prstGeom>
          <a:noFill/>
          <a:ln w="9525" cmpd="sng">
            <a:noFill/>
            <a:miter lim="800000"/>
            <a:headEnd/>
            <a:tailEnd/>
          </a:ln>
        </p:spPr>
      </p:pic>
      <p:grpSp>
        <p:nvGrpSpPr>
          <p:cNvPr id="19459" name="组合 1"/>
          <p:cNvGrpSpPr>
            <a:grpSpLocks/>
          </p:cNvGrpSpPr>
          <p:nvPr/>
        </p:nvGrpSpPr>
        <p:grpSpPr bwMode="auto">
          <a:xfrm>
            <a:off x="0" y="1557338"/>
            <a:ext cx="12195175" cy="3962400"/>
            <a:chOff x="0" y="0"/>
            <a:chExt cx="12195175" cy="3962127"/>
          </a:xfrm>
        </p:grpSpPr>
        <p:sp>
          <p:nvSpPr>
            <p:cNvPr id="19460" name="直角三角形 20"/>
            <p:cNvSpPr>
              <a:spLocks noChangeArrowheads="1"/>
            </p:cNvSpPr>
            <p:nvPr/>
          </p:nvSpPr>
          <p:spPr bwMode="auto">
            <a:xfrm flipH="1">
              <a:off x="10634068" y="216024"/>
              <a:ext cx="255710" cy="216024"/>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1" name="矩形 21"/>
            <p:cNvSpPr>
              <a:spLocks noChangeArrowheads="1"/>
            </p:cNvSpPr>
            <p:nvPr/>
          </p:nvSpPr>
          <p:spPr bwMode="auto">
            <a:xfrm>
              <a:off x="0" y="432048"/>
              <a:ext cx="12195175" cy="2816696"/>
            </a:xfrm>
            <a:prstGeom prst="rect">
              <a:avLst/>
            </a:prstGeom>
            <a:solidFill>
              <a:srgbClr val="92D050">
                <a:alpha val="34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2" name="矩形 23"/>
            <p:cNvSpPr>
              <a:spLocks noChangeArrowheads="1"/>
            </p:cNvSpPr>
            <p:nvPr/>
          </p:nvSpPr>
          <p:spPr bwMode="auto">
            <a:xfrm>
              <a:off x="10889778" y="216024"/>
              <a:ext cx="896441" cy="3240360"/>
            </a:xfrm>
            <a:prstGeom prst="rect">
              <a:avLst/>
            </a:prstGeom>
            <a:solidFill>
              <a:srgbClr val="CC000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3" name="直角三角形 26"/>
            <p:cNvSpPr>
              <a:spLocks noChangeArrowheads="1"/>
            </p:cNvSpPr>
            <p:nvPr/>
          </p:nvSpPr>
          <p:spPr bwMode="auto">
            <a:xfrm flipH="1" flipV="1">
              <a:off x="10634067" y="3248744"/>
              <a:ext cx="255709" cy="207640"/>
            </a:xfrm>
            <a:prstGeom prst="rtTriangle">
              <a:avLst/>
            </a:prstGeom>
            <a:solidFill>
              <a:srgbClr val="FF5050">
                <a:alpha val="56000"/>
              </a:srgbClr>
            </a:solidFill>
            <a:ln w="9525"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19464" name="Picture 2" descr="C:\Users\user\Desktop\未标题-1 拷贝.png"/>
            <p:cNvPicPr>
              <a:picLocks noChangeAspect="1" noChangeArrowheads="1"/>
            </p:cNvPicPr>
            <p:nvPr/>
          </p:nvPicPr>
          <p:blipFill>
            <a:blip r:embed="rId3" cstate="print"/>
            <a:srcRect/>
            <a:stretch>
              <a:fillRect/>
            </a:stretch>
          </p:blipFill>
          <p:spPr bwMode="auto">
            <a:xfrm>
              <a:off x="166860" y="0"/>
              <a:ext cx="2402335" cy="3962127"/>
            </a:xfrm>
            <a:prstGeom prst="rect">
              <a:avLst/>
            </a:prstGeom>
            <a:noFill/>
            <a:ln w="9525" cmpd="sng">
              <a:noFill/>
              <a:miter lim="800000"/>
              <a:headEnd/>
              <a:tailEnd/>
            </a:ln>
          </p:spPr>
        </p:pic>
      </p:grpSp>
      <p:pic>
        <p:nvPicPr>
          <p:cNvPr id="19465" name="Picture 3" descr="C:\Users\user\Desktop\未标题-4 拷贝.png"/>
          <p:cNvPicPr>
            <a:picLocks noChangeAspect="1" noChangeArrowheads="1"/>
          </p:cNvPicPr>
          <p:nvPr/>
        </p:nvPicPr>
        <p:blipFill>
          <a:blip r:embed="rId4" cstate="print"/>
          <a:srcRect/>
          <a:stretch>
            <a:fillRect/>
          </a:stretch>
        </p:blipFill>
        <p:spPr bwMode="auto">
          <a:xfrm>
            <a:off x="4210050" y="3789363"/>
            <a:ext cx="339725" cy="431800"/>
          </a:xfrm>
          <a:prstGeom prst="rect">
            <a:avLst/>
          </a:prstGeom>
          <a:noFill/>
          <a:ln w="9525" cmpd="sng">
            <a:noFill/>
            <a:miter lim="800000"/>
            <a:headEnd/>
            <a:tailEnd/>
          </a:ln>
        </p:spPr>
      </p:pic>
      <p:sp>
        <p:nvSpPr>
          <p:cNvPr id="19466" name="Text Box 54">
            <a:hlinkClick r:id="rId5"/>
          </p:cNvPr>
          <p:cNvSpPr>
            <a:spLocks noChangeArrowheads="1"/>
          </p:cNvSpPr>
          <p:nvPr/>
        </p:nvSpPr>
        <p:spPr bwMode="auto">
          <a:xfrm>
            <a:off x="4564063" y="3825875"/>
            <a:ext cx="3570287" cy="350838"/>
          </a:xfrm>
          <a:prstGeom prst="rect">
            <a:avLst/>
          </a:prstGeom>
          <a:noFill/>
          <a:ln w="9525" cmpd="sng">
            <a:noFill/>
            <a:miter lim="800000"/>
            <a:headEnd/>
            <a:tailEnd/>
          </a:ln>
        </p:spPr>
        <p:txBody>
          <a:bodyPr lIns="91417" tIns="45708" rIns="91417" bIns="45708" anchor="ctr"/>
          <a:lstStyle/>
          <a:p>
            <a:pPr>
              <a:spcBef>
                <a:spcPct val="50000"/>
              </a:spcBef>
            </a:pPr>
            <a:r>
              <a:rPr lang="en-US" sz="2000" b="1">
                <a:solidFill>
                  <a:srgbClr val="C00000"/>
                </a:solidFill>
                <a:latin typeface="微软雅黑" pitchFamily="34" charset="-122"/>
                <a:ea typeface="微软雅黑" pitchFamily="34" charset="-122"/>
                <a:sym typeface="微软雅黑" pitchFamily="34" charset="-122"/>
              </a:rPr>
              <a:t>http://www.91taoke.com</a:t>
            </a:r>
            <a:endParaRPr lang="zh-CN" altLang="en-US">
              <a:solidFill>
                <a:srgbClr val="000000"/>
              </a:solidFill>
              <a:sym typeface="Calibri" pitchFamily="34" charset="0"/>
            </a:endParaRPr>
          </a:p>
        </p:txBody>
      </p:sp>
      <p:sp>
        <p:nvSpPr>
          <p:cNvPr id="19467" name="TextBox 3"/>
          <p:cNvSpPr>
            <a:spLocks noChangeArrowheads="1"/>
          </p:cNvSpPr>
          <p:nvPr/>
        </p:nvSpPr>
        <p:spPr bwMode="auto">
          <a:xfrm>
            <a:off x="4368800" y="2593975"/>
            <a:ext cx="3960813" cy="923925"/>
          </a:xfrm>
          <a:prstGeom prst="rect">
            <a:avLst/>
          </a:prstGeom>
          <a:noFill/>
          <a:ln w="9525" cmpd="sng">
            <a:noFill/>
            <a:miter lim="800000"/>
            <a:headEnd/>
            <a:tailEnd/>
          </a:ln>
        </p:spPr>
        <p:txBody>
          <a:bodyPr anchor="ctr">
            <a:spAutoFit/>
          </a:bodyPr>
          <a:lstStyle/>
          <a:p>
            <a:r>
              <a:rPr lang="zh-CN" altLang="en-US" sz="5400" b="1" dirty="0">
                <a:solidFill>
                  <a:srgbClr val="C00000"/>
                </a:solidFill>
                <a:latin typeface="+mn-ea"/>
                <a:ea typeface="+mn-ea"/>
                <a:sym typeface="华康俪金黑W8(P)" pitchFamily="2" charset="-122"/>
              </a:rPr>
              <a:t>谢谢观看！</a:t>
            </a:r>
            <a:endParaRPr lang="zh-CN" altLang="en-US" dirty="0">
              <a:solidFill>
                <a:srgbClr val="000000"/>
              </a:solidFill>
              <a:latin typeface="+mn-ea"/>
              <a:ea typeface="+mn-ea"/>
              <a:sym typeface="Calibri" pitchFamily="34" charset="0"/>
            </a:endParaRPr>
          </a:p>
        </p:txBody>
      </p:sp>
      <p:sp>
        <p:nvSpPr>
          <p:cNvPr id="19468" name="TextBox 8"/>
          <p:cNvSpPr>
            <a:spLocks noChangeArrowheads="1"/>
          </p:cNvSpPr>
          <p:nvPr/>
        </p:nvSpPr>
        <p:spPr bwMode="auto">
          <a:xfrm>
            <a:off x="11075111" y="2127146"/>
            <a:ext cx="777875" cy="2677656"/>
          </a:xfrm>
          <a:prstGeom prst="rect">
            <a:avLst/>
          </a:prstGeom>
          <a:noFill/>
          <a:ln w="9525" cmpd="sng">
            <a:noFill/>
            <a:miter lim="800000"/>
            <a:headEnd/>
            <a:tailEnd/>
          </a:ln>
        </p:spPr>
        <p:txBody>
          <a:bodyPr>
            <a:spAutoFit/>
          </a:bodyPr>
          <a:lstStyle/>
          <a:p>
            <a:r>
              <a:rPr lang="zh-CN" altLang="en-US" sz="2800" b="1" dirty="0">
                <a:solidFill>
                  <a:schemeClr val="bg1"/>
                </a:solidFill>
                <a:latin typeface="+mn-ea"/>
                <a:ea typeface="+mn-ea"/>
                <a:sym typeface="微软雅黑" pitchFamily="34" charset="-122"/>
              </a:rPr>
              <a:t>第二章：统计</a:t>
            </a:r>
            <a:endParaRPr lang="zh-CN" altLang="en-US" sz="2800" dirty="0">
              <a:solidFill>
                <a:schemeClr val="bg1"/>
              </a:solidFill>
              <a:latin typeface="+mn-ea"/>
              <a:ea typeface="+mn-ea"/>
              <a:sym typeface="Calibri" pitchFamily="34" charset="0"/>
            </a:endParaRPr>
          </a:p>
        </p:txBody>
      </p:sp>
    </p:spTree>
    <p:extLst>
      <p:ext uri="{BB962C8B-B14F-4D97-AF65-F5344CB8AC3E}">
        <p14:creationId xmlns:p14="http://schemas.microsoft.com/office/powerpoint/2010/main" val="323328128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465"/>
                                        </p:tgtEl>
                                        <p:attrNameLst>
                                          <p:attrName>style.visibility</p:attrName>
                                        </p:attrNameLst>
                                      </p:cBhvr>
                                      <p:to>
                                        <p:strVal val="visible"/>
                                      </p:to>
                                    </p:set>
                                    <p:animEffect>
                                      <p:cBhvr>
                                        <p:cTn id="7" dur="500"/>
                                        <p:tgtEl>
                                          <p:spTgt spid="194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66"/>
                                        </p:tgtEl>
                                        <p:attrNameLst>
                                          <p:attrName>style.visibility</p:attrName>
                                        </p:attrNameLst>
                                      </p:cBhvr>
                                      <p:to>
                                        <p:strVal val="visible"/>
                                      </p:to>
                                    </p:set>
                                    <p:animEffect>
                                      <p:cBhvr>
                                        <p:cTn id="11" dur="500"/>
                                        <p:tgtEl>
                                          <p:spTgt spid="19466"/>
                                        </p:tgtEl>
                                      </p:cBhvr>
                                    </p:animEffect>
                                  </p:childTnLst>
                                </p:cTn>
                              </p:par>
                            </p:childTnLst>
                          </p:cTn>
                        </p:par>
                        <p:par>
                          <p:cTn id="12" fill="hold">
                            <p:stCondLst>
                              <p:cond delay="1000"/>
                            </p:stCondLst>
                            <p:childTnLst>
                              <p:par>
                                <p:cTn id="13" presetID="23" presetClass="entr" presetSubtype="36" fill="hold" nodeType="afterEffect">
                                  <p:stCondLst>
                                    <p:cond delay="0"/>
                                  </p:stCondLst>
                                  <p:iterate type="lt">
                                    <p:tmPct val="18000"/>
                                  </p:iterate>
                                  <p:childTnLst>
                                    <p:set>
                                      <p:cBhvr>
                                        <p:cTn id="14" dur="1" fill="hold">
                                          <p:stCondLst>
                                            <p:cond delay="0"/>
                                          </p:stCondLst>
                                        </p:cTn>
                                        <p:tgtEl>
                                          <p:spTgt spid="19467"/>
                                        </p:tgtEl>
                                        <p:attrNameLst>
                                          <p:attrName>style.visibility</p:attrName>
                                        </p:attrNameLst>
                                      </p:cBhvr>
                                      <p:to>
                                        <p:strVal val="visible"/>
                                      </p:to>
                                    </p:set>
                                    <p:anim calcmode="lin" valueType="num">
                                      <p:cBhvr>
                                        <p:cTn id="15" dur="500" fill="hold"/>
                                        <p:tgtEl>
                                          <p:spTgt spid="19467"/>
                                        </p:tgtEl>
                                        <p:attrNameLst>
                                          <p:attrName>ppt_w</p:attrName>
                                        </p:attrNameLst>
                                      </p:cBhvr>
                                      <p:tavLst>
                                        <p:tav tm="0">
                                          <p:val>
                                            <p:strVal val="(6*min(max(#ppt_w*#ppt_h,.3),1)-7.4)/-.7*#ppt_w"/>
                                          </p:val>
                                        </p:tav>
                                        <p:tav tm="100000">
                                          <p:val>
                                            <p:strVal val="#ppt_w"/>
                                          </p:val>
                                        </p:tav>
                                      </p:tavLst>
                                    </p:anim>
                                    <p:anim calcmode="lin" valueType="num">
                                      <p:cBhvr>
                                        <p:cTn id="16" dur="500" fill="hold"/>
                                        <p:tgtEl>
                                          <p:spTgt spid="19467"/>
                                        </p:tgtEl>
                                        <p:attrNameLst>
                                          <p:attrName>ppt_h</p:attrName>
                                        </p:attrNameLst>
                                      </p:cBhvr>
                                      <p:tavLst>
                                        <p:tav tm="0">
                                          <p:val>
                                            <p:strVal val="(6*min(max(#ppt_w*#ppt_h,.3),1)-7.4)/-.7*#ppt_h"/>
                                          </p:val>
                                        </p:tav>
                                        <p:tav tm="100000">
                                          <p:val>
                                            <p:strVal val="#ppt_h"/>
                                          </p:val>
                                        </p:tav>
                                      </p:tavLst>
                                    </p:anim>
                                    <p:anim calcmode="lin" valueType="num">
                                      <p:cBhvr>
                                        <p:cTn id="17" dur="500" fill="hold"/>
                                        <p:tgtEl>
                                          <p:spTgt spid="19467"/>
                                        </p:tgtEl>
                                        <p:attrNameLst>
                                          <p:attrName>ppt_x</p:attrName>
                                        </p:attrNameLst>
                                      </p:cBhvr>
                                      <p:tavLst>
                                        <p:tav tm="0">
                                          <p:val>
                                            <p:fltVal val="0.5"/>
                                          </p:val>
                                        </p:tav>
                                        <p:tav tm="100000">
                                          <p:val>
                                            <p:strVal val="#ppt_x"/>
                                          </p:val>
                                        </p:tav>
                                      </p:tavLst>
                                    </p:anim>
                                    <p:anim calcmode="lin" valueType="num">
                                      <p:cBhvr>
                                        <p:cTn id="18" dur="500" fill="hold"/>
                                        <p:tgtEl>
                                          <p:spTgt spid="1946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0" y="0"/>
            <a:ext cx="3025505" cy="641350"/>
          </a:xfrm>
          <a:prstGeom prst="rect">
            <a:avLst/>
          </a:prstGeom>
          <a:solidFill>
            <a:srgbClr val="FF0000"/>
          </a:solidFill>
          <a:ln w="9525">
            <a:noFill/>
            <a:miter lim="800000"/>
            <a:headEnd/>
            <a:tailEnd/>
          </a:ln>
          <a:effectLst/>
        </p:spPr>
        <p:txBody>
          <a:bodyPr>
            <a:spAutoFit/>
          </a:bodyPr>
          <a:lstStyle/>
          <a:p>
            <a:pPr>
              <a:spcBef>
                <a:spcPct val="50000"/>
              </a:spcBef>
            </a:pPr>
            <a:r>
              <a:rPr lang="zh-CN" sz="3600" b="1" dirty="0">
                <a:solidFill>
                  <a:schemeClr val="bg1"/>
                </a:solidFill>
              </a:rPr>
              <a:t>问题提出</a:t>
            </a:r>
          </a:p>
        </p:txBody>
      </p:sp>
      <p:sp>
        <p:nvSpPr>
          <p:cNvPr id="5123" name="Text Box 3"/>
          <p:cNvSpPr txBox="1">
            <a:spLocks noChangeArrowheads="1"/>
          </p:cNvSpPr>
          <p:nvPr/>
        </p:nvSpPr>
        <p:spPr bwMode="auto">
          <a:xfrm>
            <a:off x="0" y="977900"/>
            <a:ext cx="12195175" cy="954107"/>
          </a:xfrm>
          <a:prstGeom prst="rect">
            <a:avLst/>
          </a:prstGeom>
          <a:noFill/>
          <a:ln w="9525">
            <a:noFill/>
            <a:miter lim="800000"/>
            <a:headEnd/>
            <a:tailEnd/>
          </a:ln>
          <a:effectLst/>
        </p:spPr>
        <p:txBody>
          <a:bodyPr>
            <a:spAutoFit/>
          </a:bodyPr>
          <a:lstStyle/>
          <a:p>
            <a:r>
              <a:rPr lang="zh-CN" altLang="zh-CN" sz="2800" b="1" dirty="0">
                <a:latin typeface="宋体" pitchFamily="2" charset="-122"/>
              </a:rPr>
              <a:t>1.</a:t>
            </a:r>
            <a:r>
              <a:rPr lang="zh-CN" sz="2800" b="1" dirty="0">
                <a:latin typeface="宋体" pitchFamily="2" charset="-122"/>
              </a:rPr>
              <a:t>对一个未知总体，我们常用样本的频率分布估计总体的分布，其中表示样本数据的频率分布的基本方法有哪些？ </a:t>
            </a:r>
          </a:p>
        </p:txBody>
      </p:sp>
      <p:sp>
        <p:nvSpPr>
          <p:cNvPr id="5124" name="Text Box 4"/>
          <p:cNvSpPr txBox="1">
            <a:spLocks noChangeArrowheads="1"/>
          </p:cNvSpPr>
          <p:nvPr/>
        </p:nvSpPr>
        <p:spPr bwMode="auto">
          <a:xfrm>
            <a:off x="0" y="2781300"/>
            <a:ext cx="12195175" cy="2677656"/>
          </a:xfrm>
          <a:prstGeom prst="rect">
            <a:avLst/>
          </a:prstGeom>
          <a:noFill/>
          <a:ln w="9525">
            <a:noFill/>
            <a:miter lim="800000"/>
            <a:headEnd/>
            <a:tailEnd/>
          </a:ln>
          <a:effectLst/>
        </p:spPr>
        <p:txBody>
          <a:bodyPr>
            <a:spAutoFit/>
          </a:bodyPr>
          <a:lstStyle/>
          <a:p>
            <a:r>
              <a:rPr lang="zh-CN" altLang="zh-CN" sz="2800" b="1" dirty="0">
                <a:latin typeface="宋体" pitchFamily="2" charset="-122"/>
              </a:rPr>
              <a:t>2.</a:t>
            </a:r>
            <a:r>
              <a:rPr lang="zh-CN" sz="2800" b="1" dirty="0">
                <a:latin typeface="宋体" pitchFamily="2" charset="-122"/>
              </a:rPr>
              <a:t>美国</a:t>
            </a:r>
            <a:r>
              <a:rPr lang="zh-CN" altLang="zh-CN" sz="2800" b="1" dirty="0">
                <a:latin typeface="宋体" pitchFamily="2" charset="-122"/>
              </a:rPr>
              <a:t>NBA</a:t>
            </a:r>
            <a:r>
              <a:rPr lang="zh-CN" sz="2800" b="1" dirty="0">
                <a:latin typeface="宋体" pitchFamily="2" charset="-122"/>
              </a:rPr>
              <a:t>在</a:t>
            </a:r>
            <a:r>
              <a:rPr lang="zh-CN" altLang="zh-CN" sz="2800" b="1" dirty="0">
                <a:latin typeface="宋体" pitchFamily="2" charset="-122"/>
              </a:rPr>
              <a:t>2006——2007</a:t>
            </a:r>
            <a:r>
              <a:rPr lang="zh-CN" sz="2800" b="1" dirty="0">
                <a:latin typeface="宋体" pitchFamily="2" charset="-122"/>
              </a:rPr>
              <a:t>年度赛季中，甲、乙两名篮球运动员在随机抽取的</a:t>
            </a:r>
            <a:r>
              <a:rPr lang="zh-CN" altLang="zh-CN" sz="2800" b="1" dirty="0">
                <a:latin typeface="宋体" pitchFamily="2" charset="-122"/>
              </a:rPr>
              <a:t>12</a:t>
            </a:r>
            <a:r>
              <a:rPr lang="zh-CN" sz="2800" b="1" dirty="0">
                <a:latin typeface="宋体" pitchFamily="2" charset="-122"/>
              </a:rPr>
              <a:t>场比赛中的得分情况如下：</a:t>
            </a:r>
          </a:p>
          <a:p>
            <a:r>
              <a:rPr lang="zh-CN" sz="2800" b="1" dirty="0">
                <a:solidFill>
                  <a:schemeClr val="accent2"/>
                </a:solidFill>
                <a:latin typeface="宋体" pitchFamily="2" charset="-122"/>
              </a:rPr>
              <a:t>甲运动员得分：</a:t>
            </a:r>
            <a:r>
              <a:rPr lang="zh-CN" altLang="zh-CN" sz="2800" b="1" dirty="0">
                <a:solidFill>
                  <a:schemeClr val="accent2"/>
                </a:solidFill>
                <a:latin typeface="宋体" pitchFamily="2" charset="-122"/>
              </a:rPr>
              <a:t>12</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15</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20</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25</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31</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31</a:t>
            </a:r>
            <a:r>
              <a:rPr lang="zh-CN" sz="2800" b="1" dirty="0" smtClean="0">
                <a:solidFill>
                  <a:schemeClr val="accent2"/>
                </a:solidFill>
                <a:latin typeface="宋体" pitchFamily="2" charset="-122"/>
              </a:rPr>
              <a:t>，</a:t>
            </a:r>
            <a:r>
              <a:rPr lang="zh-CN" altLang="zh-CN" sz="2800" b="1" dirty="0" smtClean="0">
                <a:solidFill>
                  <a:schemeClr val="accent2"/>
                </a:solidFill>
                <a:latin typeface="宋体" pitchFamily="2" charset="-122"/>
              </a:rPr>
              <a:t>36</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36</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37</a:t>
            </a:r>
            <a:r>
              <a:rPr lang="zh-CN" sz="2800" b="1" dirty="0" smtClean="0">
                <a:solidFill>
                  <a:schemeClr val="accent2"/>
                </a:solidFill>
                <a:latin typeface="宋体" pitchFamily="2" charset="-122"/>
              </a:rPr>
              <a:t>，</a:t>
            </a:r>
            <a:endParaRPr lang="en-US" altLang="zh-CN" sz="2800" b="1" dirty="0" smtClean="0">
              <a:solidFill>
                <a:schemeClr val="accent2"/>
              </a:solidFill>
              <a:latin typeface="宋体" pitchFamily="2" charset="-122"/>
            </a:endParaRPr>
          </a:p>
          <a:p>
            <a:r>
              <a:rPr lang="zh-CN" altLang="zh-CN" sz="2800" b="1" dirty="0" smtClean="0">
                <a:solidFill>
                  <a:schemeClr val="accent2"/>
                </a:solidFill>
                <a:latin typeface="宋体" pitchFamily="2" charset="-122"/>
              </a:rPr>
              <a:t>39</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44</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49.</a:t>
            </a:r>
          </a:p>
          <a:p>
            <a:r>
              <a:rPr lang="zh-CN" sz="2800" b="1" dirty="0">
                <a:solidFill>
                  <a:schemeClr val="accent2"/>
                </a:solidFill>
                <a:latin typeface="宋体" pitchFamily="2" charset="-122"/>
              </a:rPr>
              <a:t>乙运动员得分：</a:t>
            </a:r>
            <a:r>
              <a:rPr lang="zh-CN" altLang="zh-CN" sz="2800" b="1" dirty="0">
                <a:solidFill>
                  <a:schemeClr val="accent2"/>
                </a:solidFill>
                <a:latin typeface="宋体" pitchFamily="2" charset="-122"/>
              </a:rPr>
              <a:t>8</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13</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14</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16</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23</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26</a:t>
            </a:r>
            <a:r>
              <a:rPr lang="zh-CN" sz="2800" b="1" dirty="0" smtClean="0">
                <a:solidFill>
                  <a:schemeClr val="accent2"/>
                </a:solidFill>
                <a:latin typeface="宋体" pitchFamily="2" charset="-122"/>
              </a:rPr>
              <a:t>， </a:t>
            </a:r>
            <a:r>
              <a:rPr lang="zh-CN" altLang="zh-CN" sz="2800" b="1" dirty="0">
                <a:solidFill>
                  <a:schemeClr val="accent2"/>
                </a:solidFill>
                <a:latin typeface="宋体" pitchFamily="2" charset="-122"/>
              </a:rPr>
              <a:t>28</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38</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39</a:t>
            </a:r>
            <a:r>
              <a:rPr lang="zh-CN" sz="2800" b="1" dirty="0" smtClean="0">
                <a:solidFill>
                  <a:schemeClr val="accent2"/>
                </a:solidFill>
                <a:latin typeface="宋体" pitchFamily="2" charset="-122"/>
              </a:rPr>
              <a:t>，</a:t>
            </a:r>
            <a:endParaRPr lang="en-US" altLang="zh-CN" sz="2800" b="1" dirty="0" smtClean="0">
              <a:solidFill>
                <a:schemeClr val="accent2"/>
              </a:solidFill>
              <a:latin typeface="宋体" pitchFamily="2" charset="-122"/>
            </a:endParaRPr>
          </a:p>
          <a:p>
            <a:r>
              <a:rPr lang="zh-CN" altLang="zh-CN" sz="2800" b="1" dirty="0" smtClean="0">
                <a:solidFill>
                  <a:schemeClr val="accent2"/>
                </a:solidFill>
                <a:latin typeface="宋体" pitchFamily="2" charset="-122"/>
              </a:rPr>
              <a:t>51</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31</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29.</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49833" y="3498850"/>
            <a:ext cx="11809841" cy="1569660"/>
          </a:xfrm>
          <a:prstGeom prst="rect">
            <a:avLst/>
          </a:prstGeom>
          <a:noFill/>
          <a:ln w="9525">
            <a:noFill/>
            <a:miter lim="800000"/>
            <a:headEnd/>
            <a:tailEnd/>
          </a:ln>
          <a:effectLst/>
        </p:spPr>
        <p:txBody>
          <a:bodyPr>
            <a:spAutoFit/>
          </a:bodyPr>
          <a:lstStyle/>
          <a:p>
            <a:r>
              <a:rPr lang="zh-CN" altLang="zh-CN" sz="4000" b="1" dirty="0"/>
              <a:t>       </a:t>
            </a:r>
            <a:r>
              <a:rPr lang="zh-CN" sz="2800" b="1" dirty="0"/>
              <a:t>如果要求我们根据上面的数据，估计、比较甲，乙两名运动员哪一位发挥得比较稳定，就得有相应的数据作为比较依据，即通过样本数据对总体的数字特征进行研究，用样本的数字特征估计总体的数字特征</a:t>
            </a:r>
            <a:r>
              <a:rPr lang="zh-CN" altLang="zh-CN" sz="2800" b="1" dirty="0"/>
              <a:t>. </a:t>
            </a:r>
          </a:p>
        </p:txBody>
      </p:sp>
      <p:sp>
        <p:nvSpPr>
          <p:cNvPr id="6147" name="Text Box 3"/>
          <p:cNvSpPr txBox="1">
            <a:spLocks noChangeArrowheads="1"/>
          </p:cNvSpPr>
          <p:nvPr/>
        </p:nvSpPr>
        <p:spPr bwMode="auto">
          <a:xfrm>
            <a:off x="0" y="1193801"/>
            <a:ext cx="12195175" cy="1815882"/>
          </a:xfrm>
          <a:prstGeom prst="rect">
            <a:avLst/>
          </a:prstGeom>
          <a:noFill/>
          <a:ln w="9525">
            <a:noFill/>
            <a:miter lim="800000"/>
            <a:headEnd/>
            <a:tailEnd/>
          </a:ln>
          <a:effectLst/>
        </p:spPr>
        <p:txBody>
          <a:bodyPr>
            <a:spAutoFit/>
          </a:bodyPr>
          <a:lstStyle/>
          <a:p>
            <a:r>
              <a:rPr lang="zh-CN" sz="2800" b="1" dirty="0">
                <a:solidFill>
                  <a:schemeClr val="accent2"/>
                </a:solidFill>
                <a:latin typeface="宋体" pitchFamily="2" charset="-122"/>
              </a:rPr>
              <a:t>甲运动员得分：</a:t>
            </a:r>
            <a:r>
              <a:rPr lang="zh-CN" altLang="zh-CN" sz="2800" b="1" dirty="0">
                <a:solidFill>
                  <a:schemeClr val="accent2"/>
                </a:solidFill>
                <a:latin typeface="宋体" pitchFamily="2" charset="-122"/>
              </a:rPr>
              <a:t>12</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15</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20</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25</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31</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31</a:t>
            </a:r>
            <a:r>
              <a:rPr lang="zh-CN" sz="2800" b="1" dirty="0" smtClean="0">
                <a:solidFill>
                  <a:schemeClr val="accent2"/>
                </a:solidFill>
                <a:latin typeface="宋体" pitchFamily="2" charset="-122"/>
              </a:rPr>
              <a:t>，</a:t>
            </a:r>
            <a:r>
              <a:rPr lang="zh-CN" altLang="zh-CN" sz="2800" b="1" dirty="0" smtClean="0">
                <a:solidFill>
                  <a:schemeClr val="accent2"/>
                </a:solidFill>
                <a:latin typeface="宋体" pitchFamily="2" charset="-122"/>
              </a:rPr>
              <a:t>36</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36</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37</a:t>
            </a:r>
            <a:r>
              <a:rPr lang="zh-CN" sz="2800" b="1" dirty="0" smtClean="0">
                <a:solidFill>
                  <a:schemeClr val="accent2"/>
                </a:solidFill>
                <a:latin typeface="宋体" pitchFamily="2" charset="-122"/>
              </a:rPr>
              <a:t>，</a:t>
            </a:r>
            <a:endParaRPr lang="en-US" altLang="zh-CN" sz="2800" b="1" dirty="0" smtClean="0">
              <a:solidFill>
                <a:schemeClr val="accent2"/>
              </a:solidFill>
              <a:latin typeface="宋体" pitchFamily="2" charset="-122"/>
            </a:endParaRPr>
          </a:p>
          <a:p>
            <a:r>
              <a:rPr lang="zh-CN" altLang="zh-CN" sz="2800" b="1" dirty="0" smtClean="0">
                <a:solidFill>
                  <a:schemeClr val="accent2"/>
                </a:solidFill>
                <a:latin typeface="宋体" pitchFamily="2" charset="-122"/>
              </a:rPr>
              <a:t>39</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44</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49.</a:t>
            </a:r>
          </a:p>
          <a:p>
            <a:r>
              <a:rPr lang="zh-CN" sz="2800" b="1" dirty="0">
                <a:solidFill>
                  <a:schemeClr val="accent2"/>
                </a:solidFill>
                <a:latin typeface="宋体" pitchFamily="2" charset="-122"/>
              </a:rPr>
              <a:t>乙运动员得分：</a:t>
            </a:r>
            <a:r>
              <a:rPr lang="zh-CN" altLang="zh-CN" sz="2800" b="1" dirty="0">
                <a:solidFill>
                  <a:schemeClr val="accent2"/>
                </a:solidFill>
                <a:latin typeface="宋体" pitchFamily="2" charset="-122"/>
              </a:rPr>
              <a:t>8</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13</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14</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16</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23</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26</a:t>
            </a:r>
            <a:r>
              <a:rPr lang="zh-CN" sz="2800" b="1" dirty="0" smtClean="0">
                <a:solidFill>
                  <a:schemeClr val="accent2"/>
                </a:solidFill>
                <a:latin typeface="宋体" pitchFamily="2" charset="-122"/>
              </a:rPr>
              <a:t>，</a:t>
            </a:r>
            <a:r>
              <a:rPr lang="zh-CN" altLang="zh-CN" sz="2800" b="1" dirty="0" smtClean="0">
                <a:solidFill>
                  <a:schemeClr val="accent2"/>
                </a:solidFill>
                <a:latin typeface="宋体" pitchFamily="2" charset="-122"/>
              </a:rPr>
              <a:t>28</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38</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39</a:t>
            </a:r>
            <a:r>
              <a:rPr lang="zh-CN" sz="2800" b="1" dirty="0" smtClean="0">
                <a:solidFill>
                  <a:schemeClr val="accent2"/>
                </a:solidFill>
                <a:latin typeface="宋体" pitchFamily="2" charset="-122"/>
              </a:rPr>
              <a:t>，</a:t>
            </a:r>
            <a:endParaRPr lang="en-US" altLang="zh-CN" sz="2800" b="1" dirty="0" smtClean="0">
              <a:solidFill>
                <a:schemeClr val="accent2"/>
              </a:solidFill>
              <a:latin typeface="宋体" pitchFamily="2" charset="-122"/>
            </a:endParaRPr>
          </a:p>
          <a:p>
            <a:r>
              <a:rPr lang="zh-CN" altLang="zh-CN" sz="2800" b="1" dirty="0" smtClean="0">
                <a:solidFill>
                  <a:schemeClr val="accent2"/>
                </a:solidFill>
                <a:latin typeface="宋体" pitchFamily="2" charset="-122"/>
              </a:rPr>
              <a:t>51</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31</a:t>
            </a:r>
            <a:r>
              <a:rPr lang="zh-CN" sz="2800" b="1" dirty="0">
                <a:solidFill>
                  <a:schemeClr val="accent2"/>
                </a:solidFill>
                <a:latin typeface="宋体" pitchFamily="2" charset="-122"/>
              </a:rPr>
              <a:t>，</a:t>
            </a:r>
            <a:r>
              <a:rPr lang="zh-CN" altLang="zh-CN" sz="2800" b="1" dirty="0">
                <a:solidFill>
                  <a:schemeClr val="accent2"/>
                </a:solidFill>
                <a:latin typeface="宋体" pitchFamily="2" charset="-122"/>
              </a:rPr>
              <a:t>29.</a:t>
            </a: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0" y="0"/>
            <a:ext cx="12296801" cy="641350"/>
          </a:xfrm>
          <a:prstGeom prst="rect">
            <a:avLst/>
          </a:prstGeom>
          <a:solidFill>
            <a:srgbClr val="FF0000"/>
          </a:solidFill>
          <a:ln w="9525">
            <a:noFill/>
            <a:miter lim="800000"/>
            <a:headEnd/>
            <a:tailEnd/>
          </a:ln>
          <a:effectLst/>
        </p:spPr>
        <p:txBody>
          <a:bodyPr>
            <a:spAutoFit/>
          </a:bodyPr>
          <a:lstStyle/>
          <a:p>
            <a:pPr>
              <a:spcBef>
                <a:spcPct val="50000"/>
              </a:spcBef>
            </a:pPr>
            <a:r>
              <a:rPr lang="zh-CN" sz="3600" b="1" dirty="0">
                <a:solidFill>
                  <a:schemeClr val="bg1"/>
                </a:solidFill>
                <a:latin typeface="宋体" pitchFamily="2" charset="-122"/>
              </a:rPr>
              <a:t>知识探究（一）：众数、中位数和平均数 </a:t>
            </a:r>
          </a:p>
        </p:txBody>
      </p:sp>
      <p:sp>
        <p:nvSpPr>
          <p:cNvPr id="7171" name="Text Box 3"/>
          <p:cNvSpPr txBox="1">
            <a:spLocks noChangeArrowheads="1"/>
          </p:cNvSpPr>
          <p:nvPr/>
        </p:nvSpPr>
        <p:spPr bwMode="auto">
          <a:xfrm>
            <a:off x="769217" y="1482726"/>
            <a:ext cx="10800750" cy="1384995"/>
          </a:xfrm>
          <a:prstGeom prst="rect">
            <a:avLst/>
          </a:prstGeom>
          <a:noFill/>
          <a:ln w="9525">
            <a:noFill/>
            <a:miter lim="800000"/>
            <a:headEnd/>
            <a:tailEnd/>
          </a:ln>
          <a:effectLst/>
        </p:spPr>
        <p:txBody>
          <a:bodyPr wrap="square">
            <a:spAutoFit/>
          </a:bodyPr>
          <a:lstStyle/>
          <a:p>
            <a:r>
              <a:rPr lang="zh-CN" sz="2800" b="1" dirty="0">
                <a:solidFill>
                  <a:schemeClr val="accent2"/>
                </a:solidFill>
                <a:latin typeface="宋体" pitchFamily="2" charset="-122"/>
              </a:rPr>
              <a:t>思考</a:t>
            </a:r>
            <a:r>
              <a:rPr lang="zh-CN" altLang="zh-CN" sz="2800" b="1" dirty="0">
                <a:solidFill>
                  <a:schemeClr val="accent2"/>
                </a:solidFill>
                <a:latin typeface="宋体" pitchFamily="2" charset="-122"/>
              </a:rPr>
              <a:t>1</a:t>
            </a:r>
            <a:r>
              <a:rPr lang="zh-CN" sz="2800" b="1" dirty="0">
                <a:solidFill>
                  <a:schemeClr val="accent2"/>
                </a:solidFill>
                <a:latin typeface="宋体" pitchFamily="2" charset="-122"/>
              </a:rPr>
              <a:t>：</a:t>
            </a:r>
            <a:r>
              <a:rPr lang="zh-CN" sz="2800" b="1" dirty="0">
                <a:latin typeface="宋体" pitchFamily="2" charset="-122"/>
              </a:rPr>
              <a:t>在初中我们学过众数、中位数和平均数的概念，这些数据都是反映样本信息的数字特征，对一组样本数据如何求众数、中位数和平均数？</a:t>
            </a:r>
            <a:r>
              <a:rPr lang="zh-CN" sz="2800" b="1" dirty="0">
                <a:solidFill>
                  <a:schemeClr val="accent2"/>
                </a:solidFill>
                <a:latin typeface="宋体" pitchFamily="2" charset="-122"/>
              </a:rPr>
              <a:t> </a:t>
            </a:r>
          </a:p>
        </p:txBody>
      </p:sp>
      <p:sp>
        <p:nvSpPr>
          <p:cNvPr id="7172" name="AutoShape 4">
            <a:hlinkClick r:id="" action="ppaction://hlinkshowjump?jump=nextslide" highlightClick="1"/>
          </p:cNvPr>
          <p:cNvSpPr>
            <a:spLocks noChangeArrowheads="1"/>
          </p:cNvSpPr>
          <p:nvPr/>
        </p:nvSpPr>
        <p:spPr bwMode="auto">
          <a:xfrm>
            <a:off x="8403239" y="4221164"/>
            <a:ext cx="1729766" cy="433387"/>
          </a:xfrm>
          <a:prstGeom prst="actionButtonForwardNext">
            <a:avLst/>
          </a:prstGeom>
          <a:solidFill>
            <a:schemeClr val="accent1"/>
          </a:solidFill>
          <a:ln w="9525">
            <a:noFill/>
            <a:miter lim="800000"/>
            <a:headEnd/>
            <a:tailEnd/>
          </a:ln>
          <a:effectLst/>
        </p:spPr>
        <p:txBody>
          <a:bodyPr wrap="none" anchor="ctr"/>
          <a:lstStyle/>
          <a:p>
            <a:pPr algn="ctr"/>
            <a:r>
              <a:rPr lang="zh-CN" sz="3200" dirty="0"/>
              <a:t>概念</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2"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box(in)">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2" grpId="2"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15130" y="44451"/>
            <a:ext cx="4143395" cy="796925"/>
          </a:xfrm>
          <a:ln/>
        </p:spPr>
        <p:txBody>
          <a:bodyPr/>
          <a:lstStyle/>
          <a:p>
            <a:r>
              <a:rPr lang="zh-CN" sz="3600" dirty="0">
                <a:latin typeface="+mj-ea"/>
              </a:rPr>
              <a:t>三数概念</a:t>
            </a:r>
          </a:p>
        </p:txBody>
      </p:sp>
      <p:sp>
        <p:nvSpPr>
          <p:cNvPr id="8195" name="Rectangle 3"/>
          <p:cNvSpPr>
            <a:spLocks noGrp="1" noChangeArrowheads="1"/>
          </p:cNvSpPr>
          <p:nvPr>
            <p:ph idx="1"/>
          </p:nvPr>
        </p:nvSpPr>
        <p:spPr>
          <a:xfrm>
            <a:off x="864883" y="1484865"/>
            <a:ext cx="10467525" cy="1036637"/>
          </a:xfrm>
          <a:ln/>
        </p:spPr>
        <p:txBody>
          <a:bodyPr/>
          <a:lstStyle/>
          <a:p>
            <a:pPr>
              <a:lnSpc>
                <a:spcPct val="90000"/>
              </a:lnSpc>
              <a:buFontTx/>
              <a:buNone/>
            </a:pPr>
            <a:r>
              <a:rPr lang="zh-CN" altLang="zh-CN" b="1" dirty="0"/>
              <a:t>1</a:t>
            </a:r>
            <a:r>
              <a:rPr lang="zh-CN" b="1" dirty="0"/>
              <a:t>、</a:t>
            </a:r>
            <a:r>
              <a:rPr lang="zh-CN" b="1" dirty="0">
                <a:solidFill>
                  <a:srgbClr val="FF3300"/>
                </a:solidFill>
              </a:rPr>
              <a:t>众数</a:t>
            </a:r>
            <a:r>
              <a:rPr lang="zh-CN" b="1" dirty="0"/>
              <a:t>     在一组数据中，出现次数最多的数据叫做这一组数据的众数。</a:t>
            </a:r>
          </a:p>
        </p:txBody>
      </p:sp>
      <p:sp>
        <p:nvSpPr>
          <p:cNvPr id="8196" name="Text Box 4"/>
          <p:cNvSpPr txBox="1">
            <a:spLocks noChangeArrowheads="1"/>
          </p:cNvSpPr>
          <p:nvPr/>
        </p:nvSpPr>
        <p:spPr bwMode="auto">
          <a:xfrm>
            <a:off x="817246" y="2708276"/>
            <a:ext cx="10562801" cy="954107"/>
          </a:xfrm>
          <a:prstGeom prst="rect">
            <a:avLst/>
          </a:prstGeom>
          <a:noFill/>
          <a:ln w="9525">
            <a:noFill/>
            <a:miter lim="800000"/>
            <a:headEnd/>
            <a:tailEnd/>
          </a:ln>
          <a:effectLst/>
        </p:spPr>
        <p:txBody>
          <a:bodyPr>
            <a:spAutoFit/>
          </a:bodyPr>
          <a:lstStyle/>
          <a:p>
            <a:pPr>
              <a:spcBef>
                <a:spcPct val="50000"/>
              </a:spcBef>
            </a:pPr>
            <a:r>
              <a:rPr lang="zh-CN" altLang="zh-CN" sz="2800" b="1" dirty="0"/>
              <a:t>2</a:t>
            </a:r>
            <a:r>
              <a:rPr lang="zh-CN" sz="2800" b="1" dirty="0"/>
              <a:t>、</a:t>
            </a:r>
            <a:r>
              <a:rPr lang="zh-CN" sz="2800" b="1" dirty="0">
                <a:solidFill>
                  <a:srgbClr val="FF3300"/>
                </a:solidFill>
              </a:rPr>
              <a:t>中位数</a:t>
            </a:r>
            <a:r>
              <a:rPr lang="zh-CN" sz="2800" b="1" dirty="0"/>
              <a:t>   将一组数据按大小依次排列，把处在最中间位置的一个数据（或两个数据的平均数）叫做这组数据的中位数。</a:t>
            </a:r>
          </a:p>
        </p:txBody>
      </p:sp>
      <p:sp>
        <p:nvSpPr>
          <p:cNvPr id="8197" name="Text Box 5"/>
          <p:cNvSpPr txBox="1">
            <a:spLocks noChangeArrowheads="1"/>
          </p:cNvSpPr>
          <p:nvPr/>
        </p:nvSpPr>
        <p:spPr bwMode="auto">
          <a:xfrm>
            <a:off x="784260" y="4464671"/>
            <a:ext cx="10660191" cy="523220"/>
          </a:xfrm>
          <a:prstGeom prst="rect">
            <a:avLst/>
          </a:prstGeom>
          <a:noFill/>
          <a:ln w="9525">
            <a:noFill/>
            <a:miter lim="800000"/>
            <a:headEnd/>
            <a:tailEnd/>
          </a:ln>
          <a:effectLst/>
        </p:spPr>
        <p:txBody>
          <a:bodyPr>
            <a:spAutoFit/>
          </a:bodyPr>
          <a:lstStyle/>
          <a:p>
            <a:pPr>
              <a:spcBef>
                <a:spcPct val="50000"/>
              </a:spcBef>
            </a:pPr>
            <a:r>
              <a:rPr lang="zh-CN" altLang="zh-CN" sz="2800" b="1" dirty="0"/>
              <a:t>3</a:t>
            </a:r>
            <a:r>
              <a:rPr lang="zh-CN" sz="2800" b="1" dirty="0"/>
              <a:t>、</a:t>
            </a:r>
            <a:r>
              <a:rPr lang="zh-CN" sz="2800" b="1" dirty="0">
                <a:solidFill>
                  <a:srgbClr val="FF3300"/>
                </a:solidFill>
              </a:rPr>
              <a:t>平均数</a:t>
            </a:r>
            <a:r>
              <a:rPr lang="zh-CN" sz="2800" b="1" dirty="0"/>
              <a:t>   一组数据的总和除以数据的个数所得的值。</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0-#ppt_w/2"/>
                                          </p:val>
                                        </p:tav>
                                        <p:tav tm="100000">
                                          <p:val>
                                            <p:strVal val="#ppt_x"/>
                                          </p:val>
                                        </p:tav>
                                      </p:tavLst>
                                    </p:anim>
                                    <p:anim calcmode="lin" valueType="num">
                                      <p:cBhvr additive="base">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195">
                                            <p:txEl>
                                              <p:pRg st="0" end="0"/>
                                            </p:txEl>
                                          </p:spTgt>
                                        </p:tgtEl>
                                        <p:attrNameLst>
                                          <p:attrName>style.visibility</p:attrName>
                                        </p:attrNameLst>
                                      </p:cBhvr>
                                      <p:to>
                                        <p:strVal val="visible"/>
                                      </p:to>
                                    </p:set>
                                    <p:animEffect transition="in" filter="blinds(horizontal)">
                                      <p:cBhvr>
                                        <p:cTn id="13" dur="500"/>
                                        <p:tgtEl>
                                          <p:spTgt spid="819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196"/>
                                        </p:tgtEl>
                                        <p:attrNameLst>
                                          <p:attrName>style.visibility</p:attrName>
                                        </p:attrNameLst>
                                      </p:cBhvr>
                                      <p:to>
                                        <p:strVal val="visible"/>
                                      </p:to>
                                    </p:set>
                                    <p:animEffect transition="in" filter="blinds(horizontal)">
                                      <p:cBhvr>
                                        <p:cTn id="18" dur="500"/>
                                        <p:tgtEl>
                                          <p:spTgt spid="819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197"/>
                                        </p:tgtEl>
                                        <p:attrNameLst>
                                          <p:attrName>style.visibility</p:attrName>
                                        </p:attrNameLst>
                                      </p:cBhvr>
                                      <p:to>
                                        <p:strVal val="visible"/>
                                      </p:to>
                                    </p:set>
                                    <p:animEffect transition="in" filter="blinds(horizontal)">
                                      <p:cBhvr>
                                        <p:cTn id="23"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build="p" autoUpdateAnimBg="0"/>
      <p:bldP spid="8196" grpId="0" autoUpdateAnimBg="0"/>
      <p:bldP spid="819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Grp="1" noChangeArrowheads="1"/>
          </p:cNvSpPr>
          <p:nvPr>
            <p:ph idx="1"/>
          </p:nvPr>
        </p:nvSpPr>
        <p:spPr>
          <a:xfrm>
            <a:off x="697211" y="1409700"/>
            <a:ext cx="9864685" cy="4527550"/>
          </a:xfrm>
          <a:ln/>
        </p:spPr>
        <p:txBody>
          <a:bodyPr/>
          <a:lstStyle/>
          <a:p>
            <a:pPr>
              <a:spcBef>
                <a:spcPct val="0"/>
              </a:spcBef>
              <a:buFontTx/>
              <a:buNone/>
            </a:pPr>
            <a:r>
              <a:rPr lang="zh-CN" b="1" dirty="0">
                <a:solidFill>
                  <a:schemeClr val="accent2"/>
                </a:solidFill>
              </a:rPr>
              <a:t>思考</a:t>
            </a:r>
            <a:r>
              <a:rPr lang="zh-CN" altLang="zh-CN" b="1" dirty="0">
                <a:solidFill>
                  <a:schemeClr val="accent2"/>
                </a:solidFill>
              </a:rPr>
              <a:t>2</a:t>
            </a:r>
            <a:r>
              <a:rPr lang="zh-CN" b="1" dirty="0">
                <a:solidFill>
                  <a:schemeClr val="accent2"/>
                </a:solidFill>
              </a:rPr>
              <a:t>：</a:t>
            </a:r>
            <a:r>
              <a:rPr lang="zh-CN" b="1" dirty="0"/>
              <a:t>在城市居民月均用水量样本数据的频率分布直方图中，你认为众数应在哪个小矩形内？由此估计总体的众数是什么？ </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amond(in)">
                                      <p:cBhvr>
                                        <p:cTn id="7" dur="1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6" name="Text Box 26"/>
          <p:cNvSpPr txBox="1">
            <a:spLocks noChangeArrowheads="1"/>
          </p:cNvSpPr>
          <p:nvPr/>
        </p:nvSpPr>
        <p:spPr bwMode="auto">
          <a:xfrm>
            <a:off x="0" y="5057776"/>
            <a:ext cx="12195175" cy="954107"/>
          </a:xfrm>
          <a:prstGeom prst="rect">
            <a:avLst/>
          </a:prstGeom>
          <a:noFill/>
          <a:ln w="9525">
            <a:noFill/>
            <a:miter lim="800000"/>
            <a:headEnd/>
            <a:tailEnd/>
          </a:ln>
          <a:effectLst/>
        </p:spPr>
        <p:txBody>
          <a:bodyPr>
            <a:spAutoFit/>
          </a:bodyPr>
          <a:lstStyle/>
          <a:p>
            <a:r>
              <a:rPr lang="zh-CN" sz="2800" b="1" dirty="0">
                <a:solidFill>
                  <a:srgbClr val="FF0000"/>
                </a:solidFill>
                <a:latin typeface="宋体" pitchFamily="2" charset="-122"/>
              </a:rPr>
              <a:t>思考</a:t>
            </a:r>
            <a:r>
              <a:rPr lang="zh-CN" altLang="zh-CN" sz="2800" b="1" dirty="0">
                <a:solidFill>
                  <a:srgbClr val="FF0000"/>
                </a:solidFill>
                <a:latin typeface="宋体" pitchFamily="2" charset="-122"/>
              </a:rPr>
              <a:t>3</a:t>
            </a:r>
            <a:r>
              <a:rPr lang="zh-CN" sz="2800" b="1" dirty="0">
                <a:solidFill>
                  <a:srgbClr val="FF0000"/>
                </a:solidFill>
                <a:latin typeface="宋体" pitchFamily="2" charset="-122"/>
              </a:rPr>
              <a:t>：</a:t>
            </a:r>
            <a:r>
              <a:rPr lang="zh-CN" sz="2800" b="1" dirty="0">
                <a:latin typeface="宋体" pitchFamily="2" charset="-122"/>
              </a:rPr>
              <a:t>在频率分布直方图中，每个小矩形的面积表示什么？中位数左右两侧的直方图的面积应有什么关系？</a:t>
            </a:r>
          </a:p>
        </p:txBody>
      </p:sp>
      <p:grpSp>
        <p:nvGrpSpPr>
          <p:cNvPr id="10267" name="Group 27"/>
          <p:cNvGrpSpPr>
            <a:grpSpLocks/>
          </p:cNvGrpSpPr>
          <p:nvPr/>
        </p:nvGrpSpPr>
        <p:grpSpPr bwMode="auto">
          <a:xfrm>
            <a:off x="7609692" y="1017632"/>
            <a:ext cx="4320300" cy="2016140"/>
            <a:chOff x="0" y="0"/>
            <a:chExt cx="3216" cy="1440"/>
          </a:xfrm>
        </p:grpSpPr>
        <p:sp>
          <p:nvSpPr>
            <p:cNvPr id="10268" name="AutoShape 28"/>
            <p:cNvSpPr>
              <a:spLocks noChangeArrowheads="1"/>
            </p:cNvSpPr>
            <p:nvPr/>
          </p:nvSpPr>
          <p:spPr bwMode="auto">
            <a:xfrm>
              <a:off x="0" y="0"/>
              <a:ext cx="3216" cy="1440"/>
            </a:xfrm>
            <a:prstGeom prst="cloudCallout">
              <a:avLst>
                <a:gd name="adj1" fmla="val -47481"/>
                <a:gd name="adj2" fmla="val 49306"/>
              </a:avLst>
            </a:prstGeom>
            <a:solidFill>
              <a:srgbClr val="CCFFFF"/>
            </a:solidFill>
            <a:ln w="9525" cmpd="sng">
              <a:solidFill>
                <a:schemeClr val="tx1"/>
              </a:solidFill>
              <a:round/>
              <a:headEnd/>
              <a:tailEnd/>
            </a:ln>
            <a:effectLst/>
          </p:spPr>
          <p:txBody>
            <a:bodyPr/>
            <a:lstStyle/>
            <a:p>
              <a:pPr algn="ctr"/>
              <a:endParaRPr lang="zh-CN" altLang="zh-CN"/>
            </a:p>
          </p:txBody>
        </p:sp>
        <p:sp>
          <p:nvSpPr>
            <p:cNvPr id="10269" name="Text Box 29"/>
            <p:cNvSpPr txBox="1">
              <a:spLocks noChangeArrowheads="1"/>
            </p:cNvSpPr>
            <p:nvPr/>
          </p:nvSpPr>
          <p:spPr bwMode="auto">
            <a:xfrm>
              <a:off x="480" y="351"/>
              <a:ext cx="2352" cy="601"/>
            </a:xfrm>
            <a:prstGeom prst="rect">
              <a:avLst/>
            </a:prstGeom>
            <a:noFill/>
            <a:ln w="9525">
              <a:noFill/>
              <a:miter lim="800000"/>
              <a:headEnd/>
              <a:tailEnd/>
            </a:ln>
            <a:effectLst/>
          </p:spPr>
          <p:txBody>
            <a:bodyPr>
              <a:spAutoFit/>
            </a:bodyPr>
            <a:lstStyle/>
            <a:p>
              <a:pPr>
                <a:spcBef>
                  <a:spcPct val="50000"/>
                </a:spcBef>
              </a:pPr>
              <a:r>
                <a:rPr lang="zh-CN" sz="2800" b="1" dirty="0">
                  <a:solidFill>
                    <a:srgbClr val="FF3300"/>
                  </a:solidFill>
                  <a:latin typeface="宋体" pitchFamily="2" charset="-122"/>
                </a:rPr>
                <a:t>取最高矩形下端中点的横坐标</a:t>
              </a:r>
              <a:r>
                <a:rPr lang="zh-CN" altLang="zh-CN" sz="2800" b="1" dirty="0">
                  <a:solidFill>
                    <a:srgbClr val="FF3300"/>
                  </a:solidFill>
                  <a:latin typeface="宋体" pitchFamily="2" charset="-122"/>
                </a:rPr>
                <a:t>2.25</a:t>
              </a:r>
              <a:r>
                <a:rPr lang="zh-CN" sz="2800" b="1" dirty="0">
                  <a:solidFill>
                    <a:srgbClr val="FF3300"/>
                  </a:solidFill>
                  <a:latin typeface="宋体" pitchFamily="2" charset="-122"/>
                </a:rPr>
                <a:t>作为众数</a:t>
              </a:r>
              <a:r>
                <a:rPr lang="zh-CN" altLang="zh-CN" sz="2800" b="1" dirty="0">
                  <a:solidFill>
                    <a:srgbClr val="FF3300"/>
                  </a:solidFill>
                  <a:latin typeface="宋体" pitchFamily="2" charset="-122"/>
                </a:rPr>
                <a:t>. </a:t>
              </a: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77" y="1124840"/>
            <a:ext cx="6984485" cy="324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7"/>
                                        </p:tgtEl>
                                        <p:attrNameLst>
                                          <p:attrName>style.visibility</p:attrName>
                                        </p:attrNameLst>
                                      </p:cBhvr>
                                      <p:to>
                                        <p:strVal val="visible"/>
                                      </p:to>
                                    </p:set>
                                    <p:animEffect transition="in" filter="diamond(in)">
                                      <p:cBhvr>
                                        <p:cTn id="7" dur="1000"/>
                                        <p:tgtEl>
                                          <p:spTgt spid="102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66"/>
                                        </p:tgtEl>
                                        <p:attrNameLst>
                                          <p:attrName>style.visibility</p:attrName>
                                        </p:attrNameLst>
                                      </p:cBhvr>
                                      <p:to>
                                        <p:strVal val="visible"/>
                                      </p:to>
                                    </p:set>
                                    <p:animEffect transition="in" filter="blinds(horizontal)">
                                      <p:cBhvr>
                                        <p:cTn id="12" dur="500"/>
                                        <p:tgtEl>
                                          <p:spTgt spid="10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0" y="860426"/>
            <a:ext cx="12195175" cy="1384995"/>
          </a:xfrm>
          <a:prstGeom prst="rect">
            <a:avLst/>
          </a:prstGeom>
          <a:noFill/>
          <a:ln w="9525">
            <a:noFill/>
            <a:miter lim="800000"/>
            <a:headEnd/>
            <a:tailEnd/>
          </a:ln>
          <a:effectLst/>
        </p:spPr>
        <p:txBody>
          <a:bodyPr>
            <a:spAutoFit/>
          </a:bodyPr>
          <a:lstStyle/>
          <a:p>
            <a:r>
              <a:rPr lang="zh-CN" sz="2800" b="1" dirty="0">
                <a:solidFill>
                  <a:srgbClr val="FF0000"/>
                </a:solidFill>
                <a:latin typeface="宋体" pitchFamily="2" charset="-122"/>
              </a:rPr>
              <a:t>思考</a:t>
            </a:r>
            <a:r>
              <a:rPr lang="zh-CN" altLang="zh-CN" sz="2800" b="1" dirty="0">
                <a:solidFill>
                  <a:srgbClr val="FF0000"/>
                </a:solidFill>
                <a:latin typeface="宋体" pitchFamily="2" charset="-122"/>
              </a:rPr>
              <a:t>4</a:t>
            </a:r>
            <a:r>
              <a:rPr lang="zh-CN" sz="2800" b="1" dirty="0">
                <a:solidFill>
                  <a:srgbClr val="FF0000"/>
                </a:solidFill>
                <a:latin typeface="宋体" pitchFamily="2" charset="-122"/>
              </a:rPr>
              <a:t>：</a:t>
            </a:r>
            <a:r>
              <a:rPr lang="zh-CN" sz="2800" b="1" dirty="0">
                <a:latin typeface="宋体" pitchFamily="2" charset="-122"/>
              </a:rPr>
              <a:t>在城市居民月均用水量样本数据的频率分布直方图中，从左至右各个小矩形的面积分别是</a:t>
            </a:r>
            <a:r>
              <a:rPr lang="zh-CN" altLang="zh-CN" sz="2800" b="1" dirty="0">
                <a:latin typeface="宋体" pitchFamily="2" charset="-122"/>
              </a:rPr>
              <a:t>0.04</a:t>
            </a:r>
            <a:r>
              <a:rPr lang="zh-CN" sz="2800" b="1" dirty="0">
                <a:latin typeface="宋体" pitchFamily="2" charset="-122"/>
              </a:rPr>
              <a:t>，</a:t>
            </a:r>
            <a:r>
              <a:rPr lang="zh-CN" altLang="zh-CN" sz="2800" b="1" dirty="0">
                <a:latin typeface="宋体" pitchFamily="2" charset="-122"/>
              </a:rPr>
              <a:t>0.08</a:t>
            </a:r>
            <a:r>
              <a:rPr lang="zh-CN" sz="2800" b="1" dirty="0">
                <a:latin typeface="宋体" pitchFamily="2" charset="-122"/>
              </a:rPr>
              <a:t>，</a:t>
            </a:r>
            <a:r>
              <a:rPr lang="zh-CN" altLang="zh-CN" sz="2800" b="1" dirty="0">
                <a:latin typeface="宋体" pitchFamily="2" charset="-122"/>
              </a:rPr>
              <a:t>0.15</a:t>
            </a:r>
            <a:r>
              <a:rPr lang="zh-CN" sz="2800" b="1" dirty="0">
                <a:latin typeface="宋体" pitchFamily="2" charset="-122"/>
              </a:rPr>
              <a:t>，</a:t>
            </a:r>
            <a:r>
              <a:rPr lang="zh-CN" altLang="zh-CN" sz="2800" b="1" dirty="0">
                <a:latin typeface="宋体" pitchFamily="2" charset="-122"/>
              </a:rPr>
              <a:t>0.22</a:t>
            </a:r>
            <a:r>
              <a:rPr lang="zh-CN" sz="2800" b="1" dirty="0">
                <a:latin typeface="宋体" pitchFamily="2" charset="-122"/>
              </a:rPr>
              <a:t>，</a:t>
            </a:r>
            <a:r>
              <a:rPr lang="zh-CN" altLang="zh-CN" sz="2800" b="1" dirty="0">
                <a:latin typeface="宋体" pitchFamily="2" charset="-122"/>
              </a:rPr>
              <a:t>0.25</a:t>
            </a:r>
            <a:r>
              <a:rPr lang="zh-CN" sz="2800" b="1" dirty="0">
                <a:latin typeface="宋体" pitchFamily="2" charset="-122"/>
              </a:rPr>
              <a:t>，</a:t>
            </a:r>
            <a:r>
              <a:rPr lang="zh-CN" altLang="zh-CN" sz="2800" b="1" dirty="0">
                <a:latin typeface="宋体" pitchFamily="2" charset="-122"/>
              </a:rPr>
              <a:t>0.14</a:t>
            </a:r>
            <a:r>
              <a:rPr lang="zh-CN" sz="2800" b="1" dirty="0">
                <a:latin typeface="宋体" pitchFamily="2" charset="-122"/>
              </a:rPr>
              <a:t>，</a:t>
            </a:r>
            <a:r>
              <a:rPr lang="zh-CN" altLang="zh-CN" sz="2800" b="1" dirty="0">
                <a:latin typeface="宋体" pitchFamily="2" charset="-122"/>
              </a:rPr>
              <a:t>0.06</a:t>
            </a:r>
            <a:r>
              <a:rPr lang="zh-CN" sz="2800" b="1" dirty="0">
                <a:latin typeface="宋体" pitchFamily="2" charset="-122"/>
              </a:rPr>
              <a:t>，</a:t>
            </a:r>
            <a:r>
              <a:rPr lang="zh-CN" altLang="zh-CN" sz="2800" b="1" dirty="0">
                <a:latin typeface="宋体" pitchFamily="2" charset="-122"/>
              </a:rPr>
              <a:t>0.04</a:t>
            </a:r>
            <a:r>
              <a:rPr lang="zh-CN" sz="2800" b="1" dirty="0">
                <a:latin typeface="宋体" pitchFamily="2" charset="-122"/>
              </a:rPr>
              <a:t>，</a:t>
            </a:r>
            <a:r>
              <a:rPr lang="zh-CN" altLang="zh-CN" sz="2800" b="1" dirty="0">
                <a:latin typeface="宋体" pitchFamily="2" charset="-122"/>
              </a:rPr>
              <a:t>0.02.</a:t>
            </a:r>
            <a:r>
              <a:rPr lang="zh-CN" sz="2800" b="1" dirty="0">
                <a:latin typeface="宋体" pitchFamily="2" charset="-122"/>
              </a:rPr>
              <a:t>由此估计总体的中位数是什么？ </a:t>
            </a:r>
          </a:p>
        </p:txBody>
      </p:sp>
      <p:sp>
        <p:nvSpPr>
          <p:cNvPr id="11291" name="Text Box 27"/>
          <p:cNvSpPr txBox="1">
            <a:spLocks noChangeArrowheads="1"/>
          </p:cNvSpPr>
          <p:nvPr/>
        </p:nvSpPr>
        <p:spPr bwMode="auto">
          <a:xfrm>
            <a:off x="7525783" y="2924965"/>
            <a:ext cx="4116189" cy="1815882"/>
          </a:xfrm>
          <a:prstGeom prst="rect">
            <a:avLst/>
          </a:prstGeom>
          <a:noFill/>
          <a:ln w="9525">
            <a:noFill/>
            <a:miter lim="800000"/>
            <a:headEnd/>
            <a:tailEnd/>
          </a:ln>
          <a:effectLst/>
        </p:spPr>
        <p:txBody>
          <a:bodyPr wrap="square">
            <a:spAutoFit/>
          </a:bodyPr>
          <a:lstStyle/>
          <a:p>
            <a:pPr>
              <a:spcBef>
                <a:spcPct val="50000"/>
              </a:spcBef>
            </a:pPr>
            <a:r>
              <a:rPr lang="zh-CN" altLang="zh-CN" sz="2800" b="1" dirty="0">
                <a:solidFill>
                  <a:srgbClr val="FF0000"/>
                </a:solidFill>
                <a:latin typeface="宋体" pitchFamily="2" charset="-122"/>
              </a:rPr>
              <a:t>0.5-0.04-0.08-0.15-0.22=0.01</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0.5×0.01÷0.25=0.02</a:t>
            </a:r>
            <a:r>
              <a:rPr lang="zh-CN" sz="2800" b="1" dirty="0">
                <a:solidFill>
                  <a:srgbClr val="FF0000"/>
                </a:solidFill>
                <a:latin typeface="宋体" pitchFamily="2" charset="-122"/>
              </a:rPr>
              <a:t>，</a:t>
            </a:r>
            <a:r>
              <a:rPr lang="zh-CN" sz="2800" b="1" dirty="0" smtClean="0">
                <a:solidFill>
                  <a:srgbClr val="FF0000"/>
                </a:solidFill>
                <a:latin typeface="宋体" pitchFamily="2" charset="-122"/>
              </a:rPr>
              <a:t>中位数是</a:t>
            </a:r>
            <a:r>
              <a:rPr lang="zh-CN" altLang="zh-CN" sz="2800" b="1" dirty="0">
                <a:solidFill>
                  <a:srgbClr val="FF0000"/>
                </a:solidFill>
                <a:latin typeface="宋体" pitchFamily="2" charset="-122"/>
              </a:rPr>
              <a:t>2.02. </a:t>
            </a:r>
          </a:p>
        </p:txBody>
      </p:sp>
      <p:pic>
        <p:nvPicPr>
          <p:cNvPr id="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82" y="2420930"/>
            <a:ext cx="6984485" cy="324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91"/>
                                        </p:tgtEl>
                                        <p:attrNameLst>
                                          <p:attrName>style.visibility</p:attrName>
                                        </p:attrNameLst>
                                      </p:cBhvr>
                                      <p:to>
                                        <p:strVal val="visible"/>
                                      </p:to>
                                    </p:set>
                                    <p:animEffect transition="in" filter="blinds(horizontal)">
                                      <p:cBhvr>
                                        <p:cTn id="7" dur="500"/>
                                        <p:tgtEl>
                                          <p:spTgt spid="11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0" y="860426"/>
            <a:ext cx="12195175" cy="1384995"/>
          </a:xfrm>
          <a:prstGeom prst="rect">
            <a:avLst/>
          </a:prstGeom>
          <a:noFill/>
          <a:ln w="9525">
            <a:noFill/>
            <a:miter lim="800000"/>
            <a:headEnd/>
            <a:tailEnd/>
          </a:ln>
          <a:effectLst/>
        </p:spPr>
        <p:txBody>
          <a:bodyPr>
            <a:spAutoFit/>
          </a:bodyPr>
          <a:lstStyle/>
          <a:p>
            <a:r>
              <a:rPr lang="zh-CN" sz="2800" b="1" dirty="0">
                <a:solidFill>
                  <a:srgbClr val="FF0000"/>
                </a:solidFill>
                <a:latin typeface="宋体" pitchFamily="2" charset="-122"/>
              </a:rPr>
              <a:t>思考</a:t>
            </a:r>
            <a:r>
              <a:rPr lang="zh-CN" altLang="zh-CN" sz="2800" b="1" dirty="0">
                <a:solidFill>
                  <a:srgbClr val="FF0000"/>
                </a:solidFill>
                <a:latin typeface="宋体" pitchFamily="2" charset="-122"/>
              </a:rPr>
              <a:t>5</a:t>
            </a:r>
            <a:r>
              <a:rPr lang="zh-CN" sz="2800" b="1" dirty="0">
                <a:solidFill>
                  <a:srgbClr val="FF0000"/>
                </a:solidFill>
                <a:latin typeface="宋体" pitchFamily="2" charset="-122"/>
              </a:rPr>
              <a:t>：</a:t>
            </a:r>
            <a:r>
              <a:rPr lang="zh-CN" sz="2800" b="1" dirty="0">
                <a:latin typeface="宋体" pitchFamily="2" charset="-122"/>
              </a:rPr>
              <a:t>平均数是频率分布直方图的“重心”，在城市居民月均用水量样本数据的频率分布直方图中，各个小矩形的重心在哪里？从直方图估计总体在各组数据内的平均数分别为多少？</a:t>
            </a:r>
          </a:p>
        </p:txBody>
      </p:sp>
      <p:sp>
        <p:nvSpPr>
          <p:cNvPr id="12291" name="Text Box 3"/>
          <p:cNvSpPr txBox="1">
            <a:spLocks noChangeArrowheads="1"/>
          </p:cNvSpPr>
          <p:nvPr/>
        </p:nvSpPr>
        <p:spPr bwMode="auto">
          <a:xfrm>
            <a:off x="1007796" y="5445140"/>
            <a:ext cx="10844390" cy="954107"/>
          </a:xfrm>
          <a:prstGeom prst="rect">
            <a:avLst/>
          </a:prstGeom>
          <a:noFill/>
          <a:ln w="9525">
            <a:noFill/>
            <a:miter lim="800000"/>
            <a:headEnd/>
            <a:tailEnd/>
          </a:ln>
          <a:effectLst/>
        </p:spPr>
        <p:txBody>
          <a:bodyPr>
            <a:spAutoFit/>
          </a:bodyPr>
          <a:lstStyle/>
          <a:p>
            <a:r>
              <a:rPr lang="zh-CN" altLang="zh-CN" sz="2800" b="1" dirty="0">
                <a:solidFill>
                  <a:srgbClr val="FF0000"/>
                </a:solidFill>
                <a:latin typeface="宋体" pitchFamily="2" charset="-122"/>
              </a:rPr>
              <a:t>0.25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0.75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1.25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1.75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2.25</a:t>
            </a:r>
            <a:r>
              <a:rPr lang="zh-CN" sz="2800" b="1" dirty="0">
                <a:solidFill>
                  <a:srgbClr val="FF0000"/>
                </a:solidFill>
                <a:latin typeface="宋体" pitchFamily="2" charset="-122"/>
              </a:rPr>
              <a:t>，  </a:t>
            </a:r>
          </a:p>
          <a:p>
            <a:r>
              <a:rPr lang="zh-CN" altLang="zh-CN" sz="2800" b="1" dirty="0">
                <a:solidFill>
                  <a:srgbClr val="FF0000"/>
                </a:solidFill>
                <a:latin typeface="宋体" pitchFamily="2" charset="-122"/>
              </a:rPr>
              <a:t>2.75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3.25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3.75</a:t>
            </a:r>
            <a:r>
              <a:rPr lang="zh-CN" sz="2800" b="1" dirty="0">
                <a:solidFill>
                  <a:srgbClr val="FF0000"/>
                </a:solidFill>
                <a:latin typeface="宋体" pitchFamily="2" charset="-122"/>
              </a:rPr>
              <a:t>，</a:t>
            </a:r>
            <a:r>
              <a:rPr lang="zh-CN" altLang="zh-CN" sz="2800" b="1" dirty="0">
                <a:solidFill>
                  <a:srgbClr val="FF0000"/>
                </a:solidFill>
                <a:latin typeface="宋体" pitchFamily="2" charset="-122"/>
              </a:rPr>
              <a:t>4.25.</a:t>
            </a:r>
            <a:r>
              <a:rPr lang="zh-CN" altLang="zh-CN" sz="2800" dirty="0">
                <a:solidFill>
                  <a:srgbClr val="FF0000"/>
                </a:solidFill>
                <a:latin typeface="宋体" pitchFamily="2" charset="-122"/>
              </a:rPr>
              <a:t>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1272" y="2291141"/>
            <a:ext cx="9210675"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linds(horizontal)">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Lst>
  </p:timing>
</p:sld>
</file>

<file path=ppt/theme/theme1.xml><?xml version="1.0" encoding="utf-8"?>
<a:theme xmlns:a="http://schemas.openxmlformats.org/drawingml/2006/main" name="演示文稿2">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演示文稿2">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TotalTime>
  <Pages>0</Pages>
  <Words>1234</Words>
  <Characters>0</Characters>
  <Application>Microsoft Office PowerPoint</Application>
  <DocSecurity>0</DocSecurity>
  <PresentationFormat>自定义</PresentationFormat>
  <Lines>0</Lines>
  <Paragraphs>79</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演示文稿2</vt:lpstr>
      <vt:lpstr>PowerPoint 演示文稿</vt:lpstr>
      <vt:lpstr>PowerPoint 演示文稿</vt:lpstr>
      <vt:lpstr>PowerPoint 演示文稿</vt:lpstr>
      <vt:lpstr>PowerPoint 演示文稿</vt:lpstr>
      <vt:lpstr>三数概念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§2.2.2用样本的数字特征估计总体的数字特征</dc:title>
  <dc:creator>User</dc:creator>
  <cp:lastModifiedBy>Sky123.Org</cp:lastModifiedBy>
  <cp:revision>65</cp:revision>
  <cp:lastPrinted>2014-11-27T03:16:36Z</cp:lastPrinted>
  <dcterms:created xsi:type="dcterms:W3CDTF">2011-09-29T10:22:00Z</dcterms:created>
  <dcterms:modified xsi:type="dcterms:W3CDTF">2014-11-27T03:17:09Z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