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454" r:id="rId4"/>
    <p:sldId id="428" r:id="rId5"/>
    <p:sldId id="456" r:id="rId6"/>
    <p:sldId id="465" r:id="rId7"/>
    <p:sldId id="467" r:id="rId8"/>
    <p:sldId id="468" r:id="rId9"/>
    <p:sldId id="466" r:id="rId10"/>
    <p:sldId id="457" r:id="rId11"/>
    <p:sldId id="459" r:id="rId12"/>
    <p:sldId id="460" r:id="rId13"/>
    <p:sldId id="461" r:id="rId14"/>
    <p:sldId id="462" r:id="rId15"/>
    <p:sldId id="463" r:id="rId16"/>
    <p:sldId id="464" r:id="rId17"/>
    <p:sldId id="455" r:id="rId18"/>
    <p:sldId id="469" r:id="rId19"/>
    <p:sldId id="470" r:id="rId20"/>
    <p:sldId id="438" r:id="rId21"/>
    <p:sldId id="472" r:id="rId22"/>
    <p:sldId id="286" r:id="rId23"/>
  </p:sldIdLst>
  <p:sldSz cx="12195175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78" y="-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C1ED3690-9995-496A-A8A3-B814D2C1ABC8}" type="datetime1">
              <a:rPr lang="zh-CN" altLang="en-US"/>
              <a:pPr/>
              <a:t>2014/10/4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单击此处编辑母版文本样式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第二级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第三级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第四级</a:t>
            </a:r>
          </a:p>
          <a:p>
            <a:pPr>
              <a:spcBef>
                <a:spcPct val="30000"/>
              </a:spcBef>
            </a:pPr>
            <a:r>
              <a:rPr lang="zh-CN" altLang="en-US" sz="1200">
                <a:solidFill>
                  <a:srgbClr val="000000"/>
                </a:solidFill>
              </a:rPr>
              <a:t>第五级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6F1CF799-1BA3-4B25-84FF-33C4D3866D2A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2961605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63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757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A8DC6-3F9B-4125-8FA9-C2615B364DF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BC34BE-7FD9-4D77-9459-F9A65F10B13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375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8037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68141-A9AC-4723-BDAA-6C738366E59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188" y="6356350"/>
            <a:ext cx="3862387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0775" y="63563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238A2F16-FE76-47A0-9600-B172C5180AB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599D1F-4BA2-4AA2-A658-D0FDE5AE787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7B854-17A7-4062-829D-141A58EFA47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17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143EC-1907-4B7F-9C9E-C2327235440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FE049-B85E-42B9-983F-592F3F7BCB2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0A08A-2A3C-471F-AD28-4377629CE64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A24458-9762-46F3-AC6A-1A4E5B0A8FA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83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CD03F-3CA5-44C3-B118-7D81CDA9ECC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678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678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678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08681-40DB-4337-B7A1-279076071D6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5975" cy="1143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5975" cy="45259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6B398D77-2293-47D4-B0A0-720D1C173A5E}" type="datetime1">
              <a:rPr lang="zh-CN" altLang="en-US"/>
              <a:pPr/>
              <a:t>2014/10/4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356350"/>
            <a:ext cx="3862387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40775" y="6356350"/>
            <a:ext cx="2844800" cy="3651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D0C5B7A-54BD-4068-991D-A13CC23BBF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defTabSz="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1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mailto:info@eyefulpresentations.co.uk" TargetMode="Externa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>
            <a:grpSpLocks/>
          </p:cNvGrpSpPr>
          <p:nvPr/>
        </p:nvGrpSpPr>
        <p:grpSpPr bwMode="auto">
          <a:xfrm>
            <a:off x="-28379" y="1589617"/>
            <a:ext cx="12195175" cy="3962400"/>
            <a:chOff x="0" y="0"/>
            <a:chExt cx="12195175" cy="3962127"/>
          </a:xfrm>
        </p:grpSpPr>
        <p:sp>
          <p:nvSpPr>
            <p:cNvPr id="3075" name="直角三角形 7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6" name="矩形 8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88328">
                <a:alpha val="25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7" name="矩形 9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6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078" name="直角三角形 10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3079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sp>
        <p:nvSpPr>
          <p:cNvPr id="3080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920875" y="1989138"/>
            <a:ext cx="8537575" cy="792162"/>
          </a:xfrm>
          <a:ln/>
        </p:spPr>
        <p:txBody>
          <a:bodyPr/>
          <a:lstStyle/>
          <a:p>
            <a:pPr marL="0" indent="0" algn="ctr">
              <a:lnSpc>
                <a:spcPct val="80000"/>
              </a:lnSpc>
              <a:buFont typeface="Arial" pitchFamily="34" charset="0"/>
              <a:buNone/>
            </a:pP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 §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2</a:t>
            </a: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.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2</a:t>
            </a:r>
            <a:r>
              <a:rPr 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.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1 用样本的频率分布估计总体分布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81" name="TextBox 3"/>
          <p:cNvSpPr>
            <a:spLocks noChangeArrowheads="1"/>
          </p:cNvSpPr>
          <p:nvPr/>
        </p:nvSpPr>
        <p:spPr bwMode="auto">
          <a:xfrm>
            <a:off x="11035775" y="2091312"/>
            <a:ext cx="547688" cy="267765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  <a:sym typeface="微软雅黑" pitchFamily="34" charset="-122"/>
              </a:rPr>
              <a:t>第二章：统计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  <a:sym typeface="Calibri" pitchFamily="34" charset="0"/>
            </a:endParaRPr>
          </a:p>
        </p:txBody>
      </p:sp>
      <p:graphicFrame>
        <p:nvGraphicFramePr>
          <p:cNvPr id="3082" name="对象 5"/>
          <p:cNvGraphicFramePr>
            <a:graphicFrameLocks noChangeAspect="1"/>
          </p:cNvGraphicFramePr>
          <p:nvPr/>
        </p:nvGraphicFramePr>
        <p:xfrm>
          <a:off x="4064000" y="2801938"/>
          <a:ext cx="4067175" cy="199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r:id="rId4" imgW="34566542" imgH="22917467" progId="MS_ClipArt_Gallery.2">
                  <p:embed/>
                </p:oleObj>
              </mc:Choice>
              <mc:Fallback>
                <p:oleObj r:id="rId4" imgW="34566542" imgH="22917467" progId="MS_ClipArt_Gallery.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0" y="2801938"/>
                        <a:ext cx="4067175" cy="1995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64600" y="5640388"/>
            <a:ext cx="2927350" cy="1157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77912" y="5758949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2291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>
              <a:solidFill>
                <a:srgbClr val="A50021"/>
              </a:solidFill>
              <a:latin typeface="华文彩云" pitchFamily="2" charset="-122"/>
              <a:ea typeface="华文彩云" pitchFamily="2" charset="-122"/>
              <a:sym typeface="华文彩云" pitchFamily="2" charset="-122"/>
            </a:endParaRPr>
          </a:p>
        </p:txBody>
      </p:sp>
      <p:sp>
        <p:nvSpPr>
          <p:cNvPr id="12292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293" name="Rectangle 2"/>
          <p:cNvSpPr>
            <a:spLocks noChangeArrowheads="1"/>
          </p:cNvSpPr>
          <p:nvPr/>
        </p:nvSpPr>
        <p:spPr bwMode="auto">
          <a:xfrm>
            <a:off x="1509713" y="234950"/>
            <a:ext cx="2736850" cy="5746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/>
            <a:endParaRPr lang="zh-CN" altLang="zh-CN" sz="2800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2294" name="Text Box 3"/>
          <p:cNvSpPr>
            <a:spLocks noChangeArrowheads="1"/>
          </p:cNvSpPr>
          <p:nvPr/>
        </p:nvSpPr>
        <p:spPr bwMode="auto">
          <a:xfrm>
            <a:off x="1525588" y="292100"/>
            <a:ext cx="2668587" cy="5207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频率分布折线图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2295" name="Text Box 4"/>
          <p:cNvSpPr>
            <a:spLocks noChangeArrowheads="1"/>
          </p:cNvSpPr>
          <p:nvPr/>
        </p:nvSpPr>
        <p:spPr bwMode="auto">
          <a:xfrm>
            <a:off x="549063" y="4557713"/>
            <a:ext cx="9144000" cy="457200"/>
          </a:xfrm>
          <a:prstGeom prst="rect">
            <a:avLst/>
          </a:prstGeom>
          <a:solidFill>
            <a:srgbClr val="FFFF66"/>
          </a:solidFill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sym typeface="Times New Roman" pitchFamily="18" charset="0"/>
              </a:rPr>
              <a:t>连接频率分布直方图中各个小长方形上端的中点，</a:t>
            </a:r>
            <a:r>
              <a:rPr lang="zh-CN" altLang="en-US" sz="2400" b="1" dirty="0">
                <a:solidFill>
                  <a:srgbClr val="FF0000"/>
                </a:solidFill>
                <a:sym typeface="Times New Roman" pitchFamily="18" charset="0"/>
              </a:rPr>
              <a:t>频率分布折线图</a:t>
            </a:r>
            <a:endParaRPr lang="zh-CN" altLang="en-US" sz="2400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2296" name="Text Box 5"/>
          <p:cNvSpPr>
            <a:spLocks noChangeArrowheads="1"/>
          </p:cNvSpPr>
          <p:nvPr/>
        </p:nvSpPr>
        <p:spPr bwMode="auto">
          <a:xfrm>
            <a:off x="549064" y="5086350"/>
            <a:ext cx="10084838" cy="1200329"/>
          </a:xfrm>
          <a:prstGeom prst="rect">
            <a:avLst/>
          </a:prstGeom>
          <a:solidFill>
            <a:srgbClr val="FFFF66"/>
          </a:solidFill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sym typeface="Times New Roman" pitchFamily="18" charset="0"/>
              </a:rPr>
              <a:t>         </a:t>
            </a:r>
            <a:r>
              <a:rPr lang="zh-CN" altLang="en-US" sz="2400" b="1" dirty="0">
                <a:solidFill>
                  <a:srgbClr val="000000"/>
                </a:solidFill>
                <a:sym typeface="Times New Roman" pitchFamily="18" charset="0"/>
              </a:rPr>
              <a:t>随着样本容量的增加，作图时所分的组数也会增加，相应的频率折线图会越来越接近于一条光滑的曲线，统计学中称这条光滑的曲线为</a:t>
            </a:r>
            <a:r>
              <a:rPr lang="zh-CN" altLang="en-US" sz="2400" b="1" dirty="0">
                <a:solidFill>
                  <a:srgbClr val="FF0000"/>
                </a:solidFill>
                <a:sym typeface="Times New Roman" pitchFamily="18" charset="0"/>
              </a:rPr>
              <a:t>总体密度曲线</a:t>
            </a:r>
            <a:endParaRPr lang="zh-CN" altLang="en-US" sz="2400" dirty="0">
              <a:solidFill>
                <a:srgbClr val="000000"/>
              </a:solidFill>
              <a:sym typeface="Calibri" pitchFamily="34" charset="0"/>
            </a:endParaRPr>
          </a:p>
        </p:txBody>
      </p:sp>
      <p:graphicFrame>
        <p:nvGraphicFramePr>
          <p:cNvPr id="1229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55948"/>
              </p:ext>
            </p:extLst>
          </p:nvPr>
        </p:nvGraphicFramePr>
        <p:xfrm>
          <a:off x="1502470" y="1025525"/>
          <a:ext cx="6048375" cy="345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6" r:id="rId4" imgW="5512680" imgH="3273840" progId="Excel.Chart.8">
                  <p:embed/>
                </p:oleObj>
              </mc:Choice>
              <mc:Fallback>
                <p:oleObj r:id="rId4" imgW="5512680" imgH="3273840" progId="Excel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2470" y="1025525"/>
                        <a:ext cx="6048375" cy="3457575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8" name="Group 7"/>
          <p:cNvGrpSpPr>
            <a:grpSpLocks/>
          </p:cNvGrpSpPr>
          <p:nvPr/>
        </p:nvGrpSpPr>
        <p:grpSpPr bwMode="auto">
          <a:xfrm>
            <a:off x="2582863" y="2279650"/>
            <a:ext cx="4130675" cy="1582738"/>
            <a:chOff x="0" y="0"/>
            <a:chExt cx="3376" cy="1242"/>
          </a:xfrm>
        </p:grpSpPr>
        <p:sp>
          <p:nvSpPr>
            <p:cNvPr id="12299" name="Oval 8"/>
            <p:cNvSpPr>
              <a:spLocks noChangeArrowheads="1"/>
            </p:cNvSpPr>
            <p:nvPr/>
          </p:nvSpPr>
          <p:spPr bwMode="auto">
            <a:xfrm>
              <a:off x="1679" y="0"/>
              <a:ext cx="46" cy="45"/>
            </a:xfrm>
            <a:prstGeom prst="ellipse">
              <a:avLst/>
            </a:prstGeom>
            <a:solidFill>
              <a:srgbClr val="FF0000"/>
            </a:solidFill>
            <a:ln w="9525" cap="flat" cmpd="sng">
              <a:noFill/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2300" name="Oval 9"/>
            <p:cNvSpPr>
              <a:spLocks noChangeArrowheads="1"/>
            </p:cNvSpPr>
            <p:nvPr/>
          </p:nvSpPr>
          <p:spPr bwMode="auto">
            <a:xfrm>
              <a:off x="1261" y="163"/>
              <a:ext cx="46" cy="45"/>
            </a:xfrm>
            <a:prstGeom prst="ellipse">
              <a:avLst/>
            </a:prstGeom>
            <a:solidFill>
              <a:srgbClr val="FF0000"/>
            </a:solidFill>
            <a:ln w="9525" cap="flat" cmpd="sng">
              <a:noFill/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2301" name="Oval 10"/>
            <p:cNvSpPr>
              <a:spLocks noChangeArrowheads="1"/>
            </p:cNvSpPr>
            <p:nvPr/>
          </p:nvSpPr>
          <p:spPr bwMode="auto">
            <a:xfrm>
              <a:off x="835" y="517"/>
              <a:ext cx="46" cy="45"/>
            </a:xfrm>
            <a:prstGeom prst="ellipse">
              <a:avLst/>
            </a:prstGeom>
            <a:solidFill>
              <a:srgbClr val="FF0000"/>
            </a:solidFill>
            <a:ln w="9525" cap="flat" cmpd="sng">
              <a:noFill/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2302" name="Oval 11"/>
            <p:cNvSpPr>
              <a:spLocks noChangeArrowheads="1"/>
            </p:cNvSpPr>
            <p:nvPr/>
          </p:nvSpPr>
          <p:spPr bwMode="auto">
            <a:xfrm>
              <a:off x="418" y="870"/>
              <a:ext cx="46" cy="45"/>
            </a:xfrm>
            <a:prstGeom prst="ellipse">
              <a:avLst/>
            </a:prstGeom>
            <a:solidFill>
              <a:srgbClr val="FF0000"/>
            </a:solidFill>
            <a:ln w="9525" cap="flat" cmpd="sng">
              <a:noFill/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2303" name="Oval 12"/>
            <p:cNvSpPr>
              <a:spLocks noChangeArrowheads="1"/>
            </p:cNvSpPr>
            <p:nvPr/>
          </p:nvSpPr>
          <p:spPr bwMode="auto">
            <a:xfrm>
              <a:off x="0" y="1071"/>
              <a:ext cx="46" cy="45"/>
            </a:xfrm>
            <a:prstGeom prst="ellipse">
              <a:avLst/>
            </a:prstGeom>
            <a:solidFill>
              <a:srgbClr val="FF0000"/>
            </a:solidFill>
            <a:ln w="9525" cap="flat" cmpd="sng">
              <a:noFill/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2304" name="Oval 13"/>
            <p:cNvSpPr>
              <a:spLocks noChangeArrowheads="1"/>
            </p:cNvSpPr>
            <p:nvPr/>
          </p:nvSpPr>
          <p:spPr bwMode="auto">
            <a:xfrm>
              <a:off x="2087" y="562"/>
              <a:ext cx="46" cy="45"/>
            </a:xfrm>
            <a:prstGeom prst="ellipse">
              <a:avLst/>
            </a:prstGeom>
            <a:solidFill>
              <a:srgbClr val="FF0000"/>
            </a:solidFill>
            <a:ln w="9525" cap="flat" cmpd="sng">
              <a:noFill/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2305" name="Oval 14"/>
            <p:cNvSpPr>
              <a:spLocks noChangeArrowheads="1"/>
            </p:cNvSpPr>
            <p:nvPr/>
          </p:nvSpPr>
          <p:spPr bwMode="auto">
            <a:xfrm>
              <a:off x="2513" y="970"/>
              <a:ext cx="46" cy="45"/>
            </a:xfrm>
            <a:prstGeom prst="ellipse">
              <a:avLst/>
            </a:prstGeom>
            <a:solidFill>
              <a:srgbClr val="FF0000"/>
            </a:solidFill>
            <a:ln w="9525" cap="flat" cmpd="sng">
              <a:noFill/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2306" name="Oval 15"/>
            <p:cNvSpPr>
              <a:spLocks noChangeArrowheads="1"/>
            </p:cNvSpPr>
            <p:nvPr/>
          </p:nvSpPr>
          <p:spPr bwMode="auto">
            <a:xfrm>
              <a:off x="2930" y="1070"/>
              <a:ext cx="46" cy="45"/>
            </a:xfrm>
            <a:prstGeom prst="ellipse">
              <a:avLst/>
            </a:prstGeom>
            <a:solidFill>
              <a:srgbClr val="FF0000"/>
            </a:solidFill>
            <a:ln w="9525" cap="flat" cmpd="sng">
              <a:noFill/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2307" name="Oval 16"/>
            <p:cNvSpPr>
              <a:spLocks noChangeArrowheads="1"/>
            </p:cNvSpPr>
            <p:nvPr/>
          </p:nvSpPr>
          <p:spPr bwMode="auto">
            <a:xfrm>
              <a:off x="3330" y="1197"/>
              <a:ext cx="46" cy="45"/>
            </a:xfrm>
            <a:prstGeom prst="ellipse">
              <a:avLst/>
            </a:prstGeom>
            <a:solidFill>
              <a:srgbClr val="FF0000"/>
            </a:solidFill>
            <a:ln w="9525" cap="flat" cmpd="sng">
              <a:noFill/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  <p:sp>
        <p:nvSpPr>
          <p:cNvPr id="12308" name="Freeform 17"/>
          <p:cNvSpPr>
            <a:spLocks noChangeArrowheads="1"/>
          </p:cNvSpPr>
          <p:nvPr/>
        </p:nvSpPr>
        <p:spPr bwMode="auto">
          <a:xfrm>
            <a:off x="2597150" y="2205038"/>
            <a:ext cx="4349750" cy="1584325"/>
          </a:xfrm>
          <a:custGeom>
            <a:avLst/>
            <a:gdLst>
              <a:gd name="T0" fmla="*/ 0 w 3357"/>
              <a:gd name="T1" fmla="*/ 1156 h 1292"/>
              <a:gd name="T2" fmla="*/ 454 w 3357"/>
              <a:gd name="T3" fmla="*/ 929 h 1292"/>
              <a:gd name="T4" fmla="*/ 862 w 3357"/>
              <a:gd name="T5" fmla="*/ 567 h 1292"/>
              <a:gd name="T6" fmla="*/ 1270 w 3357"/>
              <a:gd name="T7" fmla="*/ 249 h 1292"/>
              <a:gd name="T8" fmla="*/ 1724 w 3357"/>
              <a:gd name="T9" fmla="*/ 68 h 1292"/>
              <a:gd name="T10" fmla="*/ 2132 w 3357"/>
              <a:gd name="T11" fmla="*/ 657 h 1292"/>
              <a:gd name="T12" fmla="*/ 2540 w 3357"/>
              <a:gd name="T13" fmla="*/ 1066 h 1292"/>
              <a:gd name="T14" fmla="*/ 2948 w 3357"/>
              <a:gd name="T15" fmla="*/ 1156 h 1292"/>
              <a:gd name="T16" fmla="*/ 3357 w 3357"/>
              <a:gd name="T17" fmla="*/ 1292 h 12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57"/>
              <a:gd name="T28" fmla="*/ 0 h 1292"/>
              <a:gd name="T29" fmla="*/ 3357 w 3357"/>
              <a:gd name="T30" fmla="*/ 1292 h 129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57" h="1292">
                <a:moveTo>
                  <a:pt x="0" y="1156"/>
                </a:moveTo>
                <a:cubicBezTo>
                  <a:pt x="155" y="1091"/>
                  <a:pt x="310" y="1027"/>
                  <a:pt x="454" y="929"/>
                </a:cubicBezTo>
                <a:cubicBezTo>
                  <a:pt x="598" y="831"/>
                  <a:pt x="726" y="680"/>
                  <a:pt x="862" y="567"/>
                </a:cubicBezTo>
                <a:cubicBezTo>
                  <a:pt x="998" y="454"/>
                  <a:pt x="1126" y="332"/>
                  <a:pt x="1270" y="249"/>
                </a:cubicBezTo>
                <a:cubicBezTo>
                  <a:pt x="1414" y="166"/>
                  <a:pt x="1580" y="0"/>
                  <a:pt x="1724" y="68"/>
                </a:cubicBezTo>
                <a:cubicBezTo>
                  <a:pt x="1868" y="136"/>
                  <a:pt x="1996" y="491"/>
                  <a:pt x="2132" y="657"/>
                </a:cubicBezTo>
                <a:cubicBezTo>
                  <a:pt x="2268" y="823"/>
                  <a:pt x="2404" y="983"/>
                  <a:pt x="2540" y="1066"/>
                </a:cubicBezTo>
                <a:cubicBezTo>
                  <a:pt x="2676" y="1149"/>
                  <a:pt x="2812" y="1118"/>
                  <a:pt x="2948" y="1156"/>
                </a:cubicBezTo>
                <a:cubicBezTo>
                  <a:pt x="3084" y="1194"/>
                  <a:pt x="3289" y="1269"/>
                  <a:pt x="3357" y="129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utoUpdateAnimBg="0"/>
      <p:bldP spid="12294" grpId="0" bldLvl="0" autoUpdateAnimBg="0"/>
      <p:bldP spid="12295" grpId="0" bldLvl="0" animBg="1" autoUpdateAnimBg="0"/>
      <p:bldP spid="12296" grpId="0" bldLvl="0" animBg="1" autoUpdateAnimBg="0"/>
      <p:bldP spid="12308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38311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3315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>
              <a:solidFill>
                <a:srgbClr val="A50021"/>
              </a:solidFill>
              <a:latin typeface="华文彩云" pitchFamily="2" charset="-122"/>
              <a:ea typeface="华文彩云" pitchFamily="2" charset="-122"/>
              <a:sym typeface="华文彩云" pitchFamily="2" charset="-122"/>
            </a:endParaRPr>
          </a:p>
        </p:txBody>
      </p:sp>
      <p:sp>
        <p:nvSpPr>
          <p:cNvPr id="13316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13317" name="Picture 2" descr="pic_13878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 contrast="24000"/>
          </a:blip>
          <a:srcRect l="35323" t="8069" r="6795" b="72266"/>
          <a:stretch>
            <a:fillRect/>
          </a:stretch>
        </p:blipFill>
        <p:spPr bwMode="auto">
          <a:xfrm>
            <a:off x="1921297" y="1107884"/>
            <a:ext cx="7488238" cy="38068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</p:pic>
      <p:sp>
        <p:nvSpPr>
          <p:cNvPr id="13318" name="Text Box 3"/>
          <p:cNvSpPr>
            <a:spLocks noChangeArrowheads="1"/>
          </p:cNvSpPr>
          <p:nvPr/>
        </p:nvSpPr>
        <p:spPr bwMode="auto">
          <a:xfrm>
            <a:off x="1339850" y="260350"/>
            <a:ext cx="2511425" cy="5191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总体密度曲线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3319" name="Text Box 4"/>
          <p:cNvSpPr>
            <a:spLocks noChangeArrowheads="1"/>
          </p:cNvSpPr>
          <p:nvPr/>
        </p:nvSpPr>
        <p:spPr bwMode="auto">
          <a:xfrm>
            <a:off x="1185863" y="4868863"/>
            <a:ext cx="8228535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思考：什么情况下频率折线图才会接近于一条光滑的曲线？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3320" name="Text Box 5"/>
          <p:cNvSpPr>
            <a:spLocks noChangeArrowheads="1"/>
          </p:cNvSpPr>
          <p:nvPr/>
        </p:nvSpPr>
        <p:spPr bwMode="auto">
          <a:xfrm>
            <a:off x="1185332" y="5499953"/>
            <a:ext cx="9448800" cy="83099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统计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中称这条光滑曲线为总体密度曲线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它反映了总体在各个范围内取值的百分比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.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3321" name="Text Box 6"/>
          <p:cNvSpPr>
            <a:spLocks noChangeArrowheads="1"/>
          </p:cNvSpPr>
          <p:nvPr/>
        </p:nvSpPr>
        <p:spPr bwMode="auto">
          <a:xfrm>
            <a:off x="7304088" y="1628775"/>
            <a:ext cx="2808287" cy="11969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sym typeface="Times New Roman" pitchFamily="18" charset="0"/>
              </a:rPr>
              <a:t>阴影部分的面积</a:t>
            </a:r>
            <a:r>
              <a:rPr lang="zh-CN" altLang="en-US" sz="2400" b="1" dirty="0">
                <a:solidFill>
                  <a:srgbClr val="000000"/>
                </a:solidFill>
                <a:sym typeface="Times New Roman" pitchFamily="18" charset="0"/>
              </a:rPr>
              <a:t>表示总体在区间</a:t>
            </a:r>
            <a:r>
              <a:rPr lang="en-US" sz="2400" b="1" dirty="0">
                <a:solidFill>
                  <a:srgbClr val="000000"/>
                </a:solidFill>
                <a:sym typeface="Times New Roman" pitchFamily="18" charset="0"/>
              </a:rPr>
              <a:t>(</a:t>
            </a:r>
            <a:r>
              <a:rPr lang="en-US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a,b</a:t>
            </a:r>
            <a:r>
              <a:rPr lang="en-US" sz="2400" b="1" dirty="0">
                <a:solidFill>
                  <a:srgbClr val="000000"/>
                </a:solidFill>
                <a:sym typeface="Times New Roman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sym typeface="Times New Roman" pitchFamily="18" charset="0"/>
              </a:rPr>
              <a:t>内取值的百分比</a:t>
            </a:r>
            <a:r>
              <a:rPr lang="en-US" sz="2400" b="1" dirty="0">
                <a:solidFill>
                  <a:srgbClr val="000000"/>
                </a:solidFill>
                <a:sym typeface="Times New Roman" pitchFamily="18" charset="0"/>
              </a:rPr>
              <a:t>.</a:t>
            </a:r>
            <a:endParaRPr lang="zh-CN" altLang="en-US" sz="2400" dirty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bldLvl="0" autoUpdateAnimBg="0"/>
      <p:bldP spid="13319" grpId="0" bldLvl="0" autoUpdateAnimBg="0"/>
      <p:bldP spid="13320" grpId="0" bldLvl="0" autoUpdateAnimBg="0"/>
      <p:bldP spid="13321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28701" y="5719763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4339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>
              <a:solidFill>
                <a:srgbClr val="A50021"/>
              </a:solidFill>
              <a:latin typeface="华文彩云" pitchFamily="2" charset="-122"/>
              <a:ea typeface="华文彩云" pitchFamily="2" charset="-122"/>
              <a:sym typeface="华文彩云" pitchFamily="2" charset="-122"/>
            </a:endParaRPr>
          </a:p>
        </p:txBody>
      </p:sp>
      <p:sp>
        <p:nvSpPr>
          <p:cNvPr id="14340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4341" name="Rectangle 2"/>
          <p:cNvSpPr>
            <a:spLocks noGrp="1" noRot="1" noChangeArrowheads="1"/>
          </p:cNvSpPr>
          <p:nvPr/>
        </p:nvSpPr>
        <p:spPr bwMode="auto">
          <a:xfrm>
            <a:off x="-962025" y="88900"/>
            <a:ext cx="7761288" cy="7731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茎叶图</a:t>
            </a:r>
            <a:endParaRPr lang="zh-CN" altLang="en-US" sz="2800" dirty="0"/>
          </a:p>
        </p:txBody>
      </p:sp>
      <p:sp>
        <p:nvSpPr>
          <p:cNvPr id="14342" name="Rectangle 3"/>
          <p:cNvSpPr>
            <a:spLocks noGrp="1" noRot="1" noChangeArrowheads="1"/>
          </p:cNvSpPr>
          <p:nvPr/>
        </p:nvSpPr>
        <p:spPr bwMode="auto">
          <a:xfrm>
            <a:off x="1129242" y="1025525"/>
            <a:ext cx="11065933" cy="53387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甲乙两名篮球运动员每场比赛得分的原始记录如下：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甲得分：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13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51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23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26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38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16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33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14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28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39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乙得分：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49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24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12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31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50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31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44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36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15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37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25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36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，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39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4343" name="Line 4"/>
          <p:cNvSpPr>
            <a:spLocks noChangeShapeType="1"/>
          </p:cNvSpPr>
          <p:nvPr/>
        </p:nvSpPr>
        <p:spPr bwMode="auto">
          <a:xfrm>
            <a:off x="2743200" y="3027363"/>
            <a:ext cx="5954713" cy="1587"/>
          </a:xfrm>
          <a:prstGeom prst="line">
            <a:avLst/>
          </a:prstGeom>
          <a:noFill/>
          <a:ln w="38100" cap="flat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4344" name="Line 5"/>
          <p:cNvSpPr>
            <a:spLocks noChangeShapeType="1"/>
          </p:cNvSpPr>
          <p:nvPr/>
        </p:nvSpPr>
        <p:spPr bwMode="auto">
          <a:xfrm flipH="1">
            <a:off x="4943475" y="2693988"/>
            <a:ext cx="1588" cy="3435350"/>
          </a:xfrm>
          <a:prstGeom prst="line">
            <a:avLst/>
          </a:prstGeom>
          <a:noFill/>
          <a:ln w="38100" cap="flat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4345" name="Line 6"/>
          <p:cNvSpPr>
            <a:spLocks noChangeShapeType="1"/>
          </p:cNvSpPr>
          <p:nvPr/>
        </p:nvSpPr>
        <p:spPr bwMode="auto">
          <a:xfrm flipH="1">
            <a:off x="5895975" y="2681288"/>
            <a:ext cx="1588" cy="3435350"/>
          </a:xfrm>
          <a:prstGeom prst="line">
            <a:avLst/>
          </a:prstGeom>
          <a:noFill/>
          <a:ln w="38100" cap="flat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14346" name="Text Box 7"/>
          <p:cNvSpPr>
            <a:spLocks noChangeArrowheads="1"/>
          </p:cNvSpPr>
          <p:nvPr/>
        </p:nvSpPr>
        <p:spPr bwMode="auto">
          <a:xfrm>
            <a:off x="5080000" y="3043238"/>
            <a:ext cx="704850" cy="3231654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华文隶书" pitchFamily="2" charset="-122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华文隶书" pitchFamily="2" charset="-122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华文隶书" pitchFamily="2" charset="-122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华文隶书" pitchFamily="2" charset="-122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华文隶书" pitchFamily="2" charset="-122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5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47" name="Text Box 8"/>
          <p:cNvSpPr>
            <a:spLocks noChangeArrowheads="1"/>
          </p:cNvSpPr>
          <p:nvPr/>
        </p:nvSpPr>
        <p:spPr bwMode="auto">
          <a:xfrm>
            <a:off x="3979863" y="2447925"/>
            <a:ext cx="593725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6600"/>
                </a:solidFill>
                <a:latin typeface="+mn-ea"/>
                <a:ea typeface="+mn-ea"/>
              </a:rPr>
              <a:t>甲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4348" name="Text Box 9"/>
          <p:cNvSpPr>
            <a:spLocks noChangeArrowheads="1"/>
          </p:cNvSpPr>
          <p:nvPr/>
        </p:nvSpPr>
        <p:spPr bwMode="auto">
          <a:xfrm>
            <a:off x="6413500" y="2447925"/>
            <a:ext cx="593725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+mn-ea"/>
                <a:ea typeface="+mn-ea"/>
              </a:rPr>
              <a:t>乙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4349" name="Text Box 10"/>
          <p:cNvSpPr>
            <a:spLocks noChangeArrowheads="1"/>
          </p:cNvSpPr>
          <p:nvPr/>
        </p:nvSpPr>
        <p:spPr bwMode="auto">
          <a:xfrm>
            <a:off x="4462463" y="3616325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50" name="Text Box 11"/>
          <p:cNvSpPr>
            <a:spLocks noChangeArrowheads="1"/>
          </p:cNvSpPr>
          <p:nvPr/>
        </p:nvSpPr>
        <p:spPr bwMode="auto">
          <a:xfrm>
            <a:off x="3676650" y="3617913"/>
            <a:ext cx="407988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51" name="Text Box 12"/>
          <p:cNvSpPr>
            <a:spLocks noChangeArrowheads="1"/>
          </p:cNvSpPr>
          <p:nvPr/>
        </p:nvSpPr>
        <p:spPr bwMode="auto">
          <a:xfrm>
            <a:off x="4087813" y="3621088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52" name="Text Box 13"/>
          <p:cNvSpPr>
            <a:spLocks noChangeArrowheads="1"/>
          </p:cNvSpPr>
          <p:nvPr/>
        </p:nvSpPr>
        <p:spPr bwMode="auto">
          <a:xfrm>
            <a:off x="4462463" y="4149725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8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53" name="Text Box 14"/>
          <p:cNvSpPr>
            <a:spLocks noChangeArrowheads="1"/>
          </p:cNvSpPr>
          <p:nvPr/>
        </p:nvSpPr>
        <p:spPr bwMode="auto">
          <a:xfrm>
            <a:off x="3676650" y="4151313"/>
            <a:ext cx="407988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54" name="Text Box 15"/>
          <p:cNvSpPr>
            <a:spLocks noChangeArrowheads="1"/>
          </p:cNvSpPr>
          <p:nvPr/>
        </p:nvSpPr>
        <p:spPr bwMode="auto">
          <a:xfrm>
            <a:off x="4087813" y="4154488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55" name="Text Box 16"/>
          <p:cNvSpPr>
            <a:spLocks noChangeArrowheads="1"/>
          </p:cNvSpPr>
          <p:nvPr/>
        </p:nvSpPr>
        <p:spPr bwMode="auto">
          <a:xfrm>
            <a:off x="4462463" y="4695825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9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56" name="Text Box 17"/>
          <p:cNvSpPr>
            <a:spLocks noChangeArrowheads="1"/>
          </p:cNvSpPr>
          <p:nvPr/>
        </p:nvSpPr>
        <p:spPr bwMode="auto">
          <a:xfrm>
            <a:off x="3676650" y="4697413"/>
            <a:ext cx="407988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57" name="Text Box 18"/>
          <p:cNvSpPr>
            <a:spLocks noChangeArrowheads="1"/>
          </p:cNvSpPr>
          <p:nvPr/>
        </p:nvSpPr>
        <p:spPr bwMode="auto">
          <a:xfrm>
            <a:off x="4087813" y="4700588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8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58" name="Text Box 19"/>
          <p:cNvSpPr>
            <a:spLocks noChangeArrowheads="1"/>
          </p:cNvSpPr>
          <p:nvPr/>
        </p:nvSpPr>
        <p:spPr bwMode="auto">
          <a:xfrm>
            <a:off x="4465638" y="3133725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8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59" name="Text Box 20"/>
          <p:cNvSpPr>
            <a:spLocks noChangeArrowheads="1"/>
          </p:cNvSpPr>
          <p:nvPr/>
        </p:nvSpPr>
        <p:spPr bwMode="auto">
          <a:xfrm>
            <a:off x="4413250" y="5719763"/>
            <a:ext cx="407988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60" name="Text Box 21"/>
          <p:cNvSpPr>
            <a:spLocks noChangeArrowheads="1"/>
          </p:cNvSpPr>
          <p:nvPr/>
        </p:nvSpPr>
        <p:spPr bwMode="auto">
          <a:xfrm>
            <a:off x="6011863" y="3575050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61" name="Text Box 22"/>
          <p:cNvSpPr>
            <a:spLocks noChangeArrowheads="1"/>
          </p:cNvSpPr>
          <p:nvPr/>
        </p:nvSpPr>
        <p:spPr bwMode="auto">
          <a:xfrm>
            <a:off x="6456363" y="3576638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5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62" name="Text Box 23"/>
          <p:cNvSpPr>
            <a:spLocks noChangeArrowheads="1"/>
          </p:cNvSpPr>
          <p:nvPr/>
        </p:nvSpPr>
        <p:spPr bwMode="auto">
          <a:xfrm>
            <a:off x="6011863" y="4121150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5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63" name="Text Box 24"/>
          <p:cNvSpPr>
            <a:spLocks noChangeArrowheads="1"/>
          </p:cNvSpPr>
          <p:nvPr/>
        </p:nvSpPr>
        <p:spPr bwMode="auto">
          <a:xfrm>
            <a:off x="6456363" y="4122738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64" name="Text Box 25"/>
          <p:cNvSpPr>
            <a:spLocks noChangeArrowheads="1"/>
          </p:cNvSpPr>
          <p:nvPr/>
        </p:nvSpPr>
        <p:spPr bwMode="auto">
          <a:xfrm>
            <a:off x="6015038" y="4657725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65" name="Text Box 26"/>
          <p:cNvSpPr>
            <a:spLocks noChangeArrowheads="1"/>
          </p:cNvSpPr>
          <p:nvPr/>
        </p:nvSpPr>
        <p:spPr bwMode="auto">
          <a:xfrm>
            <a:off x="6891338" y="4659313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66" name="Text Box 27"/>
          <p:cNvSpPr>
            <a:spLocks noChangeArrowheads="1"/>
          </p:cNvSpPr>
          <p:nvPr/>
        </p:nvSpPr>
        <p:spPr bwMode="auto">
          <a:xfrm>
            <a:off x="6461125" y="4657725"/>
            <a:ext cx="407988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67" name="Text Box 28"/>
          <p:cNvSpPr>
            <a:spLocks noChangeArrowheads="1"/>
          </p:cNvSpPr>
          <p:nvPr/>
        </p:nvSpPr>
        <p:spPr bwMode="auto">
          <a:xfrm>
            <a:off x="7285038" y="4659313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6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68" name="Text Box 29"/>
          <p:cNvSpPr>
            <a:spLocks noChangeArrowheads="1"/>
          </p:cNvSpPr>
          <p:nvPr/>
        </p:nvSpPr>
        <p:spPr bwMode="auto">
          <a:xfrm>
            <a:off x="7699375" y="4662488"/>
            <a:ext cx="407988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7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69" name="Text Box 30"/>
          <p:cNvSpPr>
            <a:spLocks noChangeArrowheads="1"/>
          </p:cNvSpPr>
          <p:nvPr/>
        </p:nvSpPr>
        <p:spPr bwMode="auto">
          <a:xfrm>
            <a:off x="8143875" y="4664075"/>
            <a:ext cx="407988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70" name="Text Box 31"/>
          <p:cNvSpPr>
            <a:spLocks noChangeArrowheads="1"/>
          </p:cNvSpPr>
          <p:nvPr/>
        </p:nvSpPr>
        <p:spPr bwMode="auto">
          <a:xfrm>
            <a:off x="6018213" y="5205413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71" name="Text Box 32"/>
          <p:cNvSpPr>
            <a:spLocks noChangeArrowheads="1"/>
          </p:cNvSpPr>
          <p:nvPr/>
        </p:nvSpPr>
        <p:spPr bwMode="auto">
          <a:xfrm>
            <a:off x="6462713" y="5207000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9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4372" name="Text Box 33"/>
          <p:cNvSpPr>
            <a:spLocks noChangeArrowheads="1"/>
          </p:cNvSpPr>
          <p:nvPr/>
        </p:nvSpPr>
        <p:spPr bwMode="auto">
          <a:xfrm>
            <a:off x="6018213" y="5726113"/>
            <a:ext cx="407987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隶书" pitchFamily="2" charset="-122"/>
                <a:cs typeface="Times New Roman" panose="02020603050405020304" pitchFamily="18" charset="0"/>
              </a:rPr>
              <a:t>0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bldLvl="0" animBg="1" autoUpdateAnimBg="0"/>
      <p:bldP spid="14344" grpId="0" bldLvl="0" animBg="1" autoUpdateAnimBg="0"/>
      <p:bldP spid="14345" grpId="0" bldLvl="0" animBg="1" autoUpdateAnimBg="0"/>
      <p:bldP spid="14346" grpId="0" build="p" bldLvl="0" autoUpdateAnimBg="0"/>
      <p:bldP spid="14347" grpId="0" build="p" bldLvl="0" autoUpdateAnimBg="0"/>
      <p:bldP spid="14348" grpId="0" build="p" bldLvl="0" autoUpdateAnimBg="0"/>
      <p:bldP spid="14349" grpId="0" build="p" bldLvl="0" autoUpdateAnimBg="0"/>
      <p:bldP spid="14350" grpId="0" build="p" bldLvl="0" autoUpdateAnimBg="0"/>
      <p:bldP spid="14351" grpId="0" build="p" bldLvl="0" autoUpdateAnimBg="0"/>
      <p:bldP spid="14352" grpId="0" build="p" bldLvl="0" autoUpdateAnimBg="0"/>
      <p:bldP spid="14353" grpId="0" build="p" bldLvl="0" autoUpdateAnimBg="0"/>
      <p:bldP spid="14354" grpId="0" build="p" bldLvl="0" autoUpdateAnimBg="0"/>
      <p:bldP spid="14355" grpId="0" build="p" bldLvl="0" autoUpdateAnimBg="0"/>
      <p:bldP spid="14356" grpId="0" build="p" bldLvl="0" autoUpdateAnimBg="0"/>
      <p:bldP spid="14357" grpId="0" build="p" bldLvl="0" autoUpdateAnimBg="0"/>
      <p:bldP spid="14358" grpId="0" build="p" bldLvl="0" autoUpdateAnimBg="0"/>
      <p:bldP spid="14359" grpId="0" build="p" bldLvl="0" autoUpdateAnimBg="0"/>
      <p:bldP spid="14360" grpId="0" build="p" bldLvl="0" autoUpdateAnimBg="0"/>
      <p:bldP spid="14361" grpId="0" build="p" bldLvl="0" autoUpdateAnimBg="0"/>
      <p:bldP spid="14362" grpId="0" build="p" bldLvl="0" autoUpdateAnimBg="0"/>
      <p:bldP spid="14363" grpId="0" build="p" bldLvl="0" autoUpdateAnimBg="0"/>
      <p:bldP spid="14364" grpId="0" build="p" bldLvl="0" autoUpdateAnimBg="0"/>
      <p:bldP spid="14365" grpId="0" build="p" bldLvl="0" autoUpdateAnimBg="0"/>
      <p:bldP spid="14366" grpId="0" build="p" bldLvl="0" autoUpdateAnimBg="0"/>
      <p:bldP spid="14367" grpId="0" build="p" bldLvl="0" autoUpdateAnimBg="0"/>
      <p:bldP spid="14368" grpId="0" build="p" bldLvl="0" autoUpdateAnimBg="0"/>
      <p:bldP spid="14369" grpId="0" build="p" bldLvl="0" autoUpdateAnimBg="0"/>
      <p:bldP spid="14370" grpId="0" build="p" bldLvl="0" autoUpdateAnimBg="0"/>
      <p:bldP spid="14371" grpId="0" build="p" bldLvl="0" autoUpdateAnimBg="0"/>
      <p:bldP spid="14372" grpId="0" build="p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19021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>
              <a:solidFill>
                <a:srgbClr val="A50021"/>
              </a:solidFill>
              <a:latin typeface="华文彩云" pitchFamily="2" charset="-122"/>
              <a:ea typeface="华文彩云" pitchFamily="2" charset="-122"/>
              <a:sym typeface="华文彩云" pitchFamily="2" charset="-122"/>
            </a:endParaRPr>
          </a:p>
        </p:txBody>
      </p:sp>
      <p:sp>
        <p:nvSpPr>
          <p:cNvPr id="15364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5365" name="Rectangle 2"/>
          <p:cNvSpPr>
            <a:spLocks noGrp="1" noRot="1" noChangeArrowheads="1"/>
          </p:cNvSpPr>
          <p:nvPr>
            <p:ph type="ctrTitle" idx="4294967295"/>
          </p:nvPr>
        </p:nvSpPr>
        <p:spPr>
          <a:xfrm>
            <a:off x="684213" y="-66675"/>
            <a:ext cx="3671887" cy="1108075"/>
          </a:xfrm>
          <a:ln/>
        </p:spPr>
        <p:txBody>
          <a:bodyPr/>
          <a:lstStyle/>
          <a:p>
            <a:pPr marL="0" indent="0"/>
            <a:r>
              <a:rPr lang="zh-CN" sz="2800" b="1" dirty="0">
                <a:solidFill>
                  <a:srgbClr val="FF0000"/>
                </a:solidFill>
                <a:latin typeface="+mn-ea"/>
                <a:ea typeface="+mn-ea"/>
                <a:sym typeface="隶书" pitchFamily="49" charset="-122"/>
              </a:rPr>
              <a:t>茎叶图的特征：</a:t>
            </a:r>
            <a:endParaRPr lang="zh-CN" sz="2800" dirty="0">
              <a:latin typeface="+mn-ea"/>
              <a:ea typeface="+mn-ea"/>
            </a:endParaRPr>
          </a:p>
        </p:txBody>
      </p:sp>
      <p:sp>
        <p:nvSpPr>
          <p:cNvPr id="15366" name="Rectangle 3"/>
          <p:cNvSpPr>
            <a:spLocks noGrp="1" noRot="1" noChangeArrowheads="1"/>
          </p:cNvSpPr>
          <p:nvPr>
            <p:ph type="subTitle" idx="4294967295"/>
          </p:nvPr>
        </p:nvSpPr>
        <p:spPr bwMode="auto">
          <a:xfrm>
            <a:off x="466725" y="1270000"/>
            <a:ext cx="11102975" cy="4103688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hlink"/>
                </a:solidFill>
                <a:latin typeface="+mn-ea"/>
              </a:rPr>
              <a:t>(1)</a:t>
            </a:r>
            <a:r>
              <a:rPr lang="zh-CN" altLang="en-US" sz="2800" b="1" dirty="0">
                <a:solidFill>
                  <a:schemeClr val="hlink"/>
                </a:solidFill>
                <a:latin typeface="+mn-ea"/>
              </a:rPr>
              <a:t>用茎叶图表示数据有两个优点：一是从统计图上没有原始数据信息的损失，所有数据信息都可以从茎叶图中得到；二是茎叶图中的数据可以随时记录，随时添加，方便记录与表示；</a:t>
            </a:r>
            <a:br>
              <a:rPr lang="zh-CN" altLang="en-US" sz="2800" b="1" dirty="0">
                <a:solidFill>
                  <a:schemeClr val="hlink"/>
                </a:solidFill>
                <a:latin typeface="+mn-ea"/>
              </a:rPr>
            </a:br>
            <a:r>
              <a:rPr lang="en-US" sz="2800" b="1" dirty="0">
                <a:solidFill>
                  <a:schemeClr val="hlink"/>
                </a:solidFill>
                <a:latin typeface="+mn-ea"/>
              </a:rPr>
              <a:t>(2)</a:t>
            </a:r>
            <a:r>
              <a:rPr lang="zh-CN" altLang="en-US" sz="2800" b="1" dirty="0">
                <a:solidFill>
                  <a:schemeClr val="hlink"/>
                </a:solidFill>
                <a:latin typeface="+mn-ea"/>
              </a:rPr>
              <a:t>茎叶图只便于表示两位（或一位）有效数字的数据，对位数多的数据不太容易操作；而且茎叶图只方便记录两组的数据，两个以上的数据虽然能够记录，但是没有表示两个记录那么直观，清晰；</a:t>
            </a:r>
            <a:br>
              <a:rPr lang="zh-CN" altLang="en-US" sz="2800" b="1" dirty="0">
                <a:solidFill>
                  <a:schemeClr val="hlink"/>
                </a:solidFill>
                <a:latin typeface="+mn-ea"/>
              </a:rPr>
            </a:br>
            <a:r>
              <a:rPr lang="en-US" sz="2800" b="1" dirty="0">
                <a:solidFill>
                  <a:schemeClr val="hlink"/>
                </a:solidFill>
                <a:latin typeface="+mn-ea"/>
              </a:rPr>
              <a:t>(3)</a:t>
            </a:r>
            <a:r>
              <a:rPr lang="zh-CN" altLang="en-US" sz="2800" b="1" dirty="0">
                <a:solidFill>
                  <a:schemeClr val="hlink"/>
                </a:solidFill>
                <a:latin typeface="+mn-ea"/>
              </a:rPr>
              <a:t>茎叶图对重复出现的数据要重复记录，不能遗漏</a:t>
            </a:r>
            <a:r>
              <a:rPr lang="zh-CN" altLang="en-US" sz="2800" dirty="0">
                <a:solidFill>
                  <a:schemeClr val="hlink"/>
                </a:solidFill>
                <a:latin typeface="+mn-ea"/>
              </a:rPr>
              <a:t>．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>
              <a:solidFill>
                <a:srgbClr val="A50021"/>
              </a:solidFill>
              <a:latin typeface="华文彩云" pitchFamily="2" charset="-122"/>
              <a:ea typeface="华文彩云" pitchFamily="2" charset="-122"/>
              <a:sym typeface="华文彩云" pitchFamily="2" charset="-122"/>
            </a:endParaRPr>
          </a:p>
        </p:txBody>
      </p:sp>
      <p:sp>
        <p:nvSpPr>
          <p:cNvPr id="16388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6389" name="Text Box 2"/>
          <p:cNvSpPr>
            <a:spLocks noChangeArrowheads="1"/>
          </p:cNvSpPr>
          <p:nvPr/>
        </p:nvSpPr>
        <p:spPr bwMode="auto">
          <a:xfrm>
            <a:off x="803275" y="1050925"/>
            <a:ext cx="10694988" cy="12003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sym typeface="Times New Roman" pitchFamily="18" charset="0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在本赛季的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NBA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比赛中，我国著名篮球运动员姚明所在的休斯敦火箭队战绩骄人，下面是火箭队在最近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场比塞中，姚明与队友麦克格雷迪各自的得分情况：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grpSp>
        <p:nvGrpSpPr>
          <p:cNvPr id="16390" name="Group 3"/>
          <p:cNvGrpSpPr>
            <a:grpSpLocks/>
          </p:cNvGrpSpPr>
          <p:nvPr/>
        </p:nvGrpSpPr>
        <p:grpSpPr bwMode="auto">
          <a:xfrm>
            <a:off x="868363" y="4003675"/>
            <a:ext cx="4416425" cy="2305050"/>
            <a:chOff x="0" y="0"/>
            <a:chExt cx="2782" cy="1452"/>
          </a:xfrm>
        </p:grpSpPr>
        <p:sp>
          <p:nvSpPr>
            <p:cNvPr id="16391" name="Text Box 4"/>
            <p:cNvSpPr>
              <a:spLocks noChangeArrowheads="1"/>
            </p:cNvSpPr>
            <p:nvPr/>
          </p:nvSpPr>
          <p:spPr bwMode="auto">
            <a:xfrm>
              <a:off x="647" y="46"/>
              <a:ext cx="506" cy="291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+mn-ea"/>
                  <a:ea typeface="+mn-ea"/>
                  <a:sym typeface="Times New Roman" pitchFamily="18" charset="0"/>
                </a:rPr>
                <a:t>姚明</a:t>
              </a:r>
              <a:endParaRPr lang="zh-CN" altLang="en-US" sz="2400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endParaRPr>
            </a:p>
          </p:txBody>
        </p:sp>
        <p:sp>
          <p:nvSpPr>
            <p:cNvPr id="16392" name="Text Box 5"/>
            <p:cNvSpPr>
              <a:spLocks noChangeArrowheads="1"/>
            </p:cNvSpPr>
            <p:nvPr/>
          </p:nvSpPr>
          <p:spPr bwMode="auto">
            <a:xfrm>
              <a:off x="1923" y="49"/>
              <a:ext cx="506" cy="291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+mn-ea"/>
                  <a:ea typeface="+mn-ea"/>
                  <a:sym typeface="Times New Roman" pitchFamily="18" charset="0"/>
                </a:rPr>
                <a:t>麦迪</a:t>
              </a:r>
              <a:endParaRPr lang="zh-CN" altLang="en-US" sz="2400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endParaRPr>
            </a:p>
          </p:txBody>
        </p:sp>
        <p:sp>
          <p:nvSpPr>
            <p:cNvPr id="16393" name="Line 6"/>
            <p:cNvSpPr>
              <a:spLocks noChangeShapeType="1"/>
            </p:cNvSpPr>
            <p:nvPr/>
          </p:nvSpPr>
          <p:spPr bwMode="auto">
            <a:xfrm>
              <a:off x="472" y="342"/>
              <a:ext cx="2268" cy="1"/>
            </a:xfrm>
            <a:prstGeom prst="line">
              <a:avLst/>
            </a:prstGeom>
            <a:noFill/>
            <a:ln w="190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6394" name="Line 7"/>
            <p:cNvSpPr>
              <a:spLocks noChangeShapeType="1"/>
            </p:cNvSpPr>
            <p:nvPr/>
          </p:nvSpPr>
          <p:spPr bwMode="auto">
            <a:xfrm>
              <a:off x="1327" y="8"/>
              <a:ext cx="1" cy="1444"/>
            </a:xfrm>
            <a:prstGeom prst="line">
              <a:avLst/>
            </a:prstGeom>
            <a:noFill/>
            <a:ln w="190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6395" name="Line 8"/>
            <p:cNvSpPr>
              <a:spLocks noChangeShapeType="1"/>
            </p:cNvSpPr>
            <p:nvPr/>
          </p:nvSpPr>
          <p:spPr bwMode="auto">
            <a:xfrm>
              <a:off x="1651" y="0"/>
              <a:ext cx="1" cy="1444"/>
            </a:xfrm>
            <a:prstGeom prst="line">
              <a:avLst/>
            </a:prstGeom>
            <a:noFill/>
            <a:ln w="190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6396" name="Text Box 9"/>
            <p:cNvSpPr>
              <a:spLocks noChangeArrowheads="1"/>
            </p:cNvSpPr>
            <p:nvPr/>
          </p:nvSpPr>
          <p:spPr bwMode="auto">
            <a:xfrm>
              <a:off x="0" y="396"/>
              <a:ext cx="2782" cy="931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3  4  7  4  1  4  2     </a:t>
              </a:r>
              <a:r>
                <a:rPr lang="en-US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1      </a:t>
              </a: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0  9</a:t>
              </a:r>
              <a:endPara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      </a:t>
              </a:r>
              <a:r>
                <a:rPr lang="en-US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7  </a:t>
              </a: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2  0</a:t>
              </a:r>
              <a:r>
                <a:rPr lang="en-US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 2      </a:t>
              </a: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2  1  6  4  2  0</a:t>
              </a:r>
              <a:endPara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                       </a:t>
              </a:r>
              <a:r>
                <a:rPr lang="en-US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</a:t>
              </a: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3      5  8</a:t>
              </a:r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endParaRPr>
            </a:p>
          </p:txBody>
        </p:sp>
      </p:grpSp>
      <p:sp>
        <p:nvSpPr>
          <p:cNvPr id="16397" name="Text Box 10"/>
          <p:cNvSpPr>
            <a:spLocks noChangeArrowheads="1"/>
          </p:cNvSpPr>
          <p:nvPr/>
        </p:nvSpPr>
        <p:spPr bwMode="auto">
          <a:xfrm>
            <a:off x="4713288" y="3500438"/>
            <a:ext cx="1266693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茎叶图</a:t>
            </a:r>
            <a:endParaRPr lang="zh-CN" altLang="en-US" sz="2800" dirty="0">
              <a:solidFill>
                <a:srgbClr val="000000"/>
              </a:solidFill>
              <a:sym typeface="Calibri" pitchFamily="34" charset="0"/>
            </a:endParaRPr>
          </a:p>
        </p:txBody>
      </p:sp>
      <p:graphicFrame>
        <p:nvGraphicFramePr>
          <p:cNvPr id="16398" name="Group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320656"/>
              </p:ext>
            </p:extLst>
          </p:nvPr>
        </p:nvGraphicFramePr>
        <p:xfrm>
          <a:off x="1451769" y="1950382"/>
          <a:ext cx="7827962" cy="1517651"/>
        </p:xfrm>
        <a:graphic>
          <a:graphicData uri="http://schemas.openxmlformats.org/drawingml/2006/table">
            <a:tbl>
              <a:tblPr/>
              <a:tblGrid>
                <a:gridCol w="711200"/>
                <a:gridCol w="712787"/>
                <a:gridCol w="711200"/>
                <a:gridCol w="711200"/>
                <a:gridCol w="712788"/>
                <a:gridCol w="711200"/>
                <a:gridCol w="711200"/>
                <a:gridCol w="712787"/>
                <a:gridCol w="711200"/>
                <a:gridCol w="711200"/>
                <a:gridCol w="7112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场次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一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二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三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四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五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六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七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八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九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十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姚明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14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11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14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27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17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14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13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麦迪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21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26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24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35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38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19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6448" name="Group 61"/>
          <p:cNvGrpSpPr>
            <a:grpSpLocks/>
          </p:cNvGrpSpPr>
          <p:nvPr/>
        </p:nvGrpSpPr>
        <p:grpSpPr bwMode="auto">
          <a:xfrm>
            <a:off x="5365750" y="4005263"/>
            <a:ext cx="4352925" cy="2305050"/>
            <a:chOff x="0" y="0"/>
            <a:chExt cx="2742" cy="1452"/>
          </a:xfrm>
        </p:grpSpPr>
        <p:sp>
          <p:nvSpPr>
            <p:cNvPr id="16449" name="Text Box 62"/>
            <p:cNvSpPr>
              <a:spLocks noChangeArrowheads="1"/>
            </p:cNvSpPr>
            <p:nvPr/>
          </p:nvSpPr>
          <p:spPr bwMode="auto">
            <a:xfrm>
              <a:off x="647" y="46"/>
              <a:ext cx="506" cy="291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sym typeface="Times New Roman" pitchFamily="18" charset="0"/>
                </a:rPr>
                <a:t>姚明</a:t>
              </a:r>
              <a:endParaRPr lang="zh-CN" altLang="en-US" sz="2400" dirty="0">
                <a:solidFill>
                  <a:srgbClr val="000000"/>
                </a:solidFill>
                <a:sym typeface="Calibri" pitchFamily="34" charset="0"/>
              </a:endParaRPr>
            </a:p>
          </p:txBody>
        </p:sp>
        <p:sp>
          <p:nvSpPr>
            <p:cNvPr id="16450" name="Text Box 63"/>
            <p:cNvSpPr>
              <a:spLocks noChangeArrowheads="1"/>
            </p:cNvSpPr>
            <p:nvPr/>
          </p:nvSpPr>
          <p:spPr bwMode="auto">
            <a:xfrm>
              <a:off x="1923" y="49"/>
              <a:ext cx="506" cy="291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sym typeface="Times New Roman" pitchFamily="18" charset="0"/>
                </a:rPr>
                <a:t>麦迪</a:t>
              </a:r>
              <a:endParaRPr lang="zh-CN" altLang="en-US" sz="2400" dirty="0">
                <a:solidFill>
                  <a:srgbClr val="000000"/>
                </a:solidFill>
                <a:sym typeface="Calibri" pitchFamily="34" charset="0"/>
              </a:endParaRPr>
            </a:p>
          </p:txBody>
        </p:sp>
        <p:sp>
          <p:nvSpPr>
            <p:cNvPr id="16451" name="Line 64"/>
            <p:cNvSpPr>
              <a:spLocks noChangeShapeType="1"/>
            </p:cNvSpPr>
            <p:nvPr/>
          </p:nvSpPr>
          <p:spPr bwMode="auto">
            <a:xfrm>
              <a:off x="472" y="342"/>
              <a:ext cx="2268" cy="1"/>
            </a:xfrm>
            <a:prstGeom prst="line">
              <a:avLst/>
            </a:prstGeom>
            <a:noFill/>
            <a:ln w="190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6452" name="Line 65"/>
            <p:cNvSpPr>
              <a:spLocks noChangeShapeType="1"/>
            </p:cNvSpPr>
            <p:nvPr/>
          </p:nvSpPr>
          <p:spPr bwMode="auto">
            <a:xfrm>
              <a:off x="1327" y="8"/>
              <a:ext cx="1" cy="1444"/>
            </a:xfrm>
            <a:prstGeom prst="line">
              <a:avLst/>
            </a:prstGeom>
            <a:noFill/>
            <a:ln w="190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6453" name="Line 66"/>
            <p:cNvSpPr>
              <a:spLocks noChangeShapeType="1"/>
            </p:cNvSpPr>
            <p:nvPr/>
          </p:nvSpPr>
          <p:spPr bwMode="auto">
            <a:xfrm>
              <a:off x="1651" y="0"/>
              <a:ext cx="1" cy="1444"/>
            </a:xfrm>
            <a:prstGeom prst="line">
              <a:avLst/>
            </a:prstGeom>
            <a:noFill/>
            <a:ln w="190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6454" name="Text Box 67"/>
            <p:cNvSpPr>
              <a:spLocks noChangeArrowheads="1"/>
            </p:cNvSpPr>
            <p:nvPr/>
          </p:nvSpPr>
          <p:spPr bwMode="auto">
            <a:xfrm>
              <a:off x="0" y="396"/>
              <a:ext cx="2742" cy="931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7  </a:t>
              </a: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4  4  4  3  2  1     1      0  9</a:t>
              </a:r>
              <a:endPara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        </a:t>
              </a:r>
              <a:r>
                <a:rPr lang="en-US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</a:t>
              </a: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7  2  0     2      0  1  2  2  4  6</a:t>
              </a:r>
              <a:endPara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                       </a:t>
              </a:r>
              <a:r>
                <a:rPr lang="en-US" sz="20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</a:t>
              </a:r>
              <a:r>
                <a:rPr 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3      5  8</a:t>
              </a:r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endParaRPr>
            </a:p>
          </p:txBody>
        </p:sp>
      </p:grpSp>
      <p:sp>
        <p:nvSpPr>
          <p:cNvPr id="16455" name="Rectangle 2"/>
          <p:cNvSpPr>
            <a:spLocks noGrp="1" noRot="1" noChangeArrowheads="1"/>
          </p:cNvSpPr>
          <p:nvPr/>
        </p:nvSpPr>
        <p:spPr bwMode="auto">
          <a:xfrm>
            <a:off x="625207" y="118268"/>
            <a:ext cx="5259487" cy="7731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sym typeface="Calibri" pitchFamily="34" charset="0"/>
              </a:rPr>
              <a:t>茎叶图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2734" y="5728154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>
              <a:solidFill>
                <a:srgbClr val="A50021"/>
              </a:solidFill>
              <a:latin typeface="华文彩云" pitchFamily="2" charset="-122"/>
              <a:ea typeface="华文彩云" pitchFamily="2" charset="-122"/>
              <a:sym typeface="华文彩云" pitchFamily="2" charset="-122"/>
            </a:endParaRPr>
          </a:p>
        </p:txBody>
      </p:sp>
      <p:sp>
        <p:nvSpPr>
          <p:cNvPr id="17412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3" name="Text Box 2"/>
          <p:cNvSpPr>
            <a:spLocks noChangeArrowheads="1"/>
          </p:cNvSpPr>
          <p:nvPr/>
        </p:nvSpPr>
        <p:spPr bwMode="auto">
          <a:xfrm>
            <a:off x="539750" y="1052513"/>
            <a:ext cx="11463338" cy="224676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练习：某市对上、下班交通情况做抽样调查，上、下班时间各抽取了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辆机动车行使时速如下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Wingdings" pitchFamily="2" charset="2"/>
              </a:rPr>
              <a:t>：（单位：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Wingdings" pitchFamily="2" charset="2"/>
              </a:rPr>
              <a:t>km/h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Wingdings" pitchFamily="2" charset="2"/>
              </a:rPr>
              <a:t>）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Wingdings" pitchFamily="2" charset="2"/>
              </a:rPr>
              <a:t>上班时间：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Wingdings" pitchFamily="2" charset="2"/>
              </a:rPr>
              <a:t>30  33  18  27  32  40  26  28  21  28  35  20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Wingdings" pitchFamily="2" charset="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Wingdings" pitchFamily="2" charset="2"/>
              </a:rPr>
              <a:t>下班时间：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Wingdings" pitchFamily="2" charset="2"/>
              </a:rPr>
              <a:t>27  19  32  29  36  29  30  22  25  16  17  30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Wingdings" pitchFamily="2" charset="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Wingdings" pitchFamily="2" charset="2"/>
              </a:rPr>
              <a:t>用茎叶图表示上面的样本数据，并求出样本数据的中位数。</a:t>
            </a: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sp>
        <p:nvSpPr>
          <p:cNvPr id="17414" name="Text Box 3"/>
          <p:cNvSpPr>
            <a:spLocks noChangeArrowheads="1"/>
          </p:cNvSpPr>
          <p:nvPr/>
        </p:nvSpPr>
        <p:spPr bwMode="auto">
          <a:xfrm>
            <a:off x="519113" y="3355975"/>
            <a:ext cx="4691062" cy="5175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解：依题意，茎叶图如下</a:t>
            </a:r>
            <a:endParaRPr lang="zh-CN" altLang="en-US" dirty="0"/>
          </a:p>
        </p:txBody>
      </p:sp>
      <p:grpSp>
        <p:nvGrpSpPr>
          <p:cNvPr id="17415" name="Group 4"/>
          <p:cNvGrpSpPr>
            <a:grpSpLocks/>
          </p:cNvGrpSpPr>
          <p:nvPr/>
        </p:nvGrpSpPr>
        <p:grpSpPr bwMode="auto">
          <a:xfrm>
            <a:off x="3789363" y="3646488"/>
            <a:ext cx="5807075" cy="2822575"/>
            <a:chOff x="0" y="0"/>
            <a:chExt cx="2758" cy="1778"/>
          </a:xfrm>
        </p:grpSpPr>
        <p:sp>
          <p:nvSpPr>
            <p:cNvPr id="17416" name="Line 5"/>
            <p:cNvSpPr>
              <a:spLocks noChangeShapeType="1"/>
            </p:cNvSpPr>
            <p:nvPr/>
          </p:nvSpPr>
          <p:spPr bwMode="auto">
            <a:xfrm>
              <a:off x="127" y="318"/>
              <a:ext cx="2631" cy="1"/>
            </a:xfrm>
            <a:prstGeom prst="line">
              <a:avLst/>
            </a:prstGeom>
            <a:noFill/>
            <a:ln w="190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7417" name="Line 6"/>
            <p:cNvSpPr>
              <a:spLocks noChangeShapeType="1"/>
            </p:cNvSpPr>
            <p:nvPr/>
          </p:nvSpPr>
          <p:spPr bwMode="auto">
            <a:xfrm>
              <a:off x="1170" y="0"/>
              <a:ext cx="1" cy="1678"/>
            </a:xfrm>
            <a:prstGeom prst="line">
              <a:avLst/>
            </a:prstGeom>
            <a:noFill/>
            <a:ln w="190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7418" name="Line 7"/>
            <p:cNvSpPr>
              <a:spLocks noChangeShapeType="1"/>
            </p:cNvSpPr>
            <p:nvPr/>
          </p:nvSpPr>
          <p:spPr bwMode="auto">
            <a:xfrm>
              <a:off x="1624" y="0"/>
              <a:ext cx="1" cy="1678"/>
            </a:xfrm>
            <a:prstGeom prst="line">
              <a:avLst/>
            </a:prstGeom>
            <a:noFill/>
            <a:ln w="190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17419" name="Text Box 8"/>
            <p:cNvSpPr>
              <a:spLocks noChangeArrowheads="1"/>
            </p:cNvSpPr>
            <p:nvPr/>
          </p:nvSpPr>
          <p:spPr bwMode="auto">
            <a:xfrm>
              <a:off x="494" y="49"/>
              <a:ext cx="430" cy="33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sym typeface="Times New Roman" pitchFamily="18" charset="0"/>
                </a:rPr>
                <a:t>上班</a:t>
              </a:r>
              <a:endParaRPr lang="zh-CN" altLang="en-US" sz="2800" dirty="0">
                <a:solidFill>
                  <a:srgbClr val="000000"/>
                </a:solidFill>
                <a:sym typeface="Calibri" pitchFamily="34" charset="0"/>
              </a:endParaRPr>
            </a:p>
          </p:txBody>
        </p:sp>
        <p:sp>
          <p:nvSpPr>
            <p:cNvPr id="17420" name="Text Box 9"/>
            <p:cNvSpPr>
              <a:spLocks noChangeArrowheads="1"/>
            </p:cNvSpPr>
            <p:nvPr/>
          </p:nvSpPr>
          <p:spPr bwMode="auto">
            <a:xfrm>
              <a:off x="1857" y="49"/>
              <a:ext cx="430" cy="33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sym typeface="Times New Roman" pitchFamily="18" charset="0"/>
                </a:rPr>
                <a:t>下班</a:t>
              </a:r>
              <a:endParaRPr lang="zh-CN" altLang="en-US" sz="2800" dirty="0">
                <a:solidFill>
                  <a:srgbClr val="000000"/>
                </a:solidFill>
                <a:sym typeface="Calibri" pitchFamily="34" charset="0"/>
              </a:endParaRPr>
            </a:p>
          </p:txBody>
        </p:sp>
        <p:sp>
          <p:nvSpPr>
            <p:cNvPr id="17421" name="Text Box 10"/>
            <p:cNvSpPr>
              <a:spLocks noChangeArrowheads="1"/>
            </p:cNvSpPr>
            <p:nvPr/>
          </p:nvSpPr>
          <p:spPr bwMode="auto">
            <a:xfrm>
              <a:off x="0" y="324"/>
              <a:ext cx="2463" cy="145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         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    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8       1         9  6  7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0  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8  1  8  6  7       2         7  9  9  2  5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</a:t>
              </a:r>
              <a:r>
                <a:rPr lang="en-US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 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5  2  3  0       3         2  6  0  0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             </a:t>
              </a:r>
              <a:r>
                <a:rPr lang="en-US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       0       </a:t>
              </a:r>
              <a:r>
                <a:rPr 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itchFamily="18" charset="0"/>
                </a:rPr>
                <a:t>4</a:t>
              </a:r>
              <a:endPara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endParaRPr>
            </a:p>
          </p:txBody>
        </p:sp>
      </p:grpSp>
      <p:sp>
        <p:nvSpPr>
          <p:cNvPr id="17422" name="Rectangle 2"/>
          <p:cNvSpPr>
            <a:spLocks noGrp="1" noRot="1" noChangeArrowheads="1"/>
          </p:cNvSpPr>
          <p:nvPr/>
        </p:nvSpPr>
        <p:spPr bwMode="auto">
          <a:xfrm>
            <a:off x="-962025" y="88900"/>
            <a:ext cx="7759700" cy="7731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茎叶图</a:t>
            </a:r>
            <a:endParaRPr lang="zh-CN" altLang="en-US" sz="2800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099" y="5726864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8435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>
              <a:solidFill>
                <a:srgbClr val="A50021"/>
              </a:solidFill>
              <a:latin typeface="华文彩云" pitchFamily="2" charset="-122"/>
              <a:ea typeface="华文彩云" pitchFamily="2" charset="-122"/>
              <a:sym typeface="华文彩云" pitchFamily="2" charset="-122"/>
            </a:endParaRPr>
          </a:p>
        </p:txBody>
      </p:sp>
      <p:sp>
        <p:nvSpPr>
          <p:cNvPr id="18436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8437" name="Text Box 2"/>
          <p:cNvSpPr>
            <a:spLocks noChangeArrowheads="1"/>
          </p:cNvSpPr>
          <p:nvPr/>
        </p:nvSpPr>
        <p:spPr bwMode="auto">
          <a:xfrm>
            <a:off x="323850" y="1136650"/>
            <a:ext cx="11677650" cy="946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已知样本</a:t>
            </a:r>
            <a:r>
              <a:rPr 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10, 8, 6, 10, 8,13,11,10,12,7,8,9,12,9,11,12,9,10,11,11, 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那么频率为</a:t>
            </a:r>
            <a:r>
              <a:rPr 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0.2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范围的是</a:t>
            </a:r>
            <a:r>
              <a:rPr 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(    )</a:t>
            </a:r>
            <a:endParaRPr lang="zh-CN" altLang="en-US" sz="2800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8438" name="Text Box 3"/>
          <p:cNvSpPr>
            <a:spLocks noChangeArrowheads="1"/>
          </p:cNvSpPr>
          <p:nvPr/>
        </p:nvSpPr>
        <p:spPr bwMode="auto">
          <a:xfrm>
            <a:off x="900113" y="2060575"/>
            <a:ext cx="6457950" cy="946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A. 5.5~7.5             B. 7.5~9.5                         C. 9.5~11.5           D. 11.5~13.5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8439" name="Text Box 4"/>
          <p:cNvSpPr>
            <a:spLocks noChangeArrowheads="1"/>
          </p:cNvSpPr>
          <p:nvPr/>
        </p:nvSpPr>
        <p:spPr bwMode="auto">
          <a:xfrm>
            <a:off x="971550" y="3429000"/>
            <a:ext cx="1223963" cy="36671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chemeClr val="bg1"/>
              </a:solidFill>
              <a:sym typeface="Times New Roman" pitchFamily="18" charset="0"/>
            </a:endParaRPr>
          </a:p>
        </p:txBody>
      </p:sp>
      <p:graphicFrame>
        <p:nvGraphicFramePr>
          <p:cNvPr id="18440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663772"/>
              </p:ext>
            </p:extLst>
          </p:nvPr>
        </p:nvGraphicFramePr>
        <p:xfrm>
          <a:off x="1833563" y="3140075"/>
          <a:ext cx="7010400" cy="2743200"/>
        </p:xfrm>
        <a:graphic>
          <a:graphicData uri="http://schemas.openxmlformats.org/drawingml/2006/table">
            <a:tbl>
              <a:tblPr/>
              <a:tblGrid>
                <a:gridCol w="2336800"/>
                <a:gridCol w="2293937"/>
                <a:gridCol w="2379663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分组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频数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频率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5.5~7.5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0.1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7.5~9.5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6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0.3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9.5~11.5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 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8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0.4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11.5~13.5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 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4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合计</a:t>
                      </a:r>
                      <a:endParaRPr kumimoji="0" 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   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70" name="Text Box 35"/>
          <p:cNvSpPr>
            <a:spLocks noChangeArrowheads="1"/>
          </p:cNvSpPr>
          <p:nvPr/>
        </p:nvSpPr>
        <p:spPr bwMode="auto">
          <a:xfrm>
            <a:off x="4513263" y="1701800"/>
            <a:ext cx="660400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sym typeface="Times New Roman" pitchFamily="18" charset="0"/>
              </a:rPr>
              <a:t>D</a:t>
            </a:r>
            <a:endParaRPr lang="zh-CN" altLang="en-US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8471" name="Text Box 36"/>
          <p:cNvSpPr>
            <a:spLocks noChangeArrowheads="1"/>
          </p:cNvSpPr>
          <p:nvPr/>
        </p:nvSpPr>
        <p:spPr bwMode="auto">
          <a:xfrm>
            <a:off x="504825" y="188913"/>
            <a:ext cx="1905000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练习</a:t>
            </a:r>
            <a:r>
              <a:rPr lang="en-US" sz="28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：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0" grpId="0" bldLvl="0" autoUpdateAnimBg="0"/>
      <p:bldP spid="18471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11185" y="5750928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9459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>
              <a:solidFill>
                <a:srgbClr val="A50021"/>
              </a:solidFill>
              <a:latin typeface="华文彩云" pitchFamily="2" charset="-122"/>
              <a:ea typeface="华文彩云" pitchFamily="2" charset="-122"/>
              <a:sym typeface="华文彩云" pitchFamily="2" charset="-122"/>
            </a:endParaRPr>
          </a:p>
        </p:txBody>
      </p:sp>
      <p:sp>
        <p:nvSpPr>
          <p:cNvPr id="19460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9461" name="Text Box 2"/>
          <p:cNvSpPr>
            <a:spLocks noChangeArrowheads="1"/>
          </p:cNvSpPr>
          <p:nvPr/>
        </p:nvSpPr>
        <p:spPr bwMode="auto">
          <a:xfrm>
            <a:off x="788988" y="979488"/>
            <a:ext cx="8893175" cy="5191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有一个容量为</a:t>
            </a:r>
            <a:r>
              <a:rPr 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50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的样本数据的分组的频数如下：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9462" name="Text Box 3"/>
          <p:cNvSpPr>
            <a:spLocks noChangeArrowheads="1"/>
          </p:cNvSpPr>
          <p:nvPr/>
        </p:nvSpPr>
        <p:spPr bwMode="auto">
          <a:xfrm>
            <a:off x="1177925" y="1481138"/>
            <a:ext cx="3789363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［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12.5,  15.5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） 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3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9463" name="Text Box 4"/>
          <p:cNvSpPr>
            <a:spLocks noChangeArrowheads="1"/>
          </p:cNvSpPr>
          <p:nvPr/>
        </p:nvSpPr>
        <p:spPr bwMode="auto">
          <a:xfrm>
            <a:off x="1166813" y="2095500"/>
            <a:ext cx="3800475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［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15.5,  18.5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） 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8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9464" name="Text Box 5"/>
          <p:cNvSpPr>
            <a:spLocks noChangeArrowheads="1"/>
          </p:cNvSpPr>
          <p:nvPr/>
        </p:nvSpPr>
        <p:spPr bwMode="auto">
          <a:xfrm>
            <a:off x="1150938" y="2671763"/>
            <a:ext cx="3744912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［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18.5,  21.5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） 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9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9465" name="Text Box 6"/>
          <p:cNvSpPr>
            <a:spLocks noChangeArrowheads="1"/>
          </p:cNvSpPr>
          <p:nvPr/>
        </p:nvSpPr>
        <p:spPr bwMode="auto">
          <a:xfrm>
            <a:off x="1158875" y="3248025"/>
            <a:ext cx="3881438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ahoma" pitchFamily="34" charset="0"/>
              </a:rPr>
              <a:t>［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ahoma" pitchFamily="34" charset="0"/>
              </a:rPr>
              <a:t>21.5,  24.5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ahoma" pitchFamily="34" charset="0"/>
              </a:rPr>
              <a:t>）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ahoma" pitchFamily="34" charset="0"/>
              </a:rPr>
              <a:t>11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9466" name="Text Box 7"/>
          <p:cNvSpPr>
            <a:spLocks noChangeArrowheads="1"/>
          </p:cNvSpPr>
          <p:nvPr/>
        </p:nvSpPr>
        <p:spPr bwMode="auto">
          <a:xfrm>
            <a:off x="5145088" y="1484313"/>
            <a:ext cx="4032250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［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24.5,  27.5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） 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10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9467" name="Text Box 8"/>
          <p:cNvSpPr>
            <a:spLocks noChangeArrowheads="1"/>
          </p:cNvSpPr>
          <p:nvPr/>
        </p:nvSpPr>
        <p:spPr bwMode="auto">
          <a:xfrm>
            <a:off x="5148263" y="2093913"/>
            <a:ext cx="4067175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［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27.5,  30.5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）  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5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9468" name="Text Box 9"/>
          <p:cNvSpPr>
            <a:spLocks noChangeArrowheads="1"/>
          </p:cNvSpPr>
          <p:nvPr/>
        </p:nvSpPr>
        <p:spPr bwMode="auto">
          <a:xfrm>
            <a:off x="5159375" y="2670175"/>
            <a:ext cx="3984625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［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30.5,  33.5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）  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ahoma" pitchFamily="34" charset="0"/>
              </a:rPr>
              <a:t>4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19469" name="Text Box 10"/>
          <p:cNvSpPr>
            <a:spLocks noChangeArrowheads="1"/>
          </p:cNvSpPr>
          <p:nvPr/>
        </p:nvSpPr>
        <p:spPr bwMode="auto">
          <a:xfrm>
            <a:off x="1438275" y="3822700"/>
            <a:ext cx="6408738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列出样本的频率分布表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;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9470" name="Text Box 11"/>
          <p:cNvSpPr>
            <a:spLocks noChangeArrowheads="1"/>
          </p:cNvSpPr>
          <p:nvPr/>
        </p:nvSpPr>
        <p:spPr bwMode="auto">
          <a:xfrm rot="10800000" flipV="1">
            <a:off x="1438275" y="4427071"/>
            <a:ext cx="5545138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画出频率分布直方图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;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9471" name="Text Box 12"/>
          <p:cNvSpPr>
            <a:spLocks noChangeArrowheads="1"/>
          </p:cNvSpPr>
          <p:nvPr/>
        </p:nvSpPr>
        <p:spPr bwMode="auto">
          <a:xfrm>
            <a:off x="1438275" y="4975225"/>
            <a:ext cx="8691592" cy="95410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(3)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根据频率分布直方图估计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数据落在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[15.5, 24.5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）的百分比是多少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?    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9472" name="Text Box 36"/>
          <p:cNvSpPr>
            <a:spLocks noChangeArrowheads="1"/>
          </p:cNvSpPr>
          <p:nvPr/>
        </p:nvSpPr>
        <p:spPr bwMode="auto">
          <a:xfrm>
            <a:off x="504825" y="188913"/>
            <a:ext cx="1905000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练习2：</a:t>
            </a:r>
            <a:endParaRPr lang="zh-CN" altLang="en-US" sz="2800" dirty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2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687122" y="5765748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-20183" y="-63500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>
              <a:solidFill>
                <a:srgbClr val="A50021"/>
              </a:solidFill>
              <a:latin typeface="华文彩云" pitchFamily="2" charset="-122"/>
              <a:ea typeface="华文彩云" pitchFamily="2" charset="-122"/>
              <a:sym typeface="华文彩云" pitchFamily="2" charset="-122"/>
            </a:endParaRPr>
          </a:p>
        </p:txBody>
      </p:sp>
      <p:sp>
        <p:nvSpPr>
          <p:cNvPr id="20484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0485" name="Text Box 36"/>
          <p:cNvSpPr>
            <a:spLocks noChangeArrowheads="1"/>
          </p:cNvSpPr>
          <p:nvPr/>
        </p:nvSpPr>
        <p:spPr bwMode="auto">
          <a:xfrm>
            <a:off x="504825" y="188913"/>
            <a:ext cx="1905000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练习2：</a:t>
            </a:r>
            <a:endParaRPr lang="zh-CN" altLang="en-US" sz="2800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0486" name="Text Box 2"/>
          <p:cNvSpPr>
            <a:spLocks noChangeArrowheads="1"/>
          </p:cNvSpPr>
          <p:nvPr/>
        </p:nvSpPr>
        <p:spPr bwMode="auto">
          <a:xfrm>
            <a:off x="1257300" y="977900"/>
            <a:ext cx="3743325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+mn-ea"/>
                <a:ea typeface="+mn-ea"/>
                <a:sym typeface="Tahoma" pitchFamily="34" charset="0"/>
              </a:rPr>
              <a:t>解</a:t>
            </a:r>
            <a:r>
              <a:rPr lang="en-US" sz="2800" b="1" dirty="0">
                <a:solidFill>
                  <a:schemeClr val="hlink"/>
                </a:solidFill>
                <a:latin typeface="+mn-ea"/>
                <a:ea typeface="+mn-ea"/>
                <a:sym typeface="Tahoma" pitchFamily="34" charset="0"/>
              </a:rPr>
              <a:t>:</a:t>
            </a:r>
            <a:r>
              <a:rPr lang="zh-CN" altLang="en-US" sz="2800" b="1" dirty="0">
                <a:solidFill>
                  <a:schemeClr val="hlink"/>
                </a:solidFill>
                <a:latin typeface="+mn-ea"/>
                <a:ea typeface="+mn-ea"/>
                <a:sym typeface="Tahoma" pitchFamily="34" charset="0"/>
              </a:rPr>
              <a:t>组距为</a:t>
            </a:r>
            <a:r>
              <a:rPr lang="en-US" sz="2800" b="1" dirty="0">
                <a:solidFill>
                  <a:schemeClr val="hlink"/>
                </a:solidFill>
                <a:latin typeface="+mn-ea"/>
                <a:ea typeface="+mn-ea"/>
                <a:sym typeface="Tahoma" pitchFamily="34" charset="0"/>
              </a:rPr>
              <a:t>3</a:t>
            </a:r>
            <a:endParaRPr lang="zh-CN" altLang="en-US" sz="2800" dirty="0">
              <a:solidFill>
                <a:schemeClr val="hlink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20487" name="Text Box 3"/>
          <p:cNvSpPr>
            <a:spLocks noChangeArrowheads="1"/>
          </p:cNvSpPr>
          <p:nvPr/>
        </p:nvSpPr>
        <p:spPr bwMode="auto">
          <a:xfrm>
            <a:off x="1689099" y="1479550"/>
            <a:ext cx="8296757" cy="5847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Tahoma" pitchFamily="34" charset="0"/>
                <a:sym typeface="Tahoma" pitchFamily="34" charset="0"/>
              </a:rPr>
              <a:t>   </a:t>
            </a:r>
            <a:r>
              <a:rPr lang="zh-CN" altLang="en-US" sz="2800" b="1" dirty="0">
                <a:solidFill>
                  <a:schemeClr val="hlink"/>
                </a:solidFill>
                <a:latin typeface="+mn-ea"/>
                <a:ea typeface="+mn-ea"/>
                <a:sym typeface="Tahoma" pitchFamily="34" charset="0"/>
              </a:rPr>
              <a:t>分组         频数     频率     </a:t>
            </a:r>
            <a:r>
              <a:rPr lang="zh-CN" altLang="en-US" sz="2800" b="1" dirty="0">
                <a:solidFill>
                  <a:schemeClr val="hlink"/>
                </a:solidFill>
                <a:latin typeface="+mn-ea"/>
                <a:ea typeface="+mn-ea"/>
                <a:sym typeface="Times New Roman" pitchFamily="18" charset="0"/>
              </a:rPr>
              <a:t>频率</a:t>
            </a:r>
            <a:r>
              <a:rPr lang="en-US" sz="2800" b="1" dirty="0">
                <a:solidFill>
                  <a:schemeClr val="hlink"/>
                </a:solidFill>
                <a:latin typeface="+mn-ea"/>
                <a:ea typeface="+mn-ea"/>
                <a:sym typeface="Times New Roman" pitchFamily="18" charset="0"/>
              </a:rPr>
              <a:t>/ </a:t>
            </a:r>
            <a:r>
              <a:rPr lang="zh-CN" altLang="en-US" sz="2800" b="1" dirty="0">
                <a:solidFill>
                  <a:schemeClr val="hlink"/>
                </a:solidFill>
                <a:latin typeface="+mn-ea"/>
                <a:ea typeface="+mn-ea"/>
                <a:sym typeface="Times New Roman" pitchFamily="18" charset="0"/>
              </a:rPr>
              <a:t>组距 </a:t>
            </a:r>
            <a:endParaRPr lang="zh-CN" altLang="en-US" sz="2800" dirty="0">
              <a:solidFill>
                <a:schemeClr val="hlink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20488" name="Text Box 4"/>
          <p:cNvSpPr>
            <a:spLocks noChangeArrowheads="1"/>
          </p:cNvSpPr>
          <p:nvPr/>
        </p:nvSpPr>
        <p:spPr bwMode="auto">
          <a:xfrm>
            <a:off x="1257300" y="1981646"/>
            <a:ext cx="4513263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［</a:t>
            </a:r>
            <a:r>
              <a:rPr 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12.5,  15.5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）  </a:t>
            </a:r>
            <a:r>
              <a:rPr lang="zh-CN" alt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          </a:t>
            </a:r>
            <a:r>
              <a:rPr 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3</a:t>
            </a:r>
            <a:endParaRPr lang="zh-CN" altLang="en-US" sz="2800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0489" name="Text Box 5"/>
          <p:cNvSpPr>
            <a:spLocks noChangeArrowheads="1"/>
          </p:cNvSpPr>
          <p:nvPr/>
        </p:nvSpPr>
        <p:spPr bwMode="auto">
          <a:xfrm>
            <a:off x="1257300" y="2470805"/>
            <a:ext cx="4513263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［</a:t>
            </a:r>
            <a:r>
              <a:rPr 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15.5,  18.5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）  </a:t>
            </a:r>
            <a:r>
              <a:rPr lang="zh-CN" alt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          </a:t>
            </a:r>
            <a:r>
              <a:rPr 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8</a:t>
            </a:r>
            <a:endParaRPr lang="zh-CN" altLang="en-US" sz="2800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0490" name="Text Box 6"/>
          <p:cNvSpPr>
            <a:spLocks noChangeArrowheads="1"/>
          </p:cNvSpPr>
          <p:nvPr/>
        </p:nvSpPr>
        <p:spPr bwMode="auto">
          <a:xfrm>
            <a:off x="1250797" y="3060369"/>
            <a:ext cx="4513263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［</a:t>
            </a:r>
            <a:r>
              <a:rPr 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18.5,  21.5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）  </a:t>
            </a:r>
            <a:r>
              <a:rPr lang="zh-CN" alt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          </a:t>
            </a:r>
            <a:r>
              <a:rPr 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9</a:t>
            </a:r>
            <a:endParaRPr lang="zh-CN" altLang="en-US" sz="2800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0491" name="Text Box 7"/>
          <p:cNvSpPr>
            <a:spLocks noChangeArrowheads="1"/>
          </p:cNvSpPr>
          <p:nvPr/>
        </p:nvSpPr>
        <p:spPr bwMode="auto">
          <a:xfrm>
            <a:off x="1243848" y="3583589"/>
            <a:ext cx="4316413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［</a:t>
            </a:r>
            <a:r>
              <a:rPr 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21.5,  24.5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） </a:t>
            </a:r>
            <a:r>
              <a:rPr lang="zh-CN" alt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          </a:t>
            </a:r>
            <a:r>
              <a:rPr 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11</a:t>
            </a:r>
            <a:endParaRPr lang="zh-CN" altLang="en-US" sz="2800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0492" name="Text Box 8"/>
          <p:cNvSpPr>
            <a:spLocks noChangeArrowheads="1"/>
          </p:cNvSpPr>
          <p:nvPr/>
        </p:nvSpPr>
        <p:spPr bwMode="auto">
          <a:xfrm>
            <a:off x="1243848" y="4218548"/>
            <a:ext cx="4905375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［</a:t>
            </a:r>
            <a:r>
              <a:rPr lang="en-US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24.5,  27.5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） </a:t>
            </a:r>
            <a:r>
              <a:rPr lang="zh-CN" alt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          </a:t>
            </a:r>
            <a:r>
              <a:rPr 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Times New Roman" pitchFamily="18" charset="0"/>
              </a:rPr>
              <a:t>10</a:t>
            </a:r>
            <a:endParaRPr lang="zh-CN" altLang="en-US" sz="2800" dirty="0">
              <a:solidFill>
                <a:schemeClr val="hlin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0493" name="Text Box 9"/>
          <p:cNvSpPr>
            <a:spLocks noChangeArrowheads="1"/>
          </p:cNvSpPr>
          <p:nvPr/>
        </p:nvSpPr>
        <p:spPr bwMode="auto">
          <a:xfrm>
            <a:off x="1257300" y="4702188"/>
            <a:ext cx="4513263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［</a:t>
            </a:r>
            <a:r>
              <a:rPr 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27.5,  30.5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）  </a:t>
            </a:r>
            <a:r>
              <a:rPr lang="zh-CN" alt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          </a:t>
            </a:r>
            <a:r>
              <a:rPr 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5</a:t>
            </a:r>
            <a:endParaRPr lang="zh-CN" altLang="en-US" sz="2800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0494" name="Text Box 10"/>
          <p:cNvSpPr>
            <a:spLocks noChangeArrowheads="1"/>
          </p:cNvSpPr>
          <p:nvPr/>
        </p:nvSpPr>
        <p:spPr bwMode="auto">
          <a:xfrm>
            <a:off x="1250797" y="5302994"/>
            <a:ext cx="4611688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［</a:t>
            </a:r>
            <a:r>
              <a:rPr 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30.5,  33.5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）  </a:t>
            </a:r>
            <a:r>
              <a:rPr lang="zh-CN" alt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          </a:t>
            </a:r>
            <a:r>
              <a:rPr 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itchFamily="18" charset="0"/>
              </a:rPr>
              <a:t>4</a:t>
            </a:r>
            <a:endParaRPr lang="zh-CN" altLang="en-US" sz="2800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59878" y="1981646"/>
            <a:ext cx="1083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0.06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25582" y="2498222"/>
            <a:ext cx="1079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0.16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46538" y="3070969"/>
            <a:ext cx="987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0.18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46538" y="3589218"/>
            <a:ext cx="1296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0.22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59878" y="4218548"/>
            <a:ext cx="864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0.20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46538" y="4702188"/>
            <a:ext cx="1096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0.10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17432" y="1981646"/>
            <a:ext cx="1224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0.020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59878" y="5302994"/>
            <a:ext cx="864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0.08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44078" y="2498222"/>
            <a:ext cx="1008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0.053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44078" y="3060369"/>
            <a:ext cx="1008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0.060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44860" y="3583589"/>
            <a:ext cx="1008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0.073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44860" y="4205310"/>
            <a:ext cx="1275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0.067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73870" y="4701200"/>
            <a:ext cx="111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0.033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12931" y="5242528"/>
            <a:ext cx="1039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0.027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1065932" y="5750547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3200" b="1">
              <a:solidFill>
                <a:srgbClr val="A50021"/>
              </a:solidFill>
              <a:latin typeface="华文彩云" pitchFamily="2" charset="-122"/>
              <a:ea typeface="华文彩云" pitchFamily="2" charset="-122"/>
              <a:sym typeface="华文彩云" pitchFamily="2" charset="-122"/>
            </a:endParaRPr>
          </a:p>
        </p:txBody>
      </p:sp>
      <p:sp>
        <p:nvSpPr>
          <p:cNvPr id="21508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1510" name="Rectangle 3"/>
          <p:cNvSpPr>
            <a:spLocks noGrp="1" noRot="1" noChangeArrowheads="1"/>
          </p:cNvSpPr>
          <p:nvPr/>
        </p:nvSpPr>
        <p:spPr bwMode="auto">
          <a:xfrm>
            <a:off x="90488" y="1050925"/>
            <a:ext cx="5073650" cy="62372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itchFamily="34" charset="0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itchFamily="34" charset="0"/>
              </a:rPr>
              <a:t>求极差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即一组数据中最大值与最小值的差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)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     364.41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－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362.51=1.90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说明样本数据的变化范围大小是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1.90cm)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itchFamily="34" charset="0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itchFamily="34" charset="0"/>
              </a:rPr>
              <a:t>决定组距与组数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	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     取组距为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0.4cm,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那么组数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极差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÷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组距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=1.90÷0.4=4.75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因此可以将数据分成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组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即组距为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0.4,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组数为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5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sym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itchFamily="34" charset="0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itchFamily="34" charset="0"/>
              </a:rPr>
              <a:t>将数据分组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    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itchFamily="34" charset="0"/>
              </a:rPr>
              <a:t>[362.51,362.91),    [362.91,363.31),    [363.31,363.71),    [363.71,364.11),    [364.11,364.51]</a:t>
            </a:r>
          </a:p>
        </p:txBody>
      </p:sp>
      <p:graphicFrame>
        <p:nvGraphicFramePr>
          <p:cNvPr id="21511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085662"/>
              </p:ext>
            </p:extLst>
          </p:nvPr>
        </p:nvGraphicFramePr>
        <p:xfrm>
          <a:off x="7105657" y="1025525"/>
          <a:ext cx="4248150" cy="2653030"/>
        </p:xfrm>
        <a:graphic>
          <a:graphicData uri="http://schemas.openxmlformats.org/drawingml/2006/table">
            <a:tbl>
              <a:tblPr/>
              <a:tblGrid>
                <a:gridCol w="2300288"/>
                <a:gridCol w="876300"/>
                <a:gridCol w="1071562"/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分组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频数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频率</a:t>
                      </a:r>
                      <a:endParaRPr kumimoji="0" 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896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[362.51,362.91)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[362.91,363.31)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[363.31,363.71)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[363.71,364.11)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[364.11,364.51)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8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17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33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16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6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0.10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0.2125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0.4125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0.20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0.075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合计</a:t>
                      </a:r>
                      <a:endParaRPr kumimoji="0" 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80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1.00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29" name="Rectangle 22"/>
          <p:cNvSpPr>
            <a:spLocks noChangeArrowheads="1"/>
          </p:cNvSpPr>
          <p:nvPr/>
        </p:nvSpPr>
        <p:spPr bwMode="auto">
          <a:xfrm>
            <a:off x="5233527" y="3716338"/>
            <a:ext cx="2970685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5.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画频率分布直方图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21530" name="Rectangle 23"/>
          <p:cNvSpPr>
            <a:spLocks noChangeArrowheads="1"/>
          </p:cNvSpPr>
          <p:nvPr/>
        </p:nvSpPr>
        <p:spPr bwMode="auto">
          <a:xfrm>
            <a:off x="50800" y="5876925"/>
            <a:ext cx="2351926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4.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列频率分布表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grpSp>
        <p:nvGrpSpPr>
          <p:cNvPr id="21531" name="Group 24"/>
          <p:cNvGrpSpPr>
            <a:grpSpLocks/>
          </p:cNvGrpSpPr>
          <p:nvPr/>
        </p:nvGrpSpPr>
        <p:grpSpPr bwMode="auto">
          <a:xfrm>
            <a:off x="6718869" y="3896059"/>
            <a:ext cx="4787900" cy="2663825"/>
            <a:chOff x="0" y="0"/>
            <a:chExt cx="3016" cy="1678"/>
          </a:xfrm>
        </p:grpSpPr>
        <p:graphicFrame>
          <p:nvGraphicFramePr>
            <p:cNvPr id="21532" name="Object 25"/>
            <p:cNvGraphicFramePr>
              <a:graphicFrameLocks noChangeAspect="1"/>
            </p:cNvGraphicFramePr>
            <p:nvPr/>
          </p:nvGraphicFramePr>
          <p:xfrm>
            <a:off x="227" y="40"/>
            <a:ext cx="2370" cy="15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51" r:id="rId4" imgW="4443840" imgH="2970000" progId="MSGraph.Chart.8">
                    <p:embed/>
                  </p:oleObj>
                </mc:Choice>
                <mc:Fallback>
                  <p:oleObj r:id="rId4" imgW="4443840" imgH="2970000" progId="MSGraph.Chart.8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" y="40"/>
                          <a:ext cx="2370" cy="158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33" name="Line 26"/>
            <p:cNvSpPr>
              <a:spLocks noChangeShapeType="1"/>
            </p:cNvSpPr>
            <p:nvPr/>
          </p:nvSpPr>
          <p:spPr bwMode="auto">
            <a:xfrm>
              <a:off x="0" y="1452"/>
              <a:ext cx="3016" cy="1"/>
            </a:xfrm>
            <a:prstGeom prst="line">
              <a:avLst/>
            </a:prstGeom>
            <a:noFill/>
            <a:ln w="25400" cap="flat" cmpd="sng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sp>
          <p:nvSpPr>
            <p:cNvPr id="21534" name="Line 27"/>
            <p:cNvSpPr>
              <a:spLocks noChangeShapeType="1"/>
            </p:cNvSpPr>
            <p:nvPr/>
          </p:nvSpPr>
          <p:spPr bwMode="auto">
            <a:xfrm flipV="1">
              <a:off x="317" y="0"/>
              <a:ext cx="1" cy="1678"/>
            </a:xfrm>
            <a:prstGeom prst="line">
              <a:avLst/>
            </a:prstGeom>
            <a:noFill/>
            <a:ln w="25400" cap="flat" cmpd="sng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21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1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21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215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1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uild="p" bldLvl="0" autoUpdateAnimBg="0"/>
      <p:bldP spid="21529" grpId="0" build="p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4099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100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02" name="Group 3"/>
          <p:cNvGrpSpPr>
            <a:grpSpLocks/>
          </p:cNvGrpSpPr>
          <p:nvPr/>
        </p:nvGrpSpPr>
        <p:grpSpPr bwMode="auto">
          <a:xfrm>
            <a:off x="755650" y="117475"/>
            <a:ext cx="2376488" cy="728663"/>
            <a:chOff x="0" y="0"/>
            <a:chExt cx="1271" cy="454"/>
          </a:xfrm>
        </p:grpSpPr>
        <p:sp>
          <p:nvSpPr>
            <p:cNvPr id="4103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271" cy="454"/>
            </a:xfrm>
            <a:prstGeom prst="horizontalScroll">
              <a:avLst>
                <a:gd name="adj" fmla="val 12500"/>
              </a:avLst>
            </a:prstGeom>
            <a:gradFill rotWithShape="0">
              <a:gsLst>
                <a:gs pos="0">
                  <a:srgbClr val="0099FF"/>
                </a:gs>
                <a:gs pos="100000">
                  <a:srgbClr val="FFCCFF"/>
                </a:gs>
              </a:gsLst>
              <a:lin ang="5400000" scaled="1"/>
            </a:gradFill>
            <a:ln w="9525" cap="flat" cmpd="sng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  <a:sym typeface="Times New Roman" pitchFamily="18" charset="0"/>
              </a:endParaRPr>
            </a:p>
          </p:txBody>
        </p:sp>
        <p:sp>
          <p:nvSpPr>
            <p:cNvPr id="4104" name="Text Box 5"/>
            <p:cNvSpPr>
              <a:spLocks noChangeArrowheads="1"/>
            </p:cNvSpPr>
            <p:nvPr/>
          </p:nvSpPr>
          <p:spPr bwMode="auto">
            <a:xfrm>
              <a:off x="92" y="46"/>
              <a:ext cx="1088" cy="326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+mn-ea"/>
                  <a:ea typeface="+mn-ea"/>
                  <a:sym typeface="隶书" pitchFamily="49" charset="-122"/>
                </a:rPr>
                <a:t>课前小测</a:t>
              </a:r>
              <a:endPara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endParaRPr>
            </a:p>
          </p:txBody>
        </p:sp>
      </p:grpSp>
      <p:sp>
        <p:nvSpPr>
          <p:cNvPr id="4105" name="Text Box 2"/>
          <p:cNvSpPr>
            <a:spLocks noChangeArrowheads="1"/>
          </p:cNvSpPr>
          <p:nvPr/>
        </p:nvSpPr>
        <p:spPr bwMode="auto">
          <a:xfrm>
            <a:off x="334963" y="1054100"/>
            <a:ext cx="11817350" cy="30162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1.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下面的抽样方法是简单随机抽样的是（   ）</a:t>
            </a:r>
          </a:p>
          <a:p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A.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在某年明信片的销售活动中，规定每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100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万张为一个开奖组，通  过随机抽取的方式确定号码的后四位数字为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1829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的为二等奖；</a:t>
            </a:r>
          </a:p>
          <a:p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B.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某车间包装一种产品，在自动包装的传送带上，每隔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30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分钟抽  一包产品，称其重量是否合格；</a:t>
            </a:r>
          </a:p>
          <a:p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C.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某学校分别从行政人员、教师、后勤人员中抽取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2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人、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14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人、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4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人了解学校机构改革的意见；</a:t>
            </a:r>
          </a:p>
          <a:p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D.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用抽签的方法从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10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件产品中选取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3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件进行质量检验。</a:t>
            </a:r>
            <a:endParaRPr lang="zh-CN" altLang="en-US" sz="2400" dirty="0">
              <a:solidFill>
                <a:schemeClr val="hlink"/>
              </a:solidFill>
              <a:sym typeface="Calibri" pitchFamily="34" charset="0"/>
            </a:endParaRPr>
          </a:p>
        </p:txBody>
      </p:sp>
      <p:sp>
        <p:nvSpPr>
          <p:cNvPr id="4106" name="Text Box 3"/>
          <p:cNvSpPr>
            <a:spLocks noChangeArrowheads="1"/>
          </p:cNvSpPr>
          <p:nvPr/>
        </p:nvSpPr>
        <p:spPr bwMode="auto">
          <a:xfrm>
            <a:off x="266700" y="4073525"/>
            <a:ext cx="11901488" cy="12003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2.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某工厂生产</a:t>
            </a:r>
            <a:r>
              <a:rPr lang="en-US" sz="2400" b="1" i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itchFamily="2" charset="-122"/>
              </a:rPr>
              <a:t>A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、</a:t>
            </a:r>
            <a:r>
              <a:rPr lang="en-US" sz="2400" b="1" i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itchFamily="2" charset="-122"/>
              </a:rPr>
              <a:t>B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、</a:t>
            </a:r>
            <a:r>
              <a:rPr lang="en-US" sz="2400" b="1" i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itchFamily="2" charset="-122"/>
              </a:rPr>
              <a:t>C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三种不同型号的产品，产品数量之比为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2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3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5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，现用分层抽样的方法抽出一个容量为</a:t>
            </a:r>
            <a:r>
              <a:rPr lang="en-US" sz="2400" b="1" i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itchFamily="2" charset="-122"/>
              </a:rPr>
              <a:t>n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的样本，样本中</a:t>
            </a:r>
            <a:r>
              <a:rPr lang="en-US" sz="2400" b="1" i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itchFamily="2" charset="-122"/>
              </a:rPr>
              <a:t>A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种型号产品有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16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件，那么样本的容量</a:t>
            </a:r>
            <a:r>
              <a:rPr lang="en-US" sz="2400" b="1" i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itchFamily="2" charset="-122"/>
              </a:rPr>
              <a:t>n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=</a:t>
            </a:r>
            <a:r>
              <a:rPr lang="en-US" sz="2400" b="1" u="sng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     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。</a:t>
            </a:r>
            <a:endParaRPr lang="zh-CN" altLang="en-US" sz="2400" dirty="0">
              <a:solidFill>
                <a:schemeClr val="hlink"/>
              </a:solidFill>
              <a:sym typeface="Calibri" pitchFamily="34" charset="0"/>
            </a:endParaRPr>
          </a:p>
        </p:txBody>
      </p:sp>
      <p:sp>
        <p:nvSpPr>
          <p:cNvPr id="4107" name="Text Box 5"/>
          <p:cNvSpPr>
            <a:spLocks noChangeArrowheads="1"/>
          </p:cNvSpPr>
          <p:nvPr/>
        </p:nvSpPr>
        <p:spPr bwMode="auto">
          <a:xfrm>
            <a:off x="265112" y="4959350"/>
            <a:ext cx="11825287" cy="1371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3.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为抽查某城市尾气排放执行情况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,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在该城市的主干道上采取车末位数是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8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的汽车检查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,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这种抽样方式为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( </a:t>
            </a:r>
            <a:r>
              <a:rPr lang="en-US" sz="2400" b="1" dirty="0">
                <a:solidFill>
                  <a:srgbClr val="9A1B02"/>
                </a:solidFill>
                <a:latin typeface="宋体" pitchFamily="2" charset="-122"/>
                <a:sym typeface="宋体" pitchFamily="2" charset="-122"/>
              </a:rPr>
              <a:t>  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  )</a:t>
            </a:r>
            <a:endParaRPr lang="zh-CN" altLang="en-US" sz="2400" b="1" dirty="0">
              <a:solidFill>
                <a:schemeClr val="hlink"/>
              </a:solidFill>
              <a:latin typeface="宋体" pitchFamily="2" charset="-122"/>
              <a:sym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A.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系统抽样  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B.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简单随机抽样   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C.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分层抽样    </a:t>
            </a:r>
            <a:r>
              <a:rPr 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D.</a:t>
            </a:r>
            <a:r>
              <a:rPr lang="zh-CN" altLang="en-US" sz="2400" b="1" dirty="0">
                <a:solidFill>
                  <a:schemeClr val="hlink"/>
                </a:solidFill>
                <a:latin typeface="宋体" pitchFamily="2" charset="-122"/>
                <a:sym typeface="宋体" pitchFamily="2" charset="-122"/>
              </a:rPr>
              <a:t>以上都不是</a:t>
            </a:r>
            <a:endParaRPr lang="zh-CN" altLang="en-US" sz="2400" dirty="0">
              <a:solidFill>
                <a:schemeClr val="hlink"/>
              </a:solidFill>
              <a:sym typeface="Calibri" pitchFamily="34" charset="0"/>
            </a:endParaRPr>
          </a:p>
        </p:txBody>
      </p:sp>
      <p:sp>
        <p:nvSpPr>
          <p:cNvPr id="4108" name="Text Box 6"/>
          <p:cNvSpPr>
            <a:spLocks noChangeArrowheads="1"/>
          </p:cNvSpPr>
          <p:nvPr/>
        </p:nvSpPr>
        <p:spPr bwMode="auto">
          <a:xfrm>
            <a:off x="5953125" y="1125538"/>
            <a:ext cx="736600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9A1B02"/>
                </a:solidFill>
                <a:ea typeface="黑体" pitchFamily="49" charset="-122"/>
              </a:rPr>
              <a:t>D</a:t>
            </a:r>
            <a:endParaRPr lang="zh-CN" altLang="en-US"/>
          </a:p>
        </p:txBody>
      </p:sp>
      <p:sp>
        <p:nvSpPr>
          <p:cNvPr id="4109" name="Text Box 7"/>
          <p:cNvSpPr>
            <a:spLocks noChangeArrowheads="1"/>
          </p:cNvSpPr>
          <p:nvPr/>
        </p:nvSpPr>
        <p:spPr bwMode="auto">
          <a:xfrm>
            <a:off x="11183132" y="4485480"/>
            <a:ext cx="735012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9A1B02"/>
                </a:solidFill>
                <a:ea typeface="黑体" pitchFamily="49" charset="-122"/>
              </a:rPr>
              <a:t>80</a:t>
            </a:r>
            <a:endParaRPr lang="zh-CN" altLang="en-US" dirty="0"/>
          </a:p>
        </p:txBody>
      </p:sp>
      <p:sp>
        <p:nvSpPr>
          <p:cNvPr id="4110" name="Text Box 8"/>
          <p:cNvSpPr>
            <a:spLocks noChangeArrowheads="1"/>
          </p:cNvSpPr>
          <p:nvPr/>
        </p:nvSpPr>
        <p:spPr bwMode="auto">
          <a:xfrm>
            <a:off x="2713352" y="5356225"/>
            <a:ext cx="735013" cy="3651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9A1B02"/>
                </a:solidFill>
                <a:ea typeface="黑体" pitchFamily="49" charset="-122"/>
              </a:rPr>
              <a:t>A</a:t>
            </a:r>
            <a:endParaRPr lang="zh-CN" altLang="en-US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bldLvl="0" autoUpdateAnimBg="0"/>
      <p:bldP spid="4106" grpId="0" bldLvl="0" autoUpdateAnimBg="0"/>
      <p:bldP spid="4107" grpId="0" bldLvl="0" autoUpdateAnimBg="0"/>
      <p:bldP spid="4108" grpId="0" bldLvl="0" autoUpdateAnimBg="0"/>
      <p:bldP spid="4109" grpId="0" bldLvl="0" autoUpdateAnimBg="0"/>
      <p:bldP spid="4110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19206" y="5734886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2531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2532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6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Text Box 36"/>
          <p:cNvSpPr>
            <a:spLocks noChangeArrowheads="1"/>
          </p:cNvSpPr>
          <p:nvPr/>
        </p:nvSpPr>
        <p:spPr bwMode="auto">
          <a:xfrm>
            <a:off x="504825" y="188913"/>
            <a:ext cx="1905000" cy="52322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sym typeface="Times New Roman" pitchFamily="18" charset="0"/>
              </a:rPr>
              <a:t>小结：</a:t>
            </a:r>
            <a:endParaRPr lang="zh-CN" altLang="en-US" sz="2800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2535" name="Text Box 9"/>
          <p:cNvSpPr>
            <a:spLocks noChangeArrowheads="1"/>
          </p:cNvSpPr>
          <p:nvPr/>
        </p:nvSpPr>
        <p:spPr bwMode="auto">
          <a:xfrm>
            <a:off x="6529617" y="1067971"/>
            <a:ext cx="3887442" cy="5262979"/>
          </a:xfrm>
          <a:prstGeom prst="rect">
            <a:avLst/>
          </a:prstGeom>
          <a:solidFill>
            <a:srgbClr val="FFFF66"/>
          </a:solidFill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连接频率分布直方图中各个小长方形上端的中点，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频率分布折线图</a:t>
            </a:r>
            <a:endParaRPr lang="en-US" altLang="zh-CN" sz="2800" b="1" dirty="0" smtClean="0">
              <a:solidFill>
                <a:srgbClr val="FF0000"/>
              </a:solidFill>
              <a:latin typeface="+mn-ea"/>
              <a:ea typeface="+mn-ea"/>
              <a:sym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随着样本容量的增加，作图时所分的组数也会增加，相应的频率折线图会越来越接近于一条光滑的曲线，统计学中称这条光滑的曲线为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总体密度曲线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solidFill>
                <a:srgbClr val="000000"/>
              </a:solidFill>
              <a:sym typeface="Calibri" pitchFamily="34" charset="0"/>
            </a:endParaRPr>
          </a:p>
        </p:txBody>
      </p:sp>
      <p:graphicFrame>
        <p:nvGraphicFramePr>
          <p:cNvPr id="2253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677326"/>
              </p:ext>
            </p:extLst>
          </p:nvPr>
        </p:nvGraphicFramePr>
        <p:xfrm>
          <a:off x="193177" y="1106274"/>
          <a:ext cx="5753100" cy="479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7" r:id="rId6" imgW="4443840" imgH="4162680" progId="MSGraph.Chart.8">
                  <p:embed/>
                </p:oleObj>
              </mc:Choice>
              <mc:Fallback>
                <p:oleObj r:id="rId6" imgW="4443840" imgH="4162680" progId="MSGraph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177" y="1106274"/>
                        <a:ext cx="5753100" cy="479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8" name="Line 3"/>
          <p:cNvSpPr>
            <a:spLocks noChangeShapeType="1"/>
          </p:cNvSpPr>
          <p:nvPr/>
        </p:nvSpPr>
        <p:spPr bwMode="auto">
          <a:xfrm flipV="1">
            <a:off x="1223399" y="2852958"/>
            <a:ext cx="762000" cy="1512105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2539" name="Line 4"/>
          <p:cNvSpPr>
            <a:spLocks noChangeShapeType="1"/>
          </p:cNvSpPr>
          <p:nvPr/>
        </p:nvSpPr>
        <p:spPr bwMode="auto">
          <a:xfrm flipH="1">
            <a:off x="2020491" y="2545622"/>
            <a:ext cx="685800" cy="304800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2540" name="Line 5"/>
          <p:cNvSpPr>
            <a:spLocks noChangeShapeType="1"/>
          </p:cNvSpPr>
          <p:nvPr/>
        </p:nvSpPr>
        <p:spPr bwMode="auto">
          <a:xfrm flipH="1">
            <a:off x="2706291" y="2215422"/>
            <a:ext cx="727075" cy="330200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2541" name="Line 6"/>
          <p:cNvSpPr>
            <a:spLocks noChangeShapeType="1"/>
          </p:cNvSpPr>
          <p:nvPr/>
        </p:nvSpPr>
        <p:spPr bwMode="auto">
          <a:xfrm flipH="1">
            <a:off x="3433366" y="1886809"/>
            <a:ext cx="576076" cy="328613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2542" name="Line 7"/>
          <p:cNvSpPr>
            <a:spLocks noChangeShapeType="1"/>
          </p:cNvSpPr>
          <p:nvPr/>
        </p:nvSpPr>
        <p:spPr bwMode="auto">
          <a:xfrm>
            <a:off x="3998492" y="1886809"/>
            <a:ext cx="658996" cy="1890442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2543" name="Line 8"/>
          <p:cNvSpPr>
            <a:spLocks noChangeShapeType="1"/>
          </p:cNvSpPr>
          <p:nvPr/>
        </p:nvSpPr>
        <p:spPr bwMode="auto">
          <a:xfrm>
            <a:off x="4657488" y="3732028"/>
            <a:ext cx="685800" cy="304800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ldLvl="0" autoUpdateAnimBg="0"/>
      <p:bldP spid="22535" grpId="0" bldLvl="0" animBg="1" autoUpdateAnimBg="0"/>
      <p:bldP spid="22538" grpId="0" bldLvl="0" animBg="1" autoUpdateAnimBg="0"/>
      <p:bldP spid="22539" grpId="0" bldLvl="0" animBg="1" autoUpdateAnimBg="0"/>
      <p:bldP spid="22540" grpId="0" bldLvl="0" animBg="1" autoUpdateAnimBg="0"/>
      <p:bldP spid="22541" grpId="0" bldLvl="0" animBg="1" autoUpdateAnimBg="0"/>
      <p:bldP spid="22542" grpId="0" bldLvl="0" animBg="1" autoUpdateAnimBg="0"/>
      <p:bldP spid="22543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098" y="5759378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3555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3556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711200" y="5394325"/>
          <a:ext cx="77073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6" r:id="rId4" imgW="8237520" imgH="1185840" progId="Word.Document.8">
                  <p:embed/>
                </p:oleObj>
              </mc:Choice>
              <mc:Fallback>
                <p:oleObj r:id="rId4" imgW="8237520" imgH="118584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394325"/>
                        <a:ext cx="7707313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8" name="Text Box 36"/>
          <p:cNvSpPr>
            <a:spLocks noChangeArrowheads="1"/>
          </p:cNvSpPr>
          <p:nvPr/>
        </p:nvSpPr>
        <p:spPr bwMode="auto">
          <a:xfrm>
            <a:off x="504825" y="188913"/>
            <a:ext cx="1905000" cy="5794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sym typeface="Times New Roman" pitchFamily="18" charset="0"/>
              </a:rPr>
              <a:t>小结：</a:t>
            </a:r>
            <a:endParaRPr lang="zh-CN" altLang="en-US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3559" name="Text Box 16"/>
          <p:cNvSpPr>
            <a:spLocks noChangeArrowheads="1"/>
          </p:cNvSpPr>
          <p:nvPr/>
        </p:nvSpPr>
        <p:spPr bwMode="auto">
          <a:xfrm>
            <a:off x="6817637" y="1858447"/>
            <a:ext cx="4535973" cy="954107"/>
          </a:xfrm>
          <a:prstGeom prst="rect">
            <a:avLst/>
          </a:prstGeom>
          <a:solidFill>
            <a:srgbClr val="FFFF99"/>
          </a:solidFill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黄色部分取值的百分比为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0.20+0.22=0.42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23560" name="Text Box 17"/>
          <p:cNvSpPr>
            <a:spLocks noChangeArrowheads="1"/>
          </p:cNvSpPr>
          <p:nvPr/>
        </p:nvSpPr>
        <p:spPr bwMode="auto">
          <a:xfrm>
            <a:off x="6817637" y="3090528"/>
            <a:ext cx="4981140" cy="954107"/>
          </a:xfrm>
          <a:prstGeom prst="rect">
            <a:avLst/>
          </a:prstGeom>
          <a:solidFill>
            <a:srgbClr val="CCFFCC"/>
          </a:solidFill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sym typeface="Times New Roman" pitchFamily="18" charset="0"/>
              </a:rPr>
              <a:t>总体密度曲线反映了总体在各个范围内的百分比</a:t>
            </a:r>
            <a:endParaRPr lang="zh-CN" altLang="en-US" sz="2800" dirty="0">
              <a:solidFill>
                <a:srgbClr val="000000"/>
              </a:solidFill>
              <a:sym typeface="Calibri" pitchFamily="34" charset="0"/>
            </a:endParaRPr>
          </a:p>
        </p:txBody>
      </p:sp>
      <p:graphicFrame>
        <p:nvGraphicFramePr>
          <p:cNvPr id="2356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370555"/>
              </p:ext>
            </p:extLst>
          </p:nvPr>
        </p:nvGraphicFramePr>
        <p:xfrm>
          <a:off x="308476" y="1101901"/>
          <a:ext cx="5753100" cy="479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7" r:id="rId6" imgW="4443840" imgH="4162680" progId="MSGraph.Chart.8">
                  <p:embed/>
                </p:oleObj>
              </mc:Choice>
              <mc:Fallback>
                <p:oleObj r:id="rId6" imgW="4443840" imgH="4162680" progId="MSGraph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476" y="1101901"/>
                        <a:ext cx="5753100" cy="479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2" name="Line 3"/>
          <p:cNvSpPr>
            <a:spLocks noChangeShapeType="1"/>
          </p:cNvSpPr>
          <p:nvPr/>
        </p:nvSpPr>
        <p:spPr bwMode="auto">
          <a:xfrm flipV="1">
            <a:off x="1345257" y="2805113"/>
            <a:ext cx="762000" cy="1573212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3563" name="Line 4"/>
          <p:cNvSpPr>
            <a:spLocks noChangeShapeType="1"/>
          </p:cNvSpPr>
          <p:nvPr/>
        </p:nvSpPr>
        <p:spPr bwMode="auto">
          <a:xfrm flipH="1">
            <a:off x="2118787" y="2507754"/>
            <a:ext cx="685800" cy="304800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3564" name="Line 5"/>
          <p:cNvSpPr>
            <a:spLocks noChangeShapeType="1"/>
          </p:cNvSpPr>
          <p:nvPr/>
        </p:nvSpPr>
        <p:spPr bwMode="auto">
          <a:xfrm flipH="1">
            <a:off x="2804586" y="2187060"/>
            <a:ext cx="703429" cy="320694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3565" name="Line 6"/>
          <p:cNvSpPr>
            <a:spLocks noChangeShapeType="1"/>
          </p:cNvSpPr>
          <p:nvPr/>
        </p:nvSpPr>
        <p:spPr bwMode="auto">
          <a:xfrm flipH="1">
            <a:off x="3508016" y="1890713"/>
            <a:ext cx="668792" cy="296347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3566" name="Line 7"/>
          <p:cNvSpPr>
            <a:spLocks noChangeShapeType="1"/>
          </p:cNvSpPr>
          <p:nvPr/>
        </p:nvSpPr>
        <p:spPr bwMode="auto">
          <a:xfrm>
            <a:off x="4176808" y="1890713"/>
            <a:ext cx="685800" cy="1828800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3567" name="Line 8"/>
          <p:cNvSpPr>
            <a:spLocks noChangeShapeType="1"/>
          </p:cNvSpPr>
          <p:nvPr/>
        </p:nvSpPr>
        <p:spPr bwMode="auto">
          <a:xfrm>
            <a:off x="4862608" y="3723273"/>
            <a:ext cx="685800" cy="304800"/>
          </a:xfrm>
          <a:prstGeom prst="line">
            <a:avLst/>
          </a:prstGeom>
          <a:noFill/>
          <a:ln w="381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23568" name="Text Box 9"/>
          <p:cNvSpPr>
            <a:spLocks noChangeArrowheads="1"/>
          </p:cNvSpPr>
          <p:nvPr/>
        </p:nvSpPr>
        <p:spPr bwMode="auto">
          <a:xfrm>
            <a:off x="1073944" y="4378325"/>
            <a:ext cx="766762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sym typeface="Times New Roman" pitchFamily="18" charset="0"/>
              </a:rPr>
              <a:t>0.06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3569" name="Text Box 10"/>
          <p:cNvSpPr>
            <a:spLocks noChangeArrowheads="1"/>
          </p:cNvSpPr>
          <p:nvPr/>
        </p:nvSpPr>
        <p:spPr bwMode="auto">
          <a:xfrm>
            <a:off x="1726257" y="3110381"/>
            <a:ext cx="841375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sym typeface="Times New Roman" pitchFamily="18" charset="0"/>
              </a:rPr>
              <a:t>0.16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3570" name="Text Box 11"/>
          <p:cNvSpPr>
            <a:spLocks noChangeArrowheads="1"/>
          </p:cNvSpPr>
          <p:nvPr/>
        </p:nvSpPr>
        <p:spPr bwMode="auto">
          <a:xfrm>
            <a:off x="2409825" y="2664332"/>
            <a:ext cx="803275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sym typeface="Times New Roman" pitchFamily="18" charset="0"/>
              </a:rPr>
              <a:t>0.18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3571" name="Text Box 12"/>
          <p:cNvSpPr>
            <a:spLocks noChangeArrowheads="1"/>
          </p:cNvSpPr>
          <p:nvPr/>
        </p:nvSpPr>
        <p:spPr bwMode="auto">
          <a:xfrm>
            <a:off x="3123674" y="2507754"/>
            <a:ext cx="815975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sym typeface="Times New Roman" pitchFamily="18" charset="0"/>
              </a:rPr>
              <a:t>0.20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3572" name="Text Box 13"/>
          <p:cNvSpPr>
            <a:spLocks noChangeArrowheads="1"/>
          </p:cNvSpPr>
          <p:nvPr/>
        </p:nvSpPr>
        <p:spPr bwMode="auto">
          <a:xfrm>
            <a:off x="3793427" y="2144713"/>
            <a:ext cx="766762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sym typeface="Times New Roman" pitchFamily="18" charset="0"/>
              </a:rPr>
              <a:t>0.22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3573" name="Text Box 14"/>
          <p:cNvSpPr>
            <a:spLocks noChangeArrowheads="1"/>
          </p:cNvSpPr>
          <p:nvPr/>
        </p:nvSpPr>
        <p:spPr bwMode="auto">
          <a:xfrm>
            <a:off x="4460970" y="3864143"/>
            <a:ext cx="803275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sym typeface="Times New Roman" pitchFamily="18" charset="0"/>
              </a:rPr>
              <a:t>0.18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3574" name="Text Box 15"/>
          <p:cNvSpPr>
            <a:spLocks noChangeArrowheads="1"/>
          </p:cNvSpPr>
          <p:nvPr/>
        </p:nvSpPr>
        <p:spPr bwMode="auto">
          <a:xfrm>
            <a:off x="5227653" y="4149725"/>
            <a:ext cx="803275" cy="45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sym typeface="Times New Roman" pitchFamily="18" charset="0"/>
              </a:rPr>
              <a:t>0.10</a:t>
            </a:r>
            <a:endParaRPr lang="zh-CN" altLang="en-US" dirty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235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235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bldLvl="0" autoUpdateAnimBg="0"/>
      <p:bldP spid="23559" grpId="0" build="p" bldLvl="0" animBg="1" autoUpdateAnimBg="0"/>
      <p:bldP spid="23560" grpId="0" build="p" bldLvl="0" animBg="1" autoUpdateAnimBg="0"/>
      <p:bldP spid="23562" grpId="0" bldLvl="0" animBg="1" autoUpdateAnimBg="0"/>
      <p:bldP spid="23563" grpId="0" bldLvl="0" animBg="1" autoUpdateAnimBg="0"/>
      <p:bldP spid="23564" grpId="0" bldLvl="0" animBg="1" autoUpdateAnimBg="0"/>
      <p:bldP spid="23565" grpId="0" bldLvl="0" animBg="1" autoUpdateAnimBg="0"/>
      <p:bldP spid="23566" grpId="0" bldLvl="0" animBg="1" autoUpdateAnimBg="0"/>
      <p:bldP spid="23567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77538" y="6092825"/>
            <a:ext cx="1008062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4579" name="组合 1"/>
          <p:cNvGrpSpPr>
            <a:grpSpLocks/>
          </p:cNvGrpSpPr>
          <p:nvPr/>
        </p:nvGrpSpPr>
        <p:grpSpPr bwMode="auto">
          <a:xfrm>
            <a:off x="0" y="1557338"/>
            <a:ext cx="12195175" cy="3962400"/>
            <a:chOff x="0" y="0"/>
            <a:chExt cx="12195175" cy="3962127"/>
          </a:xfrm>
        </p:grpSpPr>
        <p:sp>
          <p:nvSpPr>
            <p:cNvPr id="24580" name="直角三角形 20"/>
            <p:cNvSpPr>
              <a:spLocks noChangeArrowheads="1"/>
            </p:cNvSpPr>
            <p:nvPr/>
          </p:nvSpPr>
          <p:spPr bwMode="auto">
            <a:xfrm flipH="1">
              <a:off x="10634068" y="216024"/>
              <a:ext cx="255710" cy="216024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4581" name="矩形 21"/>
            <p:cNvSpPr>
              <a:spLocks noChangeArrowheads="1"/>
            </p:cNvSpPr>
            <p:nvPr/>
          </p:nvSpPr>
          <p:spPr bwMode="auto">
            <a:xfrm>
              <a:off x="0" y="432048"/>
              <a:ext cx="12195175" cy="2816696"/>
            </a:xfrm>
            <a:prstGeom prst="rect">
              <a:avLst/>
            </a:prstGeom>
            <a:solidFill>
              <a:srgbClr val="92D050">
                <a:alpha val="34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4582" name="矩形 23"/>
            <p:cNvSpPr>
              <a:spLocks noChangeArrowheads="1"/>
            </p:cNvSpPr>
            <p:nvPr/>
          </p:nvSpPr>
          <p:spPr bwMode="auto">
            <a:xfrm>
              <a:off x="10889778" y="216024"/>
              <a:ext cx="896441" cy="3240360"/>
            </a:xfrm>
            <a:prstGeom prst="rect">
              <a:avLst/>
            </a:prstGeom>
            <a:solidFill>
              <a:srgbClr val="CC0000">
                <a:alpha val="56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4583" name="直角三角形 26"/>
            <p:cNvSpPr>
              <a:spLocks noChangeArrowheads="1"/>
            </p:cNvSpPr>
            <p:nvPr/>
          </p:nvSpPr>
          <p:spPr bwMode="auto">
            <a:xfrm flipH="1" flipV="1">
              <a:off x="10634067" y="3248744"/>
              <a:ext cx="255709" cy="207640"/>
            </a:xfrm>
            <a:prstGeom prst="rtTriangle">
              <a:avLst/>
            </a:prstGeom>
            <a:solidFill>
              <a:srgbClr val="FF5050">
                <a:alpha val="56000"/>
              </a:srgbClr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pic>
          <p:nvPicPr>
            <p:cNvPr id="24584" name="Picture 2" descr="C:\Users\user\Desktop\未标题-1 拷贝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6860" y="0"/>
              <a:ext cx="2402335" cy="396212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24585" name="Picture 3" descr="C:\Users\user\Desktop\未标题-4 拷贝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0050" y="3789363"/>
            <a:ext cx="339725" cy="431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4586" name="Text Box 54">
            <a:hlinkClick r:id="rId5"/>
          </p:cNvPr>
          <p:cNvSpPr>
            <a:spLocks noChangeArrowheads="1"/>
          </p:cNvSpPr>
          <p:nvPr/>
        </p:nvSpPr>
        <p:spPr bwMode="auto">
          <a:xfrm>
            <a:off x="4564063" y="3825875"/>
            <a:ext cx="3570287" cy="3508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http://www.91taoke.com</a:t>
            </a:r>
            <a:endParaRPr lang="zh-CN" altLang="en-US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24587" name="TextBox 3"/>
          <p:cNvSpPr>
            <a:spLocks noChangeArrowheads="1"/>
          </p:cNvSpPr>
          <p:nvPr/>
        </p:nvSpPr>
        <p:spPr bwMode="auto">
          <a:xfrm>
            <a:off x="4368800" y="2593975"/>
            <a:ext cx="3960813" cy="923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+mn-ea"/>
                <a:ea typeface="+mn-ea"/>
                <a:sym typeface="华康俪金黑W8(P)" pitchFamily="2" charset="-122"/>
              </a:rPr>
              <a:t>谢谢观看！</a:t>
            </a:r>
            <a:endParaRPr lang="zh-CN" altLang="en-US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24588" name="TextBox 8"/>
          <p:cNvSpPr>
            <a:spLocks noChangeArrowheads="1"/>
          </p:cNvSpPr>
          <p:nvPr/>
        </p:nvSpPr>
        <p:spPr bwMode="auto">
          <a:xfrm>
            <a:off x="11079163" y="2276475"/>
            <a:ext cx="777875" cy="267765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  <a:ea typeface="+mn-ea"/>
                <a:sym typeface="微软雅黑" pitchFamily="34" charset="-122"/>
              </a:rPr>
              <a:t>第二章：统计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11369" y="5726864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A50021"/>
                </a:solidFill>
                <a:latin typeface="+mn-ea"/>
                <a:ea typeface="+mn-ea"/>
                <a:sym typeface="华文彩云" pitchFamily="2" charset="-122"/>
              </a:rPr>
              <a:t>用样本估计总体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124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5125" name="Rectangle 3"/>
          <p:cNvSpPr>
            <a:spLocks noGrp="1" noRot="1" noChangeArrowheads="1"/>
          </p:cNvSpPr>
          <p:nvPr/>
        </p:nvSpPr>
        <p:spPr bwMode="auto">
          <a:xfrm>
            <a:off x="685800" y="1270000"/>
            <a:ext cx="11101388" cy="43354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调查时：</a:t>
            </a: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通过抽样来收集数据</a:t>
            </a: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数据被收集后，必须分析数据，找出数据规律，从中寻找所包含的信息，对总体作出相应的估计。</a:t>
            </a: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b="1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估计一般分成两种：</a:t>
            </a: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chemeClr val="accent2"/>
                </a:solidFill>
                <a:latin typeface="+mn-ea"/>
                <a:ea typeface="+mn-ea"/>
                <a:sym typeface="Calibri" pitchFamily="34" charset="0"/>
              </a:rPr>
              <a:t>1.</a:t>
            </a:r>
            <a:r>
              <a:rPr lang="zh-CN" altLang="en-US" sz="2800" b="1" dirty="0">
                <a:solidFill>
                  <a:schemeClr val="accent2"/>
                </a:solidFill>
                <a:latin typeface="+mn-ea"/>
                <a:ea typeface="+mn-ea"/>
                <a:sym typeface="Calibri" pitchFamily="34" charset="0"/>
              </a:rPr>
              <a:t>用样本的频率分布估计总体的分布</a:t>
            </a: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chemeClr val="accent2"/>
                </a:solidFill>
                <a:latin typeface="+mn-ea"/>
                <a:ea typeface="+mn-ea"/>
                <a:sym typeface="Calibri" pitchFamily="34" charset="0"/>
              </a:rPr>
              <a:t>2.</a:t>
            </a:r>
            <a:r>
              <a:rPr lang="zh-CN" altLang="en-US" sz="2800" b="1" dirty="0">
                <a:solidFill>
                  <a:schemeClr val="accent2"/>
                </a:solidFill>
                <a:latin typeface="+mn-ea"/>
                <a:ea typeface="+mn-ea"/>
                <a:sym typeface="Calibri" pitchFamily="34" charset="0"/>
              </a:rPr>
              <a:t>用样本的数据特征</a:t>
            </a:r>
            <a:r>
              <a:rPr lang="en-US" sz="2800" b="1" dirty="0">
                <a:solidFill>
                  <a:schemeClr val="accent2"/>
                </a:solidFill>
                <a:latin typeface="+mn-ea"/>
                <a:ea typeface="+mn-ea"/>
                <a:sym typeface="Calibri" pitchFamily="34" charset="0"/>
              </a:rPr>
              <a:t>(</a:t>
            </a:r>
            <a:r>
              <a:rPr lang="zh-CN" altLang="en-US" sz="2800" b="1" dirty="0">
                <a:solidFill>
                  <a:schemeClr val="accent2"/>
                </a:solidFill>
                <a:latin typeface="+mn-ea"/>
                <a:ea typeface="+mn-ea"/>
                <a:sym typeface="Calibri" pitchFamily="34" charset="0"/>
              </a:rPr>
              <a:t>如平均数</a:t>
            </a:r>
            <a:r>
              <a:rPr lang="en-US" sz="2800" b="1" dirty="0">
                <a:solidFill>
                  <a:schemeClr val="accent2"/>
                </a:solidFill>
                <a:latin typeface="+mn-ea"/>
                <a:ea typeface="+mn-ea"/>
                <a:sym typeface="Calibri" pitchFamily="34" charset="0"/>
              </a:rPr>
              <a:t>,</a:t>
            </a:r>
            <a:r>
              <a:rPr lang="zh-CN" altLang="en-US" sz="2800" b="1" dirty="0">
                <a:solidFill>
                  <a:schemeClr val="accent2"/>
                </a:solidFill>
                <a:latin typeface="+mn-ea"/>
                <a:ea typeface="+mn-ea"/>
                <a:sym typeface="Calibri" pitchFamily="34" charset="0"/>
              </a:rPr>
              <a:t>标准差等</a:t>
            </a:r>
            <a:r>
              <a:rPr lang="en-US" sz="2800" b="1" dirty="0">
                <a:solidFill>
                  <a:schemeClr val="accent2"/>
                </a:solidFill>
                <a:latin typeface="+mn-ea"/>
                <a:ea typeface="+mn-ea"/>
                <a:sym typeface="Calibri" pitchFamily="34" charset="0"/>
              </a:rPr>
              <a:t>)</a:t>
            </a:r>
            <a:r>
              <a:rPr lang="zh-CN" altLang="en-US" sz="2800" b="1" dirty="0">
                <a:solidFill>
                  <a:schemeClr val="accent2"/>
                </a:solidFill>
                <a:latin typeface="+mn-ea"/>
                <a:ea typeface="+mn-ea"/>
                <a:sym typeface="Calibri" pitchFamily="34" charset="0"/>
              </a:rPr>
              <a:t>估计总体的数字特征</a:t>
            </a:r>
            <a:r>
              <a:rPr lang="en-US" sz="3200" b="1" dirty="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.</a:t>
            </a:r>
            <a:endParaRPr lang="zh-CN" altLang="en-US" sz="3200" dirty="0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uild="p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099" y="5745163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9A1B02"/>
                </a:solidFill>
                <a:latin typeface="+mn-ea"/>
                <a:ea typeface="+mn-ea"/>
              </a:rPr>
              <a:t>用样本的频率分布估计总体的分布</a:t>
            </a:r>
            <a:endParaRPr lang="zh-CN" altLang="en-US" sz="2800" b="1" dirty="0">
              <a:solidFill>
                <a:srgbClr val="A50021"/>
              </a:solidFill>
              <a:latin typeface="+mn-ea"/>
              <a:ea typeface="+mn-ea"/>
              <a:sym typeface="华文彩云" pitchFamily="2" charset="-122"/>
            </a:endParaRPr>
          </a:p>
        </p:txBody>
      </p:sp>
      <p:sp>
        <p:nvSpPr>
          <p:cNvPr id="6148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149" name="Rectangle 3"/>
          <p:cNvSpPr>
            <a:spLocks noGrp="1" noRot="1" noChangeArrowheads="1"/>
          </p:cNvSpPr>
          <p:nvPr/>
        </p:nvSpPr>
        <p:spPr bwMode="auto">
          <a:xfrm>
            <a:off x="363538" y="1057275"/>
            <a:ext cx="11134725" cy="25146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探究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: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我国是世界上严重缺水的国家之一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城市缺水问题较为突出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某市政府为了节约生活用水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计划在本市试行居民生活用水定额管理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即确定一个居民月用水量标准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a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用水量不超过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的部分按平价收费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超出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的部分按议价收费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如果希望大部分居民的日常生活不受影响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那么标准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Calibri" pitchFamily="34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定为多少比较合理呢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?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你认为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为了较为合理的确定出这个标准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需要做那些工作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rPr>
              <a:t>?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pic>
        <p:nvPicPr>
          <p:cNvPr id="6150" name="Picture 4" descr="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" contrast="48000"/>
                    </a14:imgEffect>
                  </a14:imgLayer>
                </a14:imgProps>
              </a:ext>
            </a:extLst>
          </a:blip>
          <a:srcRect l="1413" t="2910" r="2367" b="24013"/>
          <a:stretch>
            <a:fillRect/>
          </a:stretch>
        </p:blipFill>
        <p:spPr bwMode="auto">
          <a:xfrm>
            <a:off x="5284788" y="3079750"/>
            <a:ext cx="5257800" cy="3275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51" name="Rectangle 5"/>
          <p:cNvSpPr>
            <a:spLocks noChangeArrowheads="1"/>
          </p:cNvSpPr>
          <p:nvPr/>
        </p:nvSpPr>
        <p:spPr bwMode="auto">
          <a:xfrm>
            <a:off x="538163" y="4005263"/>
            <a:ext cx="4263334" cy="136787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2000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年全国主要城市中缺水情况排在前</a:t>
            </a:r>
            <a:r>
              <a:rPr lang="en-US" sz="2800" b="1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位的城市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11000" y="5726864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9A1B02"/>
                </a:solidFill>
                <a:latin typeface="+mn-ea"/>
                <a:ea typeface="+mn-ea"/>
              </a:rPr>
              <a:t>用样本的频率分布估计总体的分布</a:t>
            </a:r>
            <a:endParaRPr lang="zh-CN" altLang="en-US" sz="2800" b="1" dirty="0">
              <a:solidFill>
                <a:srgbClr val="9A1B02"/>
              </a:solidFill>
              <a:latin typeface="+mn-ea"/>
              <a:ea typeface="+mn-ea"/>
              <a:sym typeface="华文彩云" pitchFamily="2" charset="-122"/>
            </a:endParaRPr>
          </a:p>
        </p:txBody>
      </p:sp>
      <p:sp>
        <p:nvSpPr>
          <p:cNvPr id="7172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7173" name="Rectangle 2"/>
          <p:cNvSpPr>
            <a:spLocks noChangeArrowheads="1"/>
          </p:cNvSpPr>
          <p:nvPr/>
        </p:nvSpPr>
        <p:spPr bwMode="auto">
          <a:xfrm>
            <a:off x="5794375" y="1946275"/>
            <a:ext cx="574675" cy="431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7174" name="Rectangle 3"/>
          <p:cNvSpPr>
            <a:spLocks noChangeArrowheads="1"/>
          </p:cNvSpPr>
          <p:nvPr/>
        </p:nvSpPr>
        <p:spPr bwMode="auto">
          <a:xfrm>
            <a:off x="7623175" y="3314700"/>
            <a:ext cx="574675" cy="431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Times New Roman" pitchFamily="18" charset="0"/>
            </a:endParaRPr>
          </a:p>
        </p:txBody>
      </p:sp>
      <p:sp>
        <p:nvSpPr>
          <p:cNvPr id="7175" name="Rectangle 4"/>
          <p:cNvSpPr>
            <a:spLocks noGrp="1" noRot="1" noChangeArrowheads="1"/>
          </p:cNvSpPr>
          <p:nvPr/>
        </p:nvSpPr>
        <p:spPr bwMode="auto">
          <a:xfrm>
            <a:off x="969963" y="908050"/>
            <a:ext cx="8540750" cy="838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zh-CN" altLang="en-US" sz="2800" b="1" dirty="0">
                <a:latin typeface="+mn-ea"/>
                <a:ea typeface="+mn-ea"/>
                <a:sym typeface="Calibri" pitchFamily="34" charset="0"/>
              </a:rPr>
              <a:t>某市</a:t>
            </a:r>
            <a:r>
              <a:rPr lang="en-US" sz="2800" b="1" dirty="0">
                <a:latin typeface="+mn-ea"/>
                <a:ea typeface="+mn-ea"/>
                <a:sym typeface="Calibri" pitchFamily="34" charset="0"/>
              </a:rPr>
              <a:t>100</a:t>
            </a:r>
            <a:r>
              <a:rPr lang="zh-CN" altLang="en-US" sz="2800" b="1" dirty="0">
                <a:latin typeface="+mn-ea"/>
                <a:ea typeface="+mn-ea"/>
                <a:sym typeface="Calibri" pitchFamily="34" charset="0"/>
              </a:rPr>
              <a:t>名居民的月均用水量</a:t>
            </a:r>
            <a:r>
              <a:rPr lang="en-US" sz="2800" b="1" dirty="0">
                <a:latin typeface="+mn-ea"/>
                <a:ea typeface="+mn-ea"/>
                <a:sym typeface="Calibri" pitchFamily="34" charset="0"/>
              </a:rPr>
              <a:t>(</a:t>
            </a:r>
            <a:r>
              <a:rPr lang="zh-CN" altLang="en-US" sz="2800" b="1" dirty="0">
                <a:latin typeface="+mn-ea"/>
                <a:ea typeface="+mn-ea"/>
                <a:sym typeface="Calibri" pitchFamily="34" charset="0"/>
              </a:rPr>
              <a:t>单位</a:t>
            </a:r>
            <a:r>
              <a:rPr lang="en-US" sz="2800" b="1" dirty="0">
                <a:latin typeface="+mn-ea"/>
                <a:ea typeface="+mn-ea"/>
                <a:sym typeface="Calibri" pitchFamily="34" charset="0"/>
              </a:rPr>
              <a:t>:t)</a:t>
            </a:r>
            <a:endParaRPr lang="zh-CN" altLang="en-US" sz="2800" dirty="0">
              <a:latin typeface="+mn-ea"/>
              <a:ea typeface="+mn-ea"/>
              <a:sym typeface="Calibri" pitchFamily="34" charset="0"/>
            </a:endParaRPr>
          </a:p>
        </p:txBody>
      </p:sp>
      <p:graphicFrame>
        <p:nvGraphicFramePr>
          <p:cNvPr id="7176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197450"/>
              </p:ext>
            </p:extLst>
          </p:nvPr>
        </p:nvGraphicFramePr>
        <p:xfrm>
          <a:off x="2838450" y="1701800"/>
          <a:ext cx="6096000" cy="45720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3.1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2.5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1.5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1.6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1.8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1.9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1.6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3.4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2.6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1.5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0.4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0.3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0.4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3.2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2.7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2.3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2.1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1.6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3.7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1.5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0.5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3.8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3.3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2.8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2.3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2.2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1.7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1.3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3.6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1.7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0.6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4.1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3.2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2.9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2.4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2.3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1.8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1.4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3.5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1.9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0.8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4.3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3.0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2.9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2.4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2.4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1.9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1.3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1.4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1.8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0.7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2.5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2.8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2.3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2.3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1.8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1.3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1.3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1.6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0.9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2.3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2.6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2.7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2.4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2.1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1.7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1.4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1.2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1.5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0.5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2.4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2.5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2.6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2.3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2.1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1.6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1.0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1.7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0.8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2.4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2.8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2.5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1.5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1.0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1.8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0.6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2.2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 animBg="1" autoUpdateAnimBg="0"/>
      <p:bldP spid="7174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34886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8195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9A1B02"/>
                </a:solidFill>
                <a:latin typeface="+mn-ea"/>
                <a:ea typeface="+mn-ea"/>
              </a:rPr>
              <a:t>用样本的频率分布估计总体的分布</a:t>
            </a:r>
            <a:endParaRPr lang="zh-CN" altLang="en-US" sz="2800" b="1" dirty="0">
              <a:solidFill>
                <a:srgbClr val="9A1B02"/>
              </a:solidFill>
              <a:latin typeface="+mn-ea"/>
              <a:ea typeface="+mn-ea"/>
              <a:sym typeface="华文彩云" pitchFamily="2" charset="-122"/>
            </a:endParaRPr>
          </a:p>
        </p:txBody>
      </p:sp>
      <p:sp>
        <p:nvSpPr>
          <p:cNvPr id="8196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197" name="Text Box 2"/>
          <p:cNvSpPr>
            <a:spLocks noChangeArrowheads="1"/>
          </p:cNvSpPr>
          <p:nvPr/>
        </p:nvSpPr>
        <p:spPr bwMode="auto">
          <a:xfrm>
            <a:off x="107949" y="1052513"/>
            <a:ext cx="11390013" cy="83099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sym typeface="Times New Roman" pitchFamily="18" charset="0"/>
              </a:rPr>
              <a:t>       将一批数据按要求分为若干组，各组内的数据的个数，叫做该组数据的</a:t>
            </a:r>
            <a:r>
              <a:rPr lang="zh-CN" altLang="en-US" sz="2400" b="1" dirty="0">
                <a:solidFill>
                  <a:srgbClr val="FF0000"/>
                </a:solidFill>
                <a:sym typeface="Times New Roman" pitchFamily="18" charset="0"/>
              </a:rPr>
              <a:t>频数</a:t>
            </a:r>
            <a:r>
              <a:rPr lang="zh-CN" altLang="en-US" sz="2400" b="1" dirty="0">
                <a:solidFill>
                  <a:srgbClr val="000000"/>
                </a:solidFill>
                <a:sym typeface="Times New Roman" pitchFamily="18" charset="0"/>
              </a:rPr>
              <a:t>，各个小组数据在样本容量中所占的比例的大小，叫做该组数据的</a:t>
            </a:r>
            <a:r>
              <a:rPr lang="zh-CN" altLang="en-US" sz="2400" b="1" dirty="0">
                <a:solidFill>
                  <a:srgbClr val="FF0000"/>
                </a:solidFill>
                <a:sym typeface="Times New Roman" pitchFamily="18" charset="0"/>
              </a:rPr>
              <a:t>频率</a:t>
            </a:r>
            <a:r>
              <a:rPr lang="zh-CN" altLang="en-US" sz="2400" b="1" dirty="0">
                <a:solidFill>
                  <a:srgbClr val="000000"/>
                </a:solidFill>
                <a:sym typeface="Times New Roman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sym typeface="Times New Roman" pitchFamily="18" charset="0"/>
            </a:endParaRPr>
          </a:p>
        </p:txBody>
      </p:sp>
      <p:sp>
        <p:nvSpPr>
          <p:cNvPr id="8198" name="Text Box 3"/>
          <p:cNvSpPr>
            <a:spLocks noChangeArrowheads="1"/>
          </p:cNvSpPr>
          <p:nvPr/>
        </p:nvSpPr>
        <p:spPr bwMode="auto">
          <a:xfrm>
            <a:off x="76200" y="1987550"/>
            <a:ext cx="11349757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sym typeface="Times New Roman" pitchFamily="18" charset="0"/>
              </a:rPr>
              <a:t>为了解数据分布的规律，可利用频率分布表和频率分布图来分析，具体做法如下：</a:t>
            </a:r>
            <a:endParaRPr lang="zh-CN" altLang="en-US" sz="2400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8199" name="Text Box 4"/>
          <p:cNvSpPr>
            <a:spLocks noChangeArrowheads="1"/>
          </p:cNvSpPr>
          <p:nvPr/>
        </p:nvSpPr>
        <p:spPr bwMode="auto">
          <a:xfrm>
            <a:off x="158750" y="2564940"/>
            <a:ext cx="8345488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求极差（即一组数据中</a:t>
            </a:r>
            <a:r>
              <a:rPr lang="zh-CN" altLang="en-US" sz="2400" b="1" dirty="0">
                <a:solidFill>
                  <a:schemeClr val="accent2"/>
                </a:solidFill>
                <a:latin typeface="+mn-ea"/>
                <a:ea typeface="+mn-ea"/>
                <a:sym typeface="Times New Roman" pitchFamily="18" charset="0"/>
              </a:rPr>
              <a:t>最大值和最小值的差）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8200" name="Text Box 5"/>
          <p:cNvSpPr>
            <a:spLocks noChangeArrowheads="1"/>
          </p:cNvSpPr>
          <p:nvPr/>
        </p:nvSpPr>
        <p:spPr bwMode="auto">
          <a:xfrm>
            <a:off x="233373" y="3032788"/>
            <a:ext cx="9394172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例如，  </a:t>
            </a:r>
            <a:r>
              <a:rPr lang="en-US" sz="24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4.3-0.2=4.1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，这说明这些数据的变化范围大小是</a:t>
            </a:r>
            <a:r>
              <a:rPr lang="en-US" sz="24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4.1t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8201" name="Text Box 6"/>
          <p:cNvSpPr>
            <a:spLocks noChangeArrowheads="1"/>
          </p:cNvSpPr>
          <p:nvPr/>
        </p:nvSpPr>
        <p:spPr bwMode="auto">
          <a:xfrm>
            <a:off x="233373" y="3556153"/>
            <a:ext cx="3387725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决定组距和组数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grpSp>
        <p:nvGrpSpPr>
          <p:cNvPr id="8202" name="Group 7"/>
          <p:cNvGrpSpPr>
            <a:grpSpLocks/>
          </p:cNvGrpSpPr>
          <p:nvPr/>
        </p:nvGrpSpPr>
        <p:grpSpPr bwMode="auto">
          <a:xfrm>
            <a:off x="337187" y="4152766"/>
            <a:ext cx="8345488" cy="793750"/>
            <a:chOff x="0" y="0"/>
            <a:chExt cx="4521" cy="579"/>
          </a:xfrm>
        </p:grpSpPr>
        <p:sp>
          <p:nvSpPr>
            <p:cNvPr id="8203" name="Text Box 8"/>
            <p:cNvSpPr>
              <a:spLocks noChangeArrowheads="1"/>
            </p:cNvSpPr>
            <p:nvPr/>
          </p:nvSpPr>
          <p:spPr bwMode="auto">
            <a:xfrm>
              <a:off x="0" y="121"/>
              <a:ext cx="2029" cy="337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+mn-ea"/>
                  <a:ea typeface="+mn-ea"/>
                  <a:sym typeface="Times New Roman" pitchFamily="18" charset="0"/>
                </a:rPr>
                <a:t>例如，若取组距为</a:t>
              </a:r>
              <a:r>
                <a:rPr lang="en-US" sz="2400" b="1" dirty="0">
                  <a:solidFill>
                    <a:srgbClr val="000000"/>
                  </a:solidFill>
                  <a:latin typeface="+mn-ea"/>
                  <a:ea typeface="+mn-ea"/>
                  <a:sym typeface="Times New Roman" pitchFamily="18" charset="0"/>
                </a:rPr>
                <a:t>0.5</a:t>
              </a:r>
              <a:r>
                <a:rPr lang="zh-CN" altLang="en-US" sz="2400" b="1" dirty="0">
                  <a:solidFill>
                    <a:srgbClr val="000000"/>
                  </a:solidFill>
                  <a:latin typeface="+mn-ea"/>
                  <a:ea typeface="+mn-ea"/>
                  <a:sym typeface="Times New Roman" pitchFamily="18" charset="0"/>
                </a:rPr>
                <a:t>，则</a:t>
              </a:r>
              <a:endParaRPr lang="zh-CN" altLang="en-US" sz="2400" dirty="0">
                <a:solidFill>
                  <a:srgbClr val="000000"/>
                </a:solidFill>
                <a:latin typeface="+mn-ea"/>
                <a:ea typeface="+mn-ea"/>
                <a:sym typeface="Calibri" pitchFamily="34" charset="0"/>
              </a:endParaRPr>
            </a:p>
          </p:txBody>
        </p:sp>
        <p:graphicFrame>
          <p:nvGraphicFramePr>
            <p:cNvPr id="8204" name="Object 9"/>
            <p:cNvGraphicFramePr>
              <a:graphicFrameLocks noChangeAspect="1"/>
            </p:cNvGraphicFramePr>
            <p:nvPr/>
          </p:nvGraphicFramePr>
          <p:xfrm>
            <a:off x="2344" y="0"/>
            <a:ext cx="2177" cy="5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3" r:id="rId4" imgW="37795517" imgH="10058717" progId="Equation.DSMT4">
                    <p:embed/>
                  </p:oleObj>
                </mc:Choice>
                <mc:Fallback>
                  <p:oleObj r:id="rId4" imgW="37795517" imgH="10058717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44" y="0"/>
                          <a:ext cx="2177" cy="57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205" name="Text Box 10"/>
          <p:cNvSpPr>
            <a:spLocks noChangeArrowheads="1"/>
          </p:cNvSpPr>
          <p:nvPr/>
        </p:nvSpPr>
        <p:spPr bwMode="auto">
          <a:xfrm>
            <a:off x="1333499" y="4877409"/>
            <a:ext cx="3783013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故可将数据分成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组。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8206" name="Text Box 11"/>
          <p:cNvSpPr>
            <a:spLocks noChangeArrowheads="1"/>
          </p:cNvSpPr>
          <p:nvPr/>
        </p:nvSpPr>
        <p:spPr bwMode="auto">
          <a:xfrm>
            <a:off x="241496" y="5390332"/>
            <a:ext cx="10928350" cy="83099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注：一般样本容量越大，所分组数就越多，当样本容量不超过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100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时，按照数据的多少，常分成</a:t>
            </a:r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5~12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组。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bldLvl="0" autoUpdateAnimBg="0"/>
      <p:bldP spid="8199" grpId="0" bldLvl="0" autoUpdateAnimBg="0"/>
      <p:bldP spid="8200" grpId="0" bldLvl="0" autoUpdateAnimBg="0"/>
      <p:bldP spid="8201" grpId="0" bldLvl="0" autoUpdateAnimBg="0"/>
      <p:bldP spid="8205" grpId="0" bldLvl="0" autoUpdateAnimBg="0"/>
      <p:bldP spid="820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91淘课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849917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9219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9A1B02"/>
                </a:solidFill>
                <a:latin typeface="+mn-ea"/>
                <a:ea typeface="+mn-ea"/>
              </a:rPr>
              <a:t>用样本的频率分布估计总体的分布</a:t>
            </a:r>
            <a:endParaRPr lang="zh-CN" altLang="en-US" sz="2800" b="1" dirty="0">
              <a:solidFill>
                <a:srgbClr val="9A1B02"/>
              </a:solidFill>
              <a:latin typeface="+mn-ea"/>
              <a:ea typeface="+mn-ea"/>
              <a:sym typeface="华文彩云" pitchFamily="2" charset="-122"/>
            </a:endParaRPr>
          </a:p>
        </p:txBody>
      </p:sp>
      <p:sp>
        <p:nvSpPr>
          <p:cNvPr id="9220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9221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716426"/>
              </p:ext>
            </p:extLst>
          </p:nvPr>
        </p:nvGraphicFramePr>
        <p:xfrm>
          <a:off x="1546225" y="1846263"/>
          <a:ext cx="9158288" cy="4511678"/>
        </p:xfrm>
        <a:graphic>
          <a:graphicData uri="http://schemas.openxmlformats.org/drawingml/2006/table">
            <a:tbl>
              <a:tblPr/>
              <a:tblGrid>
                <a:gridCol w="2976563"/>
                <a:gridCol w="3130550"/>
                <a:gridCol w="3051175"/>
              </a:tblGrid>
              <a:tr h="447675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分组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sym typeface="Times New Roman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频数</a:t>
                      </a:r>
                      <a:endParaRPr kumimoji="0" 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sym typeface="Times New Roman" pitchFamily="18" charset="0"/>
                        </a:rPr>
                        <a:t>频率</a:t>
                      </a:r>
                      <a:endParaRPr kumimoji="0" 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[0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，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0.5)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4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0.04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[0.5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，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1)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8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0.08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，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1.5)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15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0.15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[1.5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，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2)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22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0.22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[2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，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2.5)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25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0.25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[2.5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，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3)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14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0.14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[3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，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3.5)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6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0.06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[3.5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，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4)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4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0.04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[4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，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4.5]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anose="02020603050405020304" pitchFamily="18" charset="0"/>
                        <a:sym typeface="Times New Roman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2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0.02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合计</a:t>
                      </a:r>
                      <a:endParaRPr kumimoji="0" 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100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anose="02020603050405020304" pitchFamily="18" charset="0"/>
                          <a:sym typeface="Times New Roman" pitchFamily="18" charset="0"/>
                        </a:rPr>
                        <a:t>1.00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  <a:sym typeface="Calibri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71" name="Text Box 52"/>
          <p:cNvSpPr>
            <a:spLocks noChangeArrowheads="1"/>
          </p:cNvSpPr>
          <p:nvPr/>
        </p:nvSpPr>
        <p:spPr bwMode="auto">
          <a:xfrm>
            <a:off x="327993" y="1368424"/>
            <a:ext cx="3756025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列频率分布表：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9272" name="Text Box 53"/>
          <p:cNvSpPr>
            <a:spLocks noChangeArrowheads="1"/>
          </p:cNvSpPr>
          <p:nvPr/>
        </p:nvSpPr>
        <p:spPr bwMode="auto">
          <a:xfrm>
            <a:off x="337187" y="982662"/>
            <a:ext cx="3263900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将数据分组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9273" name="Text Box 54"/>
          <p:cNvSpPr>
            <a:spLocks noChangeArrowheads="1"/>
          </p:cNvSpPr>
          <p:nvPr/>
        </p:nvSpPr>
        <p:spPr bwMode="auto">
          <a:xfrm>
            <a:off x="2490190" y="982663"/>
            <a:ext cx="9704985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以组距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0.5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将数据分组如下：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[0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0.5)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， 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[0.5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1)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[4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，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4.5 ].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sym typeface="Times New Roman" pitchFamily="18" charset="0"/>
            </a:endParaRPr>
          </a:p>
        </p:txBody>
      </p:sp>
      <p:grpSp>
        <p:nvGrpSpPr>
          <p:cNvPr id="9274" name="Group 55"/>
          <p:cNvGrpSpPr>
            <a:grpSpLocks/>
          </p:cNvGrpSpPr>
          <p:nvPr/>
        </p:nvGrpSpPr>
        <p:grpSpPr bwMode="auto">
          <a:xfrm>
            <a:off x="1900153" y="3079058"/>
            <a:ext cx="3287757" cy="1311275"/>
            <a:chOff x="-26" y="-161"/>
            <a:chExt cx="1838" cy="1176"/>
          </a:xfrm>
        </p:grpSpPr>
        <p:sp>
          <p:nvSpPr>
            <p:cNvPr id="9275" name="Text Box 56"/>
            <p:cNvSpPr>
              <a:spLocks noChangeArrowheads="1"/>
            </p:cNvSpPr>
            <p:nvPr/>
          </p:nvSpPr>
          <p:spPr bwMode="auto">
            <a:xfrm>
              <a:off x="-26" y="-161"/>
              <a:ext cx="1838" cy="1176"/>
            </a:xfrm>
            <a:prstGeom prst="rect">
              <a:avLst/>
            </a:prstGeom>
            <a:solidFill>
              <a:schemeClr val="accent1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3200" b="1">
                <a:solidFill>
                  <a:srgbClr val="000000"/>
                </a:solidFill>
                <a:sym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lang="zh-CN" altLang="zh-CN" sz="3200" b="1">
                <a:solidFill>
                  <a:srgbClr val="000000"/>
                </a:solidFill>
                <a:sym typeface="Times New Roman" pitchFamily="18" charset="0"/>
              </a:endParaRPr>
            </a:p>
          </p:txBody>
        </p:sp>
        <p:grpSp>
          <p:nvGrpSpPr>
            <p:cNvPr id="9276" name="Group 57"/>
            <p:cNvGrpSpPr>
              <a:grpSpLocks/>
            </p:cNvGrpSpPr>
            <p:nvPr/>
          </p:nvGrpSpPr>
          <p:grpSpPr bwMode="auto">
            <a:xfrm>
              <a:off x="0" y="70"/>
              <a:ext cx="1717" cy="618"/>
              <a:chOff x="0" y="3"/>
              <a:chExt cx="1717" cy="618"/>
            </a:xfrm>
          </p:grpSpPr>
          <p:sp>
            <p:nvSpPr>
              <p:cNvPr id="9277" name="Text Box 58"/>
              <p:cNvSpPr>
                <a:spLocks noChangeArrowheads="1"/>
              </p:cNvSpPr>
              <p:nvPr/>
            </p:nvSpPr>
            <p:spPr bwMode="auto">
              <a:xfrm>
                <a:off x="0" y="155"/>
                <a:ext cx="1633" cy="410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000000"/>
                    </a:solidFill>
                    <a:sym typeface="Times New Roman" pitchFamily="18" charset="0"/>
                  </a:rPr>
                  <a:t>第几组频率</a:t>
                </a:r>
                <a:r>
                  <a:rPr lang="en-US" b="1" dirty="0">
                    <a:solidFill>
                      <a:srgbClr val="000000"/>
                    </a:solidFill>
                    <a:sym typeface="Times New Roman" pitchFamily="18" charset="0"/>
                  </a:rPr>
                  <a:t>=</a:t>
                </a:r>
                <a:endParaRPr lang="zh-CN" altLang="en-US" dirty="0">
                  <a:solidFill>
                    <a:srgbClr val="000000"/>
                  </a:solidFill>
                  <a:sym typeface="Calibri" pitchFamily="34" charset="0"/>
                </a:endParaRPr>
              </a:p>
            </p:txBody>
          </p:sp>
          <p:sp>
            <p:nvSpPr>
              <p:cNvPr id="9278" name="Text Box 59"/>
              <p:cNvSpPr>
                <a:spLocks noChangeArrowheads="1"/>
              </p:cNvSpPr>
              <p:nvPr/>
            </p:nvSpPr>
            <p:spPr bwMode="auto">
              <a:xfrm>
                <a:off x="893" y="3"/>
                <a:ext cx="824" cy="331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000000"/>
                    </a:solidFill>
                    <a:sym typeface="Times New Roman" pitchFamily="18" charset="0"/>
                  </a:rPr>
                  <a:t>第几组频数</a:t>
                </a:r>
                <a:endParaRPr lang="zh-CN" altLang="en-US" dirty="0">
                  <a:solidFill>
                    <a:srgbClr val="000000"/>
                  </a:solidFill>
                  <a:sym typeface="Calibri" pitchFamily="34" charset="0"/>
                </a:endParaRPr>
              </a:p>
            </p:txBody>
          </p:sp>
          <p:sp>
            <p:nvSpPr>
              <p:cNvPr id="9279" name="Text Box 60"/>
              <p:cNvSpPr>
                <a:spLocks noChangeArrowheads="1"/>
              </p:cNvSpPr>
              <p:nvPr/>
            </p:nvSpPr>
            <p:spPr bwMode="auto">
              <a:xfrm>
                <a:off x="954" y="290"/>
                <a:ext cx="763" cy="331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000000"/>
                    </a:solidFill>
                    <a:sym typeface="Times New Roman" pitchFamily="18" charset="0"/>
                  </a:rPr>
                  <a:t>样本容量</a:t>
                </a:r>
                <a:endParaRPr lang="zh-CN" altLang="en-US" dirty="0">
                  <a:solidFill>
                    <a:srgbClr val="000000"/>
                  </a:solidFill>
                  <a:sym typeface="Calibri" pitchFamily="34" charset="0"/>
                </a:endParaRPr>
              </a:p>
            </p:txBody>
          </p:sp>
          <p:sp>
            <p:nvSpPr>
              <p:cNvPr id="9280" name="Line 61"/>
              <p:cNvSpPr>
                <a:spLocks noChangeShapeType="1"/>
              </p:cNvSpPr>
              <p:nvPr/>
            </p:nvSpPr>
            <p:spPr bwMode="auto">
              <a:xfrm>
                <a:off x="858" y="333"/>
                <a:ext cx="775" cy="1"/>
              </a:xfrm>
              <a:prstGeom prst="line">
                <a:avLst/>
              </a:prstGeom>
              <a:noFill/>
              <a:ln w="19050" cap="flat" cmpd="sng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 wrap="none"/>
              <a:lstStyle/>
              <a:p>
                <a:endParaRPr lang="zh-CN" altLang="zh-CN">
                  <a:solidFill>
                    <a:srgbClr val="000000"/>
                  </a:solidFill>
                  <a:sym typeface="Times New Roman" pitchFamily="18" charset="0"/>
                </a:endParaRPr>
              </a:p>
            </p:txBody>
          </p:sp>
        </p:grpSp>
      </p:grp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71" grpId="0" bldLvl="0" autoUpdateAnimBg="0"/>
      <p:bldP spid="9273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100" y="5756228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9A1B02"/>
                </a:solidFill>
                <a:latin typeface="+mn-ea"/>
                <a:ea typeface="+mn-ea"/>
              </a:rPr>
              <a:t>用样本的频率分布估计总体的分布</a:t>
            </a:r>
            <a:endParaRPr lang="zh-CN" altLang="en-US" sz="2800" b="1" dirty="0">
              <a:solidFill>
                <a:srgbClr val="9A1B02"/>
              </a:solidFill>
              <a:latin typeface="+mn-ea"/>
              <a:ea typeface="+mn-ea"/>
              <a:sym typeface="华文彩云" pitchFamily="2" charset="-122"/>
            </a:endParaRPr>
          </a:p>
        </p:txBody>
      </p:sp>
      <p:sp>
        <p:nvSpPr>
          <p:cNvPr id="10244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0245" name="Text Box 2"/>
          <p:cNvSpPr>
            <a:spLocks noChangeArrowheads="1"/>
          </p:cNvSpPr>
          <p:nvPr/>
        </p:nvSpPr>
        <p:spPr bwMode="auto">
          <a:xfrm>
            <a:off x="550553" y="1025525"/>
            <a:ext cx="2970685" cy="461665"/>
          </a:xfrm>
          <a:prstGeom prst="rect">
            <a:avLst/>
          </a:prstGeom>
          <a:solidFill>
            <a:schemeClr val="bg1"/>
          </a:solidFill>
          <a:ln w="9525" cap="flat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5.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sym typeface="Times New Roman" pitchFamily="18" charset="0"/>
              </a:rPr>
              <a:t>画频率分布直方图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0246" name="Text Box 3"/>
          <p:cNvSpPr>
            <a:spLocks noChangeArrowheads="1"/>
          </p:cNvSpPr>
          <p:nvPr/>
        </p:nvSpPr>
        <p:spPr bwMode="auto">
          <a:xfrm>
            <a:off x="646113" y="1408113"/>
            <a:ext cx="10923587" cy="12003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sym typeface="Times New Roman" pitchFamily="18" charset="0"/>
              </a:rPr>
              <a:t>        用横轴表示月均用水量，纵轴表示频率与组距的比值，以每个组距为底，以频率除以组距的商为高，分别画出矩形，这样得到的直方图就是频率分布直方图。</a:t>
            </a:r>
            <a:endParaRPr lang="zh-CN" altLang="en-US" sz="2400" dirty="0">
              <a:solidFill>
                <a:srgbClr val="000000"/>
              </a:solidFill>
              <a:sym typeface="Calibri" pitchFamily="34" charset="0"/>
            </a:endParaRPr>
          </a:p>
        </p:txBody>
      </p:sp>
      <p:graphicFrame>
        <p:nvGraphicFramePr>
          <p:cNvPr id="1024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697808"/>
              </p:ext>
            </p:extLst>
          </p:nvPr>
        </p:nvGraphicFramePr>
        <p:xfrm>
          <a:off x="2209317" y="2227899"/>
          <a:ext cx="5957457" cy="3679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r:id="rId4" imgW="5512680" imgH="3273840" progId="Excel.Chart.8">
                  <p:embed/>
                </p:oleObj>
              </mc:Choice>
              <mc:Fallback>
                <p:oleObj r:id="rId4" imgW="5512680" imgH="3273840" progId="Excel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317" y="2227899"/>
                        <a:ext cx="5957457" cy="3679867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8" name="Text Box 5"/>
          <p:cNvSpPr>
            <a:spLocks noChangeArrowheads="1"/>
          </p:cNvSpPr>
          <p:nvPr/>
        </p:nvSpPr>
        <p:spPr bwMode="auto">
          <a:xfrm>
            <a:off x="1617663" y="5949950"/>
            <a:ext cx="6913562" cy="46166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思考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小矩形的面积与哪些量有关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?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如何表示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?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bldLvl="0" autoUpdateAnimBg="0"/>
      <p:bldP spid="10248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91淘课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55555"/>
              </a:clrFrom>
              <a:clrTo>
                <a:srgbClr val="555555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10706099" y="5721350"/>
            <a:ext cx="1008063" cy="609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0" y="-15875"/>
            <a:ext cx="12195175" cy="104140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9A1B02"/>
                </a:solidFill>
                <a:latin typeface="+mn-ea"/>
                <a:ea typeface="+mn-ea"/>
              </a:rPr>
              <a:t>用样本的频率分布估计总体的分布</a:t>
            </a:r>
            <a:endParaRPr lang="zh-CN" altLang="en-US" sz="2800" b="1" dirty="0">
              <a:solidFill>
                <a:srgbClr val="9A1B02"/>
              </a:solidFill>
              <a:latin typeface="+mn-ea"/>
              <a:ea typeface="+mn-ea"/>
              <a:sym typeface="华文彩云" pitchFamily="2" charset="-122"/>
            </a:endParaRPr>
          </a:p>
        </p:txBody>
      </p:sp>
      <p:sp>
        <p:nvSpPr>
          <p:cNvPr id="11268" name="矩形 8"/>
          <p:cNvSpPr>
            <a:spLocks noChangeArrowheads="1"/>
          </p:cNvSpPr>
          <p:nvPr/>
        </p:nvSpPr>
        <p:spPr bwMode="auto">
          <a:xfrm>
            <a:off x="0" y="6330950"/>
            <a:ext cx="12195175" cy="527050"/>
          </a:xfrm>
          <a:prstGeom prst="rect">
            <a:avLst/>
          </a:prstGeom>
          <a:solidFill>
            <a:srgbClr val="6CA62C"/>
          </a:solidFill>
          <a:ln w="9525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1126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65576"/>
              </p:ext>
            </p:extLst>
          </p:nvPr>
        </p:nvGraphicFramePr>
        <p:xfrm>
          <a:off x="6124986" y="2276920"/>
          <a:ext cx="5761038" cy="328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8" r:id="rId4" imgW="5512680" imgH="3273840" progId="Excel.Chart.8">
                  <p:embed/>
                </p:oleObj>
              </mc:Choice>
              <mc:Fallback>
                <p:oleObj r:id="rId4" imgW="5512680" imgH="3273840" progId="Excel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4986" y="2276920"/>
                        <a:ext cx="5761038" cy="3289300"/>
                      </a:xfrm>
                      <a:prstGeom prst="rect">
                        <a:avLst/>
                      </a:prstGeom>
                      <a:solidFill>
                        <a:srgbClr val="0E8BE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Rectangle 3"/>
          <p:cNvSpPr>
            <a:spLocks noChangeArrowheads="1"/>
          </p:cNvSpPr>
          <p:nvPr/>
        </p:nvSpPr>
        <p:spPr bwMode="auto">
          <a:xfrm>
            <a:off x="1" y="1025525"/>
            <a:ext cx="6025582" cy="1569660"/>
          </a:xfrm>
          <a:prstGeom prst="rect">
            <a:avLst/>
          </a:prstGeom>
          <a:solidFill>
            <a:srgbClr val="FFFF99"/>
          </a:solidFill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横轴表示</a:t>
            </a:r>
            <a:r>
              <a:rPr 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月均用水量</a:t>
            </a:r>
            <a:r>
              <a:rPr 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,</a:t>
            </a:r>
            <a:r>
              <a:rPr lang="zh-CN" alt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纵轴表示</a:t>
            </a:r>
            <a:r>
              <a:rPr 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频率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/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组距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小长方形的面积</a:t>
            </a:r>
            <a:r>
              <a:rPr 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=</a:t>
            </a:r>
            <a:r>
              <a:rPr lang="zh-CN" alt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组距*</a:t>
            </a:r>
            <a:r>
              <a:rPr 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(</a:t>
            </a:r>
            <a:r>
              <a:rPr lang="zh-CN" alt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频率</a:t>
            </a:r>
            <a:r>
              <a:rPr 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/</a:t>
            </a:r>
            <a:r>
              <a:rPr lang="zh-CN" alt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组距</a:t>
            </a:r>
            <a:r>
              <a:rPr 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)=</a:t>
            </a:r>
            <a:r>
              <a:rPr lang="zh-CN" alt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频率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+mn-ea"/>
                <a:ea typeface="+mn-ea"/>
                <a:sym typeface="Times New Roman" pitchFamily="18" charset="0"/>
              </a:rPr>
              <a:t>各小长方形的面积总和等于</a:t>
            </a:r>
            <a:r>
              <a:rPr lang="en-US" sz="2400" b="1" dirty="0">
                <a:solidFill>
                  <a:srgbClr val="FF0000"/>
                </a:solidFill>
                <a:latin typeface="+mn-ea"/>
                <a:ea typeface="+mn-ea"/>
                <a:sym typeface="Times New Roman" pitchFamily="18" charset="0"/>
              </a:rPr>
              <a:t>1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89694" y="2996970"/>
            <a:ext cx="5846195" cy="310854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宋体" pitchFamily="2" charset="-122"/>
              </a:rPr>
              <a:t>频率分布直方图的特征：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宋体" pitchFamily="2" charset="-122"/>
              </a:rPr>
              <a:t>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宋体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宋体" pitchFamily="2" charset="-122"/>
              </a:rPr>
              <a:t>）从频率分布直方图可以清楚的看出数据分布的总体趋势．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宋体" pitchFamily="2" charset="-122"/>
              </a:rPr>
              <a:t>（</a:t>
            </a:r>
            <a:r>
              <a:rPr lang="en-US" sz="2800" b="1" dirty="0">
                <a:solidFill>
                  <a:srgbClr val="000000"/>
                </a:solidFill>
                <a:latin typeface="+mn-ea"/>
                <a:ea typeface="+mn-ea"/>
                <a:sym typeface="宋体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sym typeface="宋体" pitchFamily="2" charset="-122"/>
              </a:rPr>
              <a:t>）从频率分布直方图得不出原始的数据内容，把数据表示成直方图后，原有的具体数据信息就被抹掉了．</a:t>
            </a:r>
            <a:endParaRPr lang="zh-CN" altLang="en-US" sz="2800" dirty="0">
              <a:solidFill>
                <a:srgbClr val="000000"/>
              </a:solidFill>
              <a:latin typeface="+mn-ea"/>
              <a:ea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ldLvl="0" animBg="1" autoUpdateAnimBg="0"/>
      <p:bldP spid="11271" grpId="0" bldLvl="0" autoUpdateAnimBg="0"/>
    </p:bldLst>
  </p:timing>
</p:sld>
</file>

<file path=ppt/theme/theme1.xml><?xml version="1.0" encoding="utf-8"?>
<a:theme xmlns:a="http://schemas.openxmlformats.org/drawingml/2006/main" name="演示文稿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演示文稿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Pages>0</Pages>
  <Words>2007</Words>
  <Characters>0</Characters>
  <Application>Microsoft Office PowerPoint</Application>
  <DocSecurity>0</DocSecurity>
  <PresentationFormat>自定义</PresentationFormat>
  <Lines>0</Lines>
  <Paragraphs>393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演示文稿2</vt:lpstr>
      <vt:lpstr>MS_ClipArt_Gallery.2</vt:lpstr>
      <vt:lpstr>Microsoft Word 97 - 2003 文档</vt:lpstr>
      <vt:lpstr>MathType 6.0 Equation</vt:lpstr>
      <vt:lpstr>Microsoft Excel 图表</vt:lpstr>
      <vt:lpstr>Microsoft Graph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茎叶图的特征：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山东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Sky123.Org</cp:lastModifiedBy>
  <cp:revision>78</cp:revision>
  <dcterms:created xsi:type="dcterms:W3CDTF">2014-07-19T07:02:00Z</dcterms:created>
  <dcterms:modified xsi:type="dcterms:W3CDTF">2014-10-04T01:26:08Z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2052-9.1.0.4764</vt:lpwstr>
  </property>
</Properties>
</file>