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380" r:id="rId4"/>
    <p:sldId id="382" r:id="rId5"/>
    <p:sldId id="383" r:id="rId6"/>
    <p:sldId id="384" r:id="rId7"/>
    <p:sldId id="385" r:id="rId8"/>
    <p:sldId id="386" r:id="rId9"/>
    <p:sldId id="387" r:id="rId10"/>
    <p:sldId id="388" r:id="rId11"/>
    <p:sldId id="389" r:id="rId12"/>
    <p:sldId id="390" r:id="rId13"/>
    <p:sldId id="391" r:id="rId14"/>
    <p:sldId id="392" r:id="rId15"/>
    <p:sldId id="393" r:id="rId16"/>
    <p:sldId id="394" r:id="rId17"/>
    <p:sldId id="395" r:id="rId18"/>
    <p:sldId id="396" r:id="rId19"/>
    <p:sldId id="397" r:id="rId20"/>
    <p:sldId id="398" r:id="rId21"/>
    <p:sldId id="399" r:id="rId22"/>
    <p:sldId id="400" r:id="rId23"/>
    <p:sldId id="401" r:id="rId24"/>
    <p:sldId id="402" r:id="rId25"/>
    <p:sldId id="403" r:id="rId26"/>
    <p:sldId id="286" r:id="rId27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658" y="-77"/>
      </p:cViewPr>
      <p:guideLst>
        <p:guide orient="horz" pos="1626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ABE04F94-A09E-466A-AC62-3745B891DFF1}" type="datetime1">
              <a:rPr lang="zh-CN" altLang="en-US"/>
              <a:pPr/>
              <a:t>2015/1/13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单击此处编辑母版文本样式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第二级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第三级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第四级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第五级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7CF6A4FC-7CE6-4A23-BEDD-7A1D5B1AC92E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9108213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22" y="1597819"/>
            <a:ext cx="7772757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243" y="2914650"/>
            <a:ext cx="6401514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09" indent="0" algn="ctr">
              <a:buNone/>
              <a:defRPr/>
            </a:lvl2pPr>
            <a:lvl3pPr marL="685617" indent="0" algn="ctr">
              <a:buNone/>
              <a:defRPr/>
            </a:lvl3pPr>
            <a:lvl4pPr marL="1028426" indent="0" algn="ctr">
              <a:buNone/>
              <a:defRPr/>
            </a:lvl4pPr>
            <a:lvl5pPr marL="1371234" indent="0" algn="ctr">
              <a:buNone/>
              <a:defRPr/>
            </a:lvl5pPr>
            <a:lvl6pPr marL="1714043" indent="0" algn="ctr">
              <a:buNone/>
              <a:defRPr/>
            </a:lvl6pPr>
            <a:lvl7pPr marL="2056851" indent="0" algn="ctr">
              <a:buNone/>
              <a:defRPr/>
            </a:lvl7pPr>
            <a:lvl8pPr marL="2399660" indent="0" algn="ctr">
              <a:buNone/>
              <a:defRPr/>
            </a:lvl8pPr>
            <a:lvl9pPr marL="274246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C1FAB5-457E-449F-A608-F7C25E951100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173C1-F77F-4A8B-8273-136C268CA1CD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055" y="205979"/>
            <a:ext cx="2056864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082" y="205979"/>
            <a:ext cx="6058703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E5CBC-D2FD-4252-91DA-41727AA6E038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81" y="205978"/>
            <a:ext cx="8229838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081" y="4767263"/>
            <a:ext cx="2133045" cy="273844"/>
          </a:xfrm>
        </p:spPr>
        <p:txBody>
          <a:bodyPr/>
          <a:lstStyle>
            <a:lvl1pPr>
              <a:defRPr/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578" y="4767263"/>
            <a:ext cx="2896036" cy="273844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874" y="4767263"/>
            <a:ext cx="2133045" cy="273844"/>
          </a:xfrm>
        </p:spPr>
        <p:txBody>
          <a:bodyPr/>
          <a:lstStyle>
            <a:lvl1pPr>
              <a:defRPr/>
            </a:lvl1pPr>
          </a:lstStyle>
          <a:p>
            <a:fld id="{3FD6C35A-5D63-4060-944D-5F9A785B887A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B2E838-3EF7-4BE4-BFE3-B8A0CEEAAB0C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522" y="3305176"/>
            <a:ext cx="7772757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522" y="2180035"/>
            <a:ext cx="7772757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09" indent="0">
              <a:buNone/>
              <a:defRPr sz="1300"/>
            </a:lvl2pPr>
            <a:lvl3pPr marL="685617" indent="0">
              <a:buNone/>
              <a:defRPr sz="1200"/>
            </a:lvl3pPr>
            <a:lvl4pPr marL="1028426" indent="0">
              <a:buNone/>
              <a:defRPr sz="1000"/>
            </a:lvl4pPr>
            <a:lvl5pPr marL="1371234" indent="0">
              <a:buNone/>
              <a:defRPr sz="1000"/>
            </a:lvl5pPr>
            <a:lvl6pPr marL="1714043" indent="0">
              <a:buNone/>
              <a:defRPr sz="1000"/>
            </a:lvl6pPr>
            <a:lvl7pPr marL="2056851" indent="0">
              <a:buNone/>
              <a:defRPr sz="1000"/>
            </a:lvl7pPr>
            <a:lvl8pPr marL="2399660" indent="0">
              <a:buNone/>
              <a:defRPr sz="1000"/>
            </a:lvl8pPr>
            <a:lvl9pPr marL="2742468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8E4C95-DFB2-472E-8162-C1F771A1806D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081" y="1200151"/>
            <a:ext cx="4057784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36" y="1200151"/>
            <a:ext cx="4057784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0ED72-032B-466B-A273-19FE547A2C45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081" y="1151335"/>
            <a:ext cx="4039929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0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081" y="1631156"/>
            <a:ext cx="4039929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09" y="1151335"/>
            <a:ext cx="4042310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0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09" y="1631156"/>
            <a:ext cx="4042310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08ED13-D1D4-4070-B966-1E77FDE9ECD3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1486E-B96C-46E4-B9DD-B2F55C6EB4C7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19007-D4C9-4102-80E7-C52E8F9E4BA3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82" y="204787"/>
            <a:ext cx="3007926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516" y="204788"/>
            <a:ext cx="511240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082" y="1076326"/>
            <a:ext cx="3007926" cy="3518297"/>
          </a:xfrm>
        </p:spPr>
        <p:txBody>
          <a:bodyPr/>
          <a:lstStyle>
            <a:lvl1pPr marL="0" indent="0">
              <a:buNone/>
              <a:defRPr sz="1000"/>
            </a:lvl1pPr>
            <a:lvl2pPr marL="342809" indent="0">
              <a:buNone/>
              <a:defRPr sz="900"/>
            </a:lvl2pPr>
            <a:lvl3pPr marL="685617" indent="0">
              <a:buNone/>
              <a:defRPr sz="700"/>
            </a:lvl3pPr>
            <a:lvl4pPr marL="1028426" indent="0">
              <a:buNone/>
              <a:defRPr sz="700"/>
            </a:lvl4pPr>
            <a:lvl5pPr marL="1371234" indent="0">
              <a:buNone/>
              <a:defRPr sz="700"/>
            </a:lvl5pPr>
            <a:lvl6pPr marL="1714043" indent="0">
              <a:buNone/>
              <a:defRPr sz="700"/>
            </a:lvl6pPr>
            <a:lvl7pPr marL="2056851" indent="0">
              <a:buNone/>
              <a:defRPr sz="700"/>
            </a:lvl7pPr>
            <a:lvl8pPr marL="2399660" indent="0">
              <a:buNone/>
              <a:defRPr sz="700"/>
            </a:lvl8pPr>
            <a:lvl9pPr marL="2742468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6AA32-A0F8-4EFC-86DB-FC7C25462A54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615" y="3600450"/>
            <a:ext cx="5486162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615" y="459581"/>
            <a:ext cx="5486162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09" indent="0">
              <a:buNone/>
              <a:defRPr sz="2100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615" y="4025503"/>
            <a:ext cx="5486162" cy="603647"/>
          </a:xfrm>
        </p:spPr>
        <p:txBody>
          <a:bodyPr/>
          <a:lstStyle>
            <a:lvl1pPr marL="0" indent="0">
              <a:buNone/>
              <a:defRPr sz="1000"/>
            </a:lvl1pPr>
            <a:lvl2pPr marL="342809" indent="0">
              <a:buNone/>
              <a:defRPr sz="900"/>
            </a:lvl2pPr>
            <a:lvl3pPr marL="685617" indent="0">
              <a:buNone/>
              <a:defRPr sz="700"/>
            </a:lvl3pPr>
            <a:lvl4pPr marL="1028426" indent="0">
              <a:buNone/>
              <a:defRPr sz="700"/>
            </a:lvl4pPr>
            <a:lvl5pPr marL="1371234" indent="0">
              <a:buNone/>
              <a:defRPr sz="700"/>
            </a:lvl5pPr>
            <a:lvl6pPr marL="1714043" indent="0">
              <a:buNone/>
              <a:defRPr sz="700"/>
            </a:lvl6pPr>
            <a:lvl7pPr marL="2056851" indent="0">
              <a:buNone/>
              <a:defRPr sz="700"/>
            </a:lvl7pPr>
            <a:lvl8pPr marL="2399660" indent="0">
              <a:buNone/>
              <a:defRPr sz="700"/>
            </a:lvl8pPr>
            <a:lvl9pPr marL="2742468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035F4-FE10-4BC5-AF99-2F0310F65FA9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081" y="205978"/>
            <a:ext cx="8229838" cy="8572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081" y="1200151"/>
            <a:ext cx="8229838" cy="339447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081" y="4767263"/>
            <a:ext cx="2133045" cy="27384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fld id="{B248472D-6D0C-468C-8F81-CE8ED46EC154}" type="datetime1">
              <a:rPr lang="zh-CN" altLang="en-US"/>
              <a:pPr/>
              <a:t>2015/1/13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578" y="4767263"/>
            <a:ext cx="2896036" cy="27384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874" y="4767263"/>
            <a:ext cx="2133045" cy="27384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44652452-7EAE-4607-952C-0EBD3218E69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028426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234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043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6851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06" indent="-257106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557064" indent="-214255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857021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199830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1542639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1885447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256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064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3873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emf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emf"/><Relationship Id="rId5" Type="http://schemas.openxmlformats.org/officeDocument/2006/relationships/image" Target="../media/image15.emf"/><Relationship Id="rId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emf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.emf"/><Relationship Id="rId5" Type="http://schemas.openxmlformats.org/officeDocument/2006/relationships/image" Target="../media/image17.emf"/><Relationship Id="rId4" Type="http://schemas.openxmlformats.org/officeDocument/2006/relationships/oleObject" Target="../embeddings/oleObject7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mailto:info@eyefulpresentations.co.uk" TargetMode="Externa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emf"/><Relationship Id="rId5" Type="http://schemas.openxmlformats.org/officeDocument/2006/relationships/image" Target="../media/image10.e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emf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>
            <a:grpSpLocks/>
          </p:cNvGrpSpPr>
          <p:nvPr/>
        </p:nvGrpSpPr>
        <p:grpSpPr bwMode="auto">
          <a:xfrm>
            <a:off x="0" y="1168004"/>
            <a:ext cx="9144000" cy="2971800"/>
            <a:chOff x="0" y="0"/>
            <a:chExt cx="12195175" cy="3962127"/>
          </a:xfrm>
        </p:grpSpPr>
        <p:sp>
          <p:nvSpPr>
            <p:cNvPr id="3075" name="直角三角形 7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7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6" name="矩形 8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88328">
                <a:alpha val="26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7" name="矩形 9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9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8" name="直角三角形 10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7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3079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sp>
        <p:nvSpPr>
          <p:cNvPr id="3080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440282" y="1491853"/>
            <a:ext cx="6401514" cy="594122"/>
          </a:xfrm>
          <a:ln/>
        </p:spPr>
        <p:txBody>
          <a:bodyPr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 §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2</a:t>
            </a: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.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1</a:t>
            </a: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.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2</a:t>
            </a: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 </a:t>
            </a:r>
            <a:r>
              <a:rPr lang="en-US" sz="2800" b="1" dirty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  </a:t>
            </a:r>
            <a:r>
              <a:rPr lang="zh-CN" altLang="en-US" sz="2800" b="1" dirty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系统抽样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81" name="TextBox 3"/>
          <p:cNvSpPr>
            <a:spLocks noChangeArrowheads="1"/>
          </p:cNvSpPr>
          <p:nvPr/>
        </p:nvSpPr>
        <p:spPr bwMode="auto">
          <a:xfrm>
            <a:off x="8295955" y="1397377"/>
            <a:ext cx="410659" cy="228522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第二章：统计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itchFamily="34" charset="0"/>
            </a:endParaRPr>
          </a:p>
        </p:txBody>
      </p:sp>
      <p:graphicFrame>
        <p:nvGraphicFramePr>
          <p:cNvPr id="3082" name="对象 5"/>
          <p:cNvGraphicFramePr>
            <a:graphicFrameLocks noChangeAspect="1"/>
          </p:cNvGraphicFramePr>
          <p:nvPr/>
        </p:nvGraphicFramePr>
        <p:xfrm>
          <a:off x="3047207" y="2101454"/>
          <a:ext cx="3049587" cy="1496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r:id="rId4" imgW="34566542" imgH="22917467" progId="MS_ClipArt_Gallery.2">
                  <p:embed/>
                </p:oleObj>
              </mc:Choice>
              <mc:Fallback>
                <p:oleObj r:id="rId4" imgW="34566542" imgH="22917467" progId="MS_ClipArt_Gallery.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7207" y="2101454"/>
                        <a:ext cx="3049587" cy="14966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6719" y="4230292"/>
            <a:ext cx="2194941" cy="8679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122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2291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229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2293" name="TextBox 1"/>
          <p:cNvSpPr>
            <a:spLocks noChangeArrowheads="1"/>
          </p:cNvSpPr>
          <p:nvPr/>
        </p:nvSpPr>
        <p:spPr bwMode="auto">
          <a:xfrm>
            <a:off x="323705" y="843630"/>
            <a:ext cx="7564452" cy="35163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0033CC"/>
                </a:solidFill>
                <a:latin typeface="Times New Roman" pitchFamily="18" charset="0"/>
                <a:sym typeface="Times New Roman" pitchFamily="18" charset="0"/>
              </a:rPr>
              <a:t>【思路点拨】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　本题需要从总体容量和样本容量两个方面加以衡量，从而选择出最适合用系统抽样法的选项．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zh-CN" altLang="en-US" sz="2800" b="1" dirty="0">
                <a:solidFill>
                  <a:srgbClr val="7030A0"/>
                </a:solidFill>
                <a:latin typeface="Times New Roman" pitchFamily="18" charset="0"/>
                <a:sym typeface="Times New Roman" pitchFamily="18" charset="0"/>
              </a:rPr>
              <a:t>【解析】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　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总体容量较小，样本容量也较小，可采用抽签法；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总体中的个体有明显的层次，不适宜用系统抽样法；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总体容量较大，样本容量也较大，可用系统抽样法；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总体容量较大，样本容量较小，可用随机数表法．故选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C.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</p:txBody>
      </p:sp>
      <p:grpSp>
        <p:nvGrpSpPr>
          <p:cNvPr id="12294" name="Group 22"/>
          <p:cNvGrpSpPr>
            <a:grpSpLocks/>
          </p:cNvGrpSpPr>
          <p:nvPr/>
        </p:nvGrpSpPr>
        <p:grpSpPr bwMode="auto">
          <a:xfrm>
            <a:off x="695144" y="140494"/>
            <a:ext cx="2004726" cy="558850"/>
            <a:chOff x="0" y="0"/>
            <a:chExt cx="3461626" cy="896312"/>
          </a:xfrm>
        </p:grpSpPr>
        <p:grpSp>
          <p:nvGrpSpPr>
            <p:cNvPr id="12295" name="Group 23"/>
            <p:cNvGrpSpPr>
              <a:grpSpLocks/>
            </p:cNvGrpSpPr>
            <p:nvPr/>
          </p:nvGrpSpPr>
          <p:grpSpPr bwMode="auto">
            <a:xfrm>
              <a:off x="1517" y="56524"/>
              <a:ext cx="3334090" cy="839788"/>
              <a:chOff x="0" y="0"/>
              <a:chExt cx="795" cy="529"/>
            </a:xfrm>
          </p:grpSpPr>
          <p:sp>
            <p:nvSpPr>
              <p:cNvPr id="12296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95" cy="5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2297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2298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2299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461626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318024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3315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3316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3317" name="TextBox 1"/>
          <p:cNvSpPr>
            <a:spLocks noChangeArrowheads="1"/>
          </p:cNvSpPr>
          <p:nvPr/>
        </p:nvSpPr>
        <p:spPr bwMode="auto">
          <a:xfrm>
            <a:off x="628487" y="1085850"/>
            <a:ext cx="7453753" cy="321906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【答案】　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C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Times New Roman" pitchFamily="18" charset="0"/>
                <a:sym typeface="Times New Roman" pitchFamily="18" charset="0"/>
              </a:rPr>
              <a:t>【思维总结】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　简单随机抽样是从总体中逐个抽取，适用于总体容量较小的情况；而系统抽样将总体分成几部分，按事先确定的规则在各部分抽取个体，适用于总体容量较大的情况．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grpSp>
        <p:nvGrpSpPr>
          <p:cNvPr id="13318" name="Group 22"/>
          <p:cNvGrpSpPr>
            <a:grpSpLocks/>
          </p:cNvGrpSpPr>
          <p:nvPr/>
        </p:nvGrpSpPr>
        <p:grpSpPr bwMode="auto">
          <a:xfrm>
            <a:off x="695144" y="140494"/>
            <a:ext cx="1931745" cy="523220"/>
            <a:chOff x="0" y="0"/>
            <a:chExt cx="3335607" cy="839167"/>
          </a:xfrm>
        </p:grpSpPr>
        <p:grpSp>
          <p:nvGrpSpPr>
            <p:cNvPr id="13319" name="Group 23"/>
            <p:cNvGrpSpPr>
              <a:grpSpLocks/>
            </p:cNvGrpSpPr>
            <p:nvPr/>
          </p:nvGrpSpPr>
          <p:grpSpPr bwMode="auto">
            <a:xfrm>
              <a:off x="1517" y="56524"/>
              <a:ext cx="3334090" cy="708026"/>
              <a:chOff x="0" y="0"/>
              <a:chExt cx="795" cy="446"/>
            </a:xfrm>
          </p:grpSpPr>
          <p:sp>
            <p:nvSpPr>
              <p:cNvPr id="13320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95" cy="44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3321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3322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3323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088626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27485" y="430690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4339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4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41" name="TextBox 15"/>
          <p:cNvSpPr>
            <a:spLocks noChangeArrowheads="1"/>
          </p:cNvSpPr>
          <p:nvPr/>
        </p:nvSpPr>
        <p:spPr bwMode="auto">
          <a:xfrm>
            <a:off x="995104" y="2091929"/>
            <a:ext cx="7191883" cy="192640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系统抽样的操作步骤可简单概括为：编号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→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分段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→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在第一段中确定起始号码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→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加间隔数抽取样本．</a:t>
            </a:r>
          </a:p>
        </p:txBody>
      </p:sp>
      <p:grpSp>
        <p:nvGrpSpPr>
          <p:cNvPr id="14342" name="组合 1"/>
          <p:cNvGrpSpPr>
            <a:grpSpLocks/>
          </p:cNvGrpSpPr>
          <p:nvPr/>
        </p:nvGrpSpPr>
        <p:grpSpPr bwMode="auto">
          <a:xfrm>
            <a:off x="571351" y="853679"/>
            <a:ext cx="5800774" cy="895350"/>
            <a:chOff x="0" y="0"/>
            <a:chExt cx="7736379" cy="1193800"/>
          </a:xfrm>
        </p:grpSpPr>
        <p:grpSp>
          <p:nvGrpSpPr>
            <p:cNvPr id="14343" name="组合 15"/>
            <p:cNvGrpSpPr>
              <a:grpSpLocks/>
            </p:cNvGrpSpPr>
            <p:nvPr/>
          </p:nvGrpSpPr>
          <p:grpSpPr bwMode="auto">
            <a:xfrm>
              <a:off x="0" y="0"/>
              <a:ext cx="7736379" cy="1193800"/>
              <a:chOff x="0" y="0"/>
              <a:chExt cx="7736379" cy="1193800"/>
            </a:xfrm>
          </p:grpSpPr>
          <p:sp>
            <p:nvSpPr>
              <p:cNvPr id="14344" name="文本占位符 2"/>
              <p:cNvSpPr>
                <a:spLocks noChangeArrowheads="1"/>
              </p:cNvSpPr>
              <p:nvPr/>
            </p:nvSpPr>
            <p:spPr bwMode="auto">
              <a:xfrm>
                <a:off x="1752600" y="314980"/>
                <a:ext cx="5983779" cy="697627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800" b="1" dirty="0">
                    <a:solidFill>
                      <a:srgbClr val="0033CC"/>
                    </a:solidFill>
                    <a:latin typeface="Times New Roman" panose="02020603050405020304" pitchFamily="18" charset="0"/>
                    <a:sym typeface="Times New Roman" pitchFamily="18" charset="0"/>
                  </a:rPr>
                  <a:t>系统抽样方案的设计</a:t>
                </a:r>
              </a:p>
            </p:txBody>
          </p:sp>
          <p:pic>
            <p:nvPicPr>
              <p:cNvPr id="14345" name="Picture 7" descr="C:\Documents and Settings\Administrator\桌面\072_bluenormal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016125" cy="119380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14346" name="TextBox 2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1440" y="294322"/>
              <a:ext cx="1566672" cy="60350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</p:pic>
      </p:grpSp>
      <p:grpSp>
        <p:nvGrpSpPr>
          <p:cNvPr id="14347" name="Group 22"/>
          <p:cNvGrpSpPr>
            <a:grpSpLocks/>
          </p:cNvGrpSpPr>
          <p:nvPr/>
        </p:nvGrpSpPr>
        <p:grpSpPr bwMode="auto">
          <a:xfrm>
            <a:off x="695143" y="140494"/>
            <a:ext cx="2004608" cy="523220"/>
            <a:chOff x="-2" y="0"/>
            <a:chExt cx="3461423" cy="839167"/>
          </a:xfrm>
        </p:grpSpPr>
        <p:grpSp>
          <p:nvGrpSpPr>
            <p:cNvPr id="14348" name="Group 23"/>
            <p:cNvGrpSpPr>
              <a:grpSpLocks/>
            </p:cNvGrpSpPr>
            <p:nvPr/>
          </p:nvGrpSpPr>
          <p:grpSpPr bwMode="auto">
            <a:xfrm>
              <a:off x="1517" y="56524"/>
              <a:ext cx="3459904" cy="708026"/>
              <a:chOff x="0" y="0"/>
              <a:chExt cx="825" cy="446"/>
            </a:xfrm>
          </p:grpSpPr>
          <p:sp>
            <p:nvSpPr>
              <p:cNvPr id="14349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825" cy="44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4350" name="Picture 9" descr="Picture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4351" name="Picture 10" descr="Picture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4352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3088627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316260" y="4299975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5363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536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grpSp>
        <p:nvGrpSpPr>
          <p:cNvPr id="15365" name="组合 35"/>
          <p:cNvGrpSpPr>
            <a:grpSpLocks/>
          </p:cNvGrpSpPr>
          <p:nvPr/>
        </p:nvGrpSpPr>
        <p:grpSpPr bwMode="auto">
          <a:xfrm>
            <a:off x="488030" y="1295400"/>
            <a:ext cx="1037952" cy="556300"/>
            <a:chOff x="0" y="0"/>
            <a:chExt cx="1384297" cy="741877"/>
          </a:xfrm>
        </p:grpSpPr>
        <p:grpSp>
          <p:nvGrpSpPr>
            <p:cNvPr id="15366" name="组合 31"/>
            <p:cNvGrpSpPr>
              <a:grpSpLocks/>
            </p:cNvGrpSpPr>
            <p:nvPr/>
          </p:nvGrpSpPr>
          <p:grpSpPr bwMode="auto">
            <a:xfrm>
              <a:off x="0" y="12702"/>
              <a:ext cx="1384297" cy="729175"/>
              <a:chOff x="0" y="0"/>
              <a:chExt cx="2290825" cy="2211197"/>
            </a:xfrm>
          </p:grpSpPr>
          <p:sp>
            <p:nvSpPr>
              <p:cNvPr id="15367" name="Oval 9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4904" cy="1444493"/>
              </a:xfrm>
              <a:prstGeom prst="ellipse">
                <a:avLst/>
              </a:prstGeom>
              <a:solidFill>
                <a:srgbClr val="7F7F7F"/>
              </a:solidFill>
              <a:ln w="9525" cap="flat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grpSp>
            <p:nvGrpSpPr>
              <p:cNvPr id="15368" name="Oval 94"/>
              <p:cNvGrpSpPr>
                <a:grpSpLocks/>
              </p:cNvGrpSpPr>
              <p:nvPr/>
            </p:nvGrpSpPr>
            <p:grpSpPr bwMode="auto">
              <a:xfrm>
                <a:off x="129231" y="49597"/>
                <a:ext cx="2161594" cy="2161600"/>
                <a:chOff x="-2" y="0"/>
                <a:chExt cx="2424793" cy="2424796"/>
              </a:xfrm>
            </p:grpSpPr>
            <p:pic>
              <p:nvPicPr>
                <p:cNvPr id="15369" name="Oval 94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-2" y="0"/>
                  <a:ext cx="2424793" cy="2424796"/>
                </a:xfrm>
                <a:prstGeom prst="rect">
                  <a:avLst/>
                </a:prstGeom>
                <a:noFill/>
                <a:ln w="9525" cap="flat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5370" name="Text Box 38"/>
                <p:cNvSpPr>
                  <a:spLocks noChangeArrowheads="1"/>
                </p:cNvSpPr>
                <p:nvPr/>
              </p:nvSpPr>
              <p:spPr bwMode="auto">
                <a:xfrm>
                  <a:off x="124839" y="201397"/>
                  <a:ext cx="987459" cy="987457"/>
                </a:xfrm>
                <a:prstGeom prst="rect">
                  <a:avLst/>
                </a:prstGeom>
                <a:noFill/>
                <a:ln w="9525" cap="flat" cmpd="sng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sym typeface="Times New Roman" pitchFamily="18" charset="0"/>
                  </a:endParaRPr>
                </a:p>
              </p:txBody>
            </p:sp>
          </p:grpSp>
        </p:grpSp>
        <p:sp>
          <p:nvSpPr>
            <p:cNvPr id="15371" name="TextBox 15"/>
            <p:cNvSpPr>
              <a:spLocks noChangeArrowheads="1"/>
            </p:cNvSpPr>
            <p:nvPr/>
          </p:nvSpPr>
          <p:spPr bwMode="auto">
            <a:xfrm>
              <a:off x="93662" y="0"/>
              <a:ext cx="1134793" cy="69776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Times New Roman" pitchFamily="18" charset="0"/>
                </a:rPr>
                <a:t>例</a:t>
              </a:r>
              <a:r>
                <a:rPr lang="en-US" sz="2800" b="1" dirty="0">
                  <a:solidFill>
                    <a:srgbClr val="FFFFFF"/>
                  </a:solidFill>
                  <a:latin typeface="Times New Roman" pitchFamily="18" charset="0"/>
                  <a:sym typeface="Times New Roman" pitchFamily="18" charset="0"/>
                </a:rPr>
                <a:t>2</a:t>
              </a:r>
              <a:endParaRPr lang="zh-CN" altLang="en-US" sz="2800" b="1" dirty="0">
                <a:solidFill>
                  <a:srgbClr val="FFFFFF"/>
                </a:solidFill>
                <a:latin typeface="Times New Roman" pitchFamily="18" charset="0"/>
                <a:sym typeface="Times New Roman" pitchFamily="18" charset="0"/>
              </a:endParaRPr>
            </a:p>
          </p:txBody>
        </p:sp>
      </p:grpSp>
      <p:sp>
        <p:nvSpPr>
          <p:cNvPr id="15372" name="TextBox 9"/>
          <p:cNvSpPr>
            <a:spLocks noChangeArrowheads="1"/>
          </p:cNvSpPr>
          <p:nvPr/>
        </p:nvSpPr>
        <p:spPr bwMode="auto">
          <a:xfrm>
            <a:off x="834411" y="1251347"/>
            <a:ext cx="7678722" cy="192640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   某校高中二年级有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253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名学生，为了了解他们的视力情况，准备按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∶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的比例抽取一个样本，试用系统抽样方法进行抽取，并写出过程．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grpSp>
        <p:nvGrpSpPr>
          <p:cNvPr id="15373" name="Group 22"/>
          <p:cNvGrpSpPr>
            <a:grpSpLocks/>
          </p:cNvGrpSpPr>
          <p:nvPr/>
        </p:nvGrpSpPr>
        <p:grpSpPr bwMode="auto">
          <a:xfrm>
            <a:off x="695144" y="140494"/>
            <a:ext cx="1788448" cy="558850"/>
            <a:chOff x="0" y="0"/>
            <a:chExt cx="3088171" cy="896312"/>
          </a:xfrm>
        </p:grpSpPr>
        <p:grpSp>
          <p:nvGrpSpPr>
            <p:cNvPr id="15374" name="Group 23"/>
            <p:cNvGrpSpPr>
              <a:grpSpLocks/>
            </p:cNvGrpSpPr>
            <p:nvPr/>
          </p:nvGrpSpPr>
          <p:grpSpPr bwMode="auto">
            <a:xfrm>
              <a:off x="1517" y="56524"/>
              <a:ext cx="3086654" cy="839788"/>
              <a:chOff x="0" y="0"/>
              <a:chExt cx="736" cy="529"/>
            </a:xfrm>
          </p:grpSpPr>
          <p:sp>
            <p:nvSpPr>
              <p:cNvPr id="15375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36" cy="5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5376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5378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2964292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100245" y="430690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638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6389" name="Object 2"/>
          <p:cNvGraphicFramePr>
            <a:graphicFrameLocks noChangeAspect="1"/>
          </p:cNvGraphicFramePr>
          <p:nvPr/>
        </p:nvGraphicFramePr>
        <p:xfrm>
          <a:off x="1330772" y="1329929"/>
          <a:ext cx="6205113" cy="2180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0" r:id="rId4" imgW="2797200" imgH="1198800" progId="Word.Document.8">
                  <p:embed/>
                </p:oleObj>
              </mc:Choice>
              <mc:Fallback>
                <p:oleObj r:id="rId4" imgW="2797200" imgH="11988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0772" y="1329929"/>
                        <a:ext cx="6205113" cy="21800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390" name="Group 22"/>
          <p:cNvGrpSpPr>
            <a:grpSpLocks/>
          </p:cNvGrpSpPr>
          <p:nvPr/>
        </p:nvGrpSpPr>
        <p:grpSpPr bwMode="auto">
          <a:xfrm>
            <a:off x="695144" y="140494"/>
            <a:ext cx="2147905" cy="558850"/>
            <a:chOff x="0" y="0"/>
            <a:chExt cx="3708857" cy="896312"/>
          </a:xfrm>
        </p:grpSpPr>
        <p:grpSp>
          <p:nvGrpSpPr>
            <p:cNvPr id="16391" name="Group 23"/>
            <p:cNvGrpSpPr>
              <a:grpSpLocks/>
            </p:cNvGrpSpPr>
            <p:nvPr/>
          </p:nvGrpSpPr>
          <p:grpSpPr bwMode="auto">
            <a:xfrm>
              <a:off x="1517" y="56524"/>
              <a:ext cx="3707340" cy="839788"/>
              <a:chOff x="0" y="0"/>
              <a:chExt cx="884" cy="529"/>
            </a:xfrm>
          </p:grpSpPr>
          <p:sp>
            <p:nvSpPr>
              <p:cNvPr id="16392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884" cy="5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6393" name="Picture 9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6394" name="Picture 10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6395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212958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4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9975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7411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3" name="TextBox 2"/>
          <p:cNvSpPr>
            <a:spLocks noChangeArrowheads="1"/>
          </p:cNvSpPr>
          <p:nvPr/>
        </p:nvSpPr>
        <p:spPr bwMode="auto">
          <a:xfrm>
            <a:off x="323705" y="805770"/>
            <a:ext cx="7789422" cy="37625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【解】　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先把这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253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名学生编号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000,001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itchFamily="2" charset="-122"/>
              </a:rPr>
              <a:t>…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252.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用随机数表法任取出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个号，从总体中剔除与这三个号对应的学生．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把余下的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250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名学生重新编号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1,2,3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itchFamily="2" charset="-122"/>
              </a:rPr>
              <a:t>…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250.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(4)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分段．取分段间隔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k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＝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，将总体均分成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50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段．每段含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名学生．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(5)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以第一段即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～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号中随机抽取一个号作为起始号，如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(6)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从后面各段中依次取出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＋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＋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＋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15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itchFamily="2" charset="-122"/>
              </a:rPr>
              <a:t>…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＋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245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这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49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个号．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这样就按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∶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的比例抽取了一个样本容量为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50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的样本．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sym typeface="宋体" pitchFamily="2" charset="-122"/>
            </a:endParaRPr>
          </a:p>
        </p:txBody>
      </p:sp>
      <p:grpSp>
        <p:nvGrpSpPr>
          <p:cNvPr id="17414" name="Group 22"/>
          <p:cNvGrpSpPr>
            <a:grpSpLocks/>
          </p:cNvGrpSpPr>
          <p:nvPr/>
        </p:nvGrpSpPr>
        <p:grpSpPr bwMode="auto">
          <a:xfrm>
            <a:off x="695144" y="140494"/>
            <a:ext cx="1715585" cy="523220"/>
            <a:chOff x="0" y="0"/>
            <a:chExt cx="2962356" cy="839167"/>
          </a:xfrm>
        </p:grpSpPr>
        <p:grpSp>
          <p:nvGrpSpPr>
            <p:cNvPr id="17415" name="Group 23"/>
            <p:cNvGrpSpPr>
              <a:grpSpLocks/>
            </p:cNvGrpSpPr>
            <p:nvPr/>
          </p:nvGrpSpPr>
          <p:grpSpPr bwMode="auto">
            <a:xfrm>
              <a:off x="1517" y="56524"/>
              <a:ext cx="2960839" cy="708026"/>
              <a:chOff x="0" y="0"/>
              <a:chExt cx="706" cy="446"/>
            </a:xfrm>
          </p:grpSpPr>
          <p:sp>
            <p:nvSpPr>
              <p:cNvPr id="17416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06" cy="44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7417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7418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7419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2839958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60319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8435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8436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8437" name="TextBox 2"/>
          <p:cNvSpPr>
            <a:spLocks noChangeArrowheads="1"/>
          </p:cNvSpPr>
          <p:nvPr/>
        </p:nvSpPr>
        <p:spPr bwMode="auto">
          <a:xfrm>
            <a:off x="323705" y="769144"/>
            <a:ext cx="7456133" cy="38653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sym typeface="Times New Roman" pitchFamily="18" charset="0"/>
              </a:rPr>
              <a:t>【思维总结】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　当总体容量不能被样本容量整除时，可以先从总体中随机剔除几个个体．但要注意的是剔除过程必须是随机的，也就是总体中的每个个体被剔除的机会均等．剔除几个个体后使总体中剩余的个体数能被样本容量整除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</p:txBody>
      </p:sp>
      <p:grpSp>
        <p:nvGrpSpPr>
          <p:cNvPr id="18438" name="Group 22"/>
          <p:cNvGrpSpPr>
            <a:grpSpLocks/>
          </p:cNvGrpSpPr>
          <p:nvPr/>
        </p:nvGrpSpPr>
        <p:grpSpPr bwMode="auto">
          <a:xfrm>
            <a:off x="695144" y="140494"/>
            <a:ext cx="1931745" cy="523220"/>
            <a:chOff x="0" y="0"/>
            <a:chExt cx="3335606" cy="839167"/>
          </a:xfrm>
        </p:grpSpPr>
        <p:grpSp>
          <p:nvGrpSpPr>
            <p:cNvPr id="18439" name="Group 23"/>
            <p:cNvGrpSpPr>
              <a:grpSpLocks/>
            </p:cNvGrpSpPr>
            <p:nvPr/>
          </p:nvGrpSpPr>
          <p:grpSpPr bwMode="auto">
            <a:xfrm>
              <a:off x="1517" y="56524"/>
              <a:ext cx="3334089" cy="708026"/>
              <a:chOff x="0" y="0"/>
              <a:chExt cx="795" cy="446"/>
            </a:xfrm>
          </p:grpSpPr>
          <p:sp>
            <p:nvSpPr>
              <p:cNvPr id="18440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95" cy="44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8441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8442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8443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2964291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306815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9459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946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9461" name="TextBox 1"/>
          <p:cNvSpPr>
            <a:spLocks noChangeArrowheads="1"/>
          </p:cNvSpPr>
          <p:nvPr/>
        </p:nvSpPr>
        <p:spPr bwMode="auto">
          <a:xfrm>
            <a:off x="251700" y="882813"/>
            <a:ext cx="7675151" cy="38653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Times New Roman" pitchFamily="18" charset="0"/>
                <a:sym typeface="Times New Roman" pitchFamily="18" charset="0"/>
              </a:rPr>
              <a:t>互动探究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　把题中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按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∶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的比列抽取一个样本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改为按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“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∶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7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的比例抽取一个样本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，试用系统抽样方法进行抽取，并写出过程．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解：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(1)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先把这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253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名学生编号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000,001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itchFamily="2" charset="-122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252.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(2)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用随机数表法任取一个号，从总体中剔除这个号对应的学生．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grpSp>
        <p:nvGrpSpPr>
          <p:cNvPr id="19462" name="Group 22"/>
          <p:cNvGrpSpPr>
            <a:grpSpLocks/>
          </p:cNvGrpSpPr>
          <p:nvPr/>
        </p:nvGrpSpPr>
        <p:grpSpPr bwMode="auto">
          <a:xfrm>
            <a:off x="695144" y="140494"/>
            <a:ext cx="1931745" cy="558850"/>
            <a:chOff x="0" y="0"/>
            <a:chExt cx="3335607" cy="896312"/>
          </a:xfrm>
        </p:grpSpPr>
        <p:grpSp>
          <p:nvGrpSpPr>
            <p:cNvPr id="19463" name="Group 23"/>
            <p:cNvGrpSpPr>
              <a:grpSpLocks/>
            </p:cNvGrpSpPr>
            <p:nvPr/>
          </p:nvGrpSpPr>
          <p:grpSpPr bwMode="auto">
            <a:xfrm>
              <a:off x="1517" y="56524"/>
              <a:ext cx="3334090" cy="839788"/>
              <a:chOff x="0" y="0"/>
              <a:chExt cx="795" cy="529"/>
            </a:xfrm>
          </p:grpSpPr>
          <p:sp>
            <p:nvSpPr>
              <p:cNvPr id="19464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95" cy="5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9465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9466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9467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212959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2932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048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0485" name="TextBox 1"/>
          <p:cNvSpPr>
            <a:spLocks noChangeArrowheads="1"/>
          </p:cNvSpPr>
          <p:nvPr/>
        </p:nvSpPr>
        <p:spPr bwMode="auto">
          <a:xfrm>
            <a:off x="395710" y="800996"/>
            <a:ext cx="7509698" cy="3947216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(3)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把余下的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252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名学生重新编号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1,2,3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itchFamily="2" charset="-122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252.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(4)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分段，取分段间隔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k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＝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，将总体均分成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段，每段含有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名学生．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(5)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在第一段即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～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号中随机抽取一个号作为起始号，如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(6)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从后面各段依次取出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＋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、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＋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itchFamily="2" charset="-122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＋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3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itchFamily="2" charset="-122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itchFamily="2" charset="-122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l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＋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35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itchFamily="2" charset="-122"/>
              </a:rPr>
              <a:t>×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这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35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个号．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这样就按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∶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的比例抽取了一个样本容量为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的样本．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grpSp>
        <p:nvGrpSpPr>
          <p:cNvPr id="20486" name="Group 22"/>
          <p:cNvGrpSpPr>
            <a:grpSpLocks/>
          </p:cNvGrpSpPr>
          <p:nvPr/>
        </p:nvGrpSpPr>
        <p:grpSpPr bwMode="auto">
          <a:xfrm>
            <a:off x="695144" y="140494"/>
            <a:ext cx="1861311" cy="523220"/>
            <a:chOff x="0" y="0"/>
            <a:chExt cx="3213986" cy="839167"/>
          </a:xfrm>
        </p:grpSpPr>
        <p:grpSp>
          <p:nvGrpSpPr>
            <p:cNvPr id="20487" name="Group 23"/>
            <p:cNvGrpSpPr>
              <a:grpSpLocks/>
            </p:cNvGrpSpPr>
            <p:nvPr/>
          </p:nvGrpSpPr>
          <p:grpSpPr bwMode="auto">
            <a:xfrm>
              <a:off x="1517" y="56524"/>
              <a:ext cx="3212469" cy="708026"/>
              <a:chOff x="0" y="0"/>
              <a:chExt cx="766" cy="446"/>
            </a:xfrm>
          </p:grpSpPr>
          <p:sp>
            <p:nvSpPr>
              <p:cNvPr id="20488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66" cy="44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0489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0490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0491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2964292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372170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150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1509" name="文本占位符 2"/>
          <p:cNvSpPr>
            <a:spLocks noChangeArrowheads="1"/>
          </p:cNvSpPr>
          <p:nvPr/>
        </p:nvSpPr>
        <p:spPr bwMode="auto">
          <a:xfrm>
            <a:off x="1946165" y="1233488"/>
            <a:ext cx="6298090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sym typeface="Times New Roman" pitchFamily="18" charset="0"/>
              </a:rPr>
              <a:t>系统抽样与简单随机抽样的综合应用</a:t>
            </a:r>
            <a:endParaRPr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sym typeface="宋体" pitchFamily="2" charset="-122"/>
            </a:endParaRPr>
          </a:p>
        </p:txBody>
      </p:sp>
      <p:pic>
        <p:nvPicPr>
          <p:cNvPr id="21510" name="Picture 7" descr="C:\Documents and Settings\Administrator\桌面\072_bluenorma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352" y="935832"/>
            <a:ext cx="1511700" cy="93226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</p:pic>
      <p:pic>
        <p:nvPicPr>
          <p:cNvPr id="21511" name="TextBox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345" y="1138237"/>
            <a:ext cx="1192696" cy="4714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</p:pic>
      <p:sp>
        <p:nvSpPr>
          <p:cNvPr id="21512" name="TextBox 16"/>
          <p:cNvSpPr>
            <a:spLocks noChangeArrowheads="1"/>
          </p:cNvSpPr>
          <p:nvPr/>
        </p:nvSpPr>
        <p:spPr bwMode="auto">
          <a:xfrm>
            <a:off x="323705" y="1765221"/>
            <a:ext cx="8280575" cy="308544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选择抽样方法的规则：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当总体容量较小，样本容量也较小时，制签简单，号签容易搅匀，可采用抽签法．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当总体容量较大，样本容量较小时，可采用随机数法．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eaLnBrk="1" hangingPunct="1"/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(3)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当总体容量较大，样本容量也较大时，适合用系统抽样法．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</p:txBody>
      </p:sp>
      <p:grpSp>
        <p:nvGrpSpPr>
          <p:cNvPr id="21513" name="Group 22"/>
          <p:cNvGrpSpPr>
            <a:grpSpLocks/>
          </p:cNvGrpSpPr>
          <p:nvPr/>
        </p:nvGrpSpPr>
        <p:grpSpPr bwMode="auto">
          <a:xfrm>
            <a:off x="695144" y="140494"/>
            <a:ext cx="1931745" cy="523220"/>
            <a:chOff x="0" y="0"/>
            <a:chExt cx="3335607" cy="839167"/>
          </a:xfrm>
        </p:grpSpPr>
        <p:grpSp>
          <p:nvGrpSpPr>
            <p:cNvPr id="21514" name="Group 23"/>
            <p:cNvGrpSpPr>
              <a:grpSpLocks/>
            </p:cNvGrpSpPr>
            <p:nvPr/>
          </p:nvGrpSpPr>
          <p:grpSpPr bwMode="auto">
            <a:xfrm>
              <a:off x="1517" y="56524"/>
              <a:ext cx="3334090" cy="708026"/>
              <a:chOff x="0" y="0"/>
              <a:chExt cx="795" cy="446"/>
            </a:xfrm>
          </p:grpSpPr>
          <p:sp>
            <p:nvSpPr>
              <p:cNvPr id="21515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95" cy="44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1516" name="Picture 9" descr="Picture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1517" name="Picture 10" descr="Picture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1518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088626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istrator\桌面\新建文件夹 (4)\u=2503352299,1086291942&amp;fm=23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44"/>
          <a:stretch/>
        </p:blipFill>
        <p:spPr bwMode="auto">
          <a:xfrm>
            <a:off x="5834226" y="897634"/>
            <a:ext cx="2591644" cy="2917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76461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4099" name="矩形 7"/>
          <p:cNvSpPr>
            <a:spLocks noChangeArrowheads="1"/>
          </p:cNvSpPr>
          <p:nvPr/>
        </p:nvSpPr>
        <p:spPr bwMode="auto">
          <a:xfrm>
            <a:off x="0" y="5572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410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4101" name="TextBox 1"/>
          <p:cNvSpPr>
            <a:spLocks noChangeArrowheads="1"/>
          </p:cNvSpPr>
          <p:nvPr/>
        </p:nvSpPr>
        <p:spPr bwMode="auto">
          <a:xfrm>
            <a:off x="179695" y="941877"/>
            <a:ext cx="6048420" cy="265455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 eaLnBrk="1" hangingPunct="1">
              <a:lnSpc>
                <a:spcPct val="150000"/>
              </a:lnSpc>
            </a:pPr>
            <a:endParaRPr lang="zh-CN" altLang="en-US" sz="2800" b="1" dirty="0">
              <a:solidFill>
                <a:srgbClr val="0033CC"/>
              </a:solidFill>
              <a:latin typeface="Times New Roman" pitchFamily="18" charset="0"/>
              <a:sym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掌握系统抽样的使用条件和操作步骤．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．会用系统抽样法进行抽样．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grpSp>
        <p:nvGrpSpPr>
          <p:cNvPr id="4102" name="Group 22"/>
          <p:cNvGrpSpPr>
            <a:grpSpLocks/>
          </p:cNvGrpSpPr>
          <p:nvPr/>
        </p:nvGrpSpPr>
        <p:grpSpPr bwMode="auto">
          <a:xfrm rot="21383713">
            <a:off x="6337638" y="1425058"/>
            <a:ext cx="1719564" cy="523220"/>
            <a:chOff x="-451416" y="-94953"/>
            <a:chExt cx="2969227" cy="839168"/>
          </a:xfrm>
        </p:grpSpPr>
        <p:grpSp>
          <p:nvGrpSpPr>
            <p:cNvPr id="4103" name="Group 23"/>
            <p:cNvGrpSpPr>
              <a:grpSpLocks/>
            </p:cNvGrpSpPr>
            <p:nvPr/>
          </p:nvGrpSpPr>
          <p:grpSpPr bwMode="auto">
            <a:xfrm>
              <a:off x="-451416" y="56524"/>
              <a:ext cx="2969227" cy="608013"/>
              <a:chOff x="-108" y="0"/>
              <a:chExt cx="708" cy="383"/>
            </a:xfrm>
          </p:grpSpPr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>
                <a:off x="-108" y="4"/>
                <a:ext cx="70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bevel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4105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4106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4107" name="Rectangle 185"/>
            <p:cNvSpPr>
              <a:spLocks noChangeArrowheads="1"/>
            </p:cNvSpPr>
            <p:nvPr/>
          </p:nvSpPr>
          <p:spPr bwMode="auto">
            <a:xfrm rot="21426404">
              <a:off x="-407179" y="-94953"/>
              <a:ext cx="2873175" cy="839168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sym typeface="Times New Roman" pitchFamily="18" charset="0"/>
                </a:rPr>
                <a:t>学习目标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383851" y="4299975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2531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253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grpSp>
        <p:nvGrpSpPr>
          <p:cNvPr id="22533" name="组合 35"/>
          <p:cNvGrpSpPr>
            <a:grpSpLocks/>
          </p:cNvGrpSpPr>
          <p:nvPr/>
        </p:nvGrpSpPr>
        <p:grpSpPr bwMode="auto">
          <a:xfrm>
            <a:off x="281706" y="991555"/>
            <a:ext cx="1141731" cy="603413"/>
            <a:chOff x="-1" y="12701"/>
            <a:chExt cx="1522706" cy="804707"/>
          </a:xfrm>
        </p:grpSpPr>
        <p:grpSp>
          <p:nvGrpSpPr>
            <p:cNvPr id="22534" name="组合 31"/>
            <p:cNvGrpSpPr>
              <a:grpSpLocks/>
            </p:cNvGrpSpPr>
            <p:nvPr/>
          </p:nvGrpSpPr>
          <p:grpSpPr bwMode="auto">
            <a:xfrm>
              <a:off x="-1" y="12701"/>
              <a:ext cx="1522706" cy="804707"/>
              <a:chOff x="-2" y="-4"/>
              <a:chExt cx="2519872" cy="2440245"/>
            </a:xfrm>
          </p:grpSpPr>
          <p:sp>
            <p:nvSpPr>
              <p:cNvPr id="22535" name="Oval 93"/>
              <p:cNvSpPr>
                <a:spLocks noChangeArrowheads="1"/>
              </p:cNvSpPr>
              <p:nvPr/>
            </p:nvSpPr>
            <p:spPr bwMode="auto">
              <a:xfrm>
                <a:off x="-2" y="-4"/>
                <a:ext cx="2343889" cy="2440244"/>
              </a:xfrm>
              <a:prstGeom prst="ellipse">
                <a:avLst/>
              </a:prstGeom>
              <a:solidFill>
                <a:srgbClr val="7F7F7F"/>
              </a:solidFill>
              <a:ln w="9525" cap="flat" cmpd="sng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grpSp>
            <p:nvGrpSpPr>
              <p:cNvPr id="22536" name="Oval 94"/>
              <p:cNvGrpSpPr>
                <a:grpSpLocks/>
              </p:cNvGrpSpPr>
              <p:nvPr/>
            </p:nvGrpSpPr>
            <p:grpSpPr bwMode="auto">
              <a:xfrm>
                <a:off x="129231" y="49597"/>
                <a:ext cx="2390639" cy="2390644"/>
                <a:chOff x="-2" y="0"/>
                <a:chExt cx="2681727" cy="2681728"/>
              </a:xfrm>
            </p:grpSpPr>
            <p:pic>
              <p:nvPicPr>
                <p:cNvPr id="22537" name="Oval 94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-2" y="0"/>
                  <a:ext cx="2681727" cy="2681728"/>
                </a:xfrm>
                <a:prstGeom prst="rect">
                  <a:avLst/>
                </a:prstGeom>
                <a:noFill/>
                <a:ln w="9525" cap="flat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2538" name="Text Box 38"/>
                <p:cNvSpPr>
                  <a:spLocks noChangeArrowheads="1"/>
                </p:cNvSpPr>
                <p:nvPr/>
              </p:nvSpPr>
              <p:spPr bwMode="auto">
                <a:xfrm>
                  <a:off x="123207" y="198221"/>
                  <a:ext cx="987237" cy="993829"/>
                </a:xfrm>
                <a:prstGeom prst="rect">
                  <a:avLst/>
                </a:prstGeom>
                <a:noFill/>
                <a:ln w="9525" cap="flat" cmpd="sng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sym typeface="Times New Roman" pitchFamily="18" charset="0"/>
                  </a:endParaRPr>
                </a:p>
              </p:txBody>
            </p:sp>
          </p:grpSp>
        </p:grpSp>
        <p:sp>
          <p:nvSpPr>
            <p:cNvPr id="22539" name="TextBox 15"/>
            <p:cNvSpPr>
              <a:spLocks noChangeArrowheads="1"/>
            </p:cNvSpPr>
            <p:nvPr/>
          </p:nvSpPr>
          <p:spPr bwMode="auto">
            <a:xfrm>
              <a:off x="108397" y="29058"/>
              <a:ext cx="1307965" cy="69776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itchFamily="18" charset="0"/>
                  <a:sym typeface="Times New Roman" pitchFamily="18" charset="0"/>
                </a:rPr>
                <a:t>例</a:t>
              </a:r>
              <a:r>
                <a:rPr lang="en-US" sz="2800" b="1" dirty="0">
                  <a:solidFill>
                    <a:srgbClr val="FFFFFF"/>
                  </a:solidFill>
                  <a:latin typeface="Times New Roman" pitchFamily="18" charset="0"/>
                  <a:sym typeface="Times New Roman" pitchFamily="18" charset="0"/>
                </a:rPr>
                <a:t>3</a:t>
              </a:r>
              <a:endParaRPr lang="zh-CN" altLang="en-US" sz="2800" b="1" dirty="0">
                <a:solidFill>
                  <a:srgbClr val="FFFFFF"/>
                </a:solidFill>
                <a:latin typeface="Times New Roman" pitchFamily="18" charset="0"/>
                <a:sym typeface="Times New Roman" pitchFamily="18" charset="0"/>
              </a:endParaRPr>
            </a:p>
          </p:txBody>
        </p:sp>
      </p:grpSp>
      <p:sp>
        <p:nvSpPr>
          <p:cNvPr id="22540" name="TextBox 9"/>
          <p:cNvSpPr>
            <a:spLocks noChangeArrowheads="1"/>
          </p:cNvSpPr>
          <p:nvPr/>
        </p:nvSpPr>
        <p:spPr bwMode="auto">
          <a:xfrm>
            <a:off x="424165" y="922994"/>
            <a:ext cx="7773948" cy="38653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某工厂有工人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1021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人，其中高级工程师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人，现抽取普通工人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40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人，高级工程师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人组成代表队去参加某项活动，应怎样抽样？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Times New Roman" pitchFamily="18" charset="0"/>
                <a:sym typeface="Times New Roman" pitchFamily="18" charset="0"/>
              </a:rPr>
              <a:t>【思路点拨】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　普通工人总体容量和样本容量都较大，可采用系统抽样，高级工程师总体容量和样本容量都较小，可用抽签法．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grpSp>
        <p:nvGrpSpPr>
          <p:cNvPr id="22541" name="Group 22"/>
          <p:cNvGrpSpPr>
            <a:grpSpLocks/>
          </p:cNvGrpSpPr>
          <p:nvPr/>
        </p:nvGrpSpPr>
        <p:grpSpPr bwMode="auto">
          <a:xfrm>
            <a:off x="695144" y="140494"/>
            <a:ext cx="1861311" cy="523220"/>
            <a:chOff x="0" y="0"/>
            <a:chExt cx="3213986" cy="839167"/>
          </a:xfrm>
        </p:grpSpPr>
        <p:grpSp>
          <p:nvGrpSpPr>
            <p:cNvPr id="22542" name="Group 23"/>
            <p:cNvGrpSpPr>
              <a:grpSpLocks/>
            </p:cNvGrpSpPr>
            <p:nvPr/>
          </p:nvGrpSpPr>
          <p:grpSpPr bwMode="auto">
            <a:xfrm>
              <a:off x="1517" y="56524"/>
              <a:ext cx="3212469" cy="708026"/>
              <a:chOff x="0" y="0"/>
              <a:chExt cx="766" cy="446"/>
            </a:xfrm>
          </p:grpSpPr>
          <p:sp>
            <p:nvSpPr>
              <p:cNvPr id="22543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66" cy="44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2544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2545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2546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088625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3555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3556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3557" name="Object 2"/>
          <p:cNvGraphicFramePr>
            <a:graphicFrameLocks noChangeAspect="1"/>
          </p:cNvGraphicFramePr>
          <p:nvPr/>
        </p:nvGraphicFramePr>
        <p:xfrm>
          <a:off x="1597403" y="971550"/>
          <a:ext cx="5617097" cy="3542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7" r:id="rId4" imgW="3009600" imgH="1940760" progId="Word.Document.8">
                  <p:embed/>
                </p:oleObj>
              </mc:Choice>
              <mc:Fallback>
                <p:oleObj r:id="rId4" imgW="3009600" imgH="19407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7403" y="971550"/>
                        <a:ext cx="5617097" cy="35421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558" name="Group 22"/>
          <p:cNvGrpSpPr>
            <a:grpSpLocks/>
          </p:cNvGrpSpPr>
          <p:nvPr/>
        </p:nvGrpSpPr>
        <p:grpSpPr bwMode="auto">
          <a:xfrm>
            <a:off x="695144" y="140494"/>
            <a:ext cx="1931745" cy="523220"/>
            <a:chOff x="0" y="0"/>
            <a:chExt cx="3335607" cy="839167"/>
          </a:xfrm>
        </p:grpSpPr>
        <p:grpSp>
          <p:nvGrpSpPr>
            <p:cNvPr id="23559" name="Group 23"/>
            <p:cNvGrpSpPr>
              <a:grpSpLocks/>
            </p:cNvGrpSpPr>
            <p:nvPr/>
          </p:nvGrpSpPr>
          <p:grpSpPr bwMode="auto">
            <a:xfrm>
              <a:off x="1517" y="56524"/>
              <a:ext cx="3334090" cy="708026"/>
              <a:chOff x="0" y="0"/>
              <a:chExt cx="795" cy="446"/>
            </a:xfrm>
          </p:grpSpPr>
          <p:sp>
            <p:nvSpPr>
              <p:cNvPr id="23560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95" cy="44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3561" name="Picture 9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3562" name="Picture 10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3563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088626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考点突破</a:t>
              </a:r>
              <a:endParaRPr lang="zh-CN" altLang="en-US" sz="24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172250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4579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458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4581" name="TextBox 1"/>
          <p:cNvSpPr>
            <a:spLocks noChangeArrowheads="1"/>
          </p:cNvSpPr>
          <p:nvPr/>
        </p:nvSpPr>
        <p:spPr bwMode="auto">
          <a:xfrm>
            <a:off x="179695" y="1126331"/>
            <a:ext cx="7918605" cy="339321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 algn="just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(4)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将编号为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0003,0028,0053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itchFamily="2" charset="-122"/>
              </a:rPr>
              <a:t>…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0978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的个体抽出．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(5)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将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名高级工程师用随机方式编号为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1,2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itchFamily="2" charset="-122"/>
              </a:rPr>
              <a:t>…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20.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(6)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将这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个号码分别写在大小、形状相同的小纸条上，揉成小球，制成号签．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(7)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将得到的号签放入一个不透明的容器中，充分搅拌均匀．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(8)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从容器中逐个抽取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个号签，并记录上面的编号．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(9)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从总体中将与所抽号签的编号相一致的个体取出．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以上得到的个体便是代表队成员．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grpSp>
        <p:nvGrpSpPr>
          <p:cNvPr id="24582" name="Group 22"/>
          <p:cNvGrpSpPr>
            <a:grpSpLocks/>
          </p:cNvGrpSpPr>
          <p:nvPr/>
        </p:nvGrpSpPr>
        <p:grpSpPr bwMode="auto">
          <a:xfrm>
            <a:off x="695144" y="140494"/>
            <a:ext cx="1861311" cy="523220"/>
            <a:chOff x="0" y="0"/>
            <a:chExt cx="3213986" cy="839167"/>
          </a:xfrm>
        </p:grpSpPr>
        <p:grpSp>
          <p:nvGrpSpPr>
            <p:cNvPr id="24583" name="Group 23"/>
            <p:cNvGrpSpPr>
              <a:grpSpLocks/>
            </p:cNvGrpSpPr>
            <p:nvPr/>
          </p:nvGrpSpPr>
          <p:grpSpPr bwMode="auto">
            <a:xfrm>
              <a:off x="1517" y="56524"/>
              <a:ext cx="3212469" cy="708026"/>
              <a:chOff x="0" y="0"/>
              <a:chExt cx="766" cy="446"/>
            </a:xfrm>
          </p:grpSpPr>
          <p:sp>
            <p:nvSpPr>
              <p:cNvPr id="24584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66" cy="44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4585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4586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4587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088625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5603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560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5605" name="TextBox 1"/>
          <p:cNvSpPr>
            <a:spLocks noChangeArrowheads="1"/>
          </p:cNvSpPr>
          <p:nvPr/>
        </p:nvSpPr>
        <p:spPr bwMode="auto">
          <a:xfrm>
            <a:off x="1011768" y="1310878"/>
            <a:ext cx="6853834" cy="25727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sym typeface="Times New Roman" pitchFamily="18" charset="0"/>
              </a:rPr>
              <a:t>【思维总结】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　当问题比较复杂时，可以考虑在一个问题中交叉使用多种方法，而对实际问题，准确合理地选择抽样方法，对初学者来说是至关重要的．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grpSp>
        <p:nvGrpSpPr>
          <p:cNvPr id="25606" name="Group 22"/>
          <p:cNvGrpSpPr>
            <a:grpSpLocks/>
          </p:cNvGrpSpPr>
          <p:nvPr/>
        </p:nvGrpSpPr>
        <p:grpSpPr bwMode="auto">
          <a:xfrm>
            <a:off x="695144" y="140494"/>
            <a:ext cx="1861311" cy="558850"/>
            <a:chOff x="0" y="0"/>
            <a:chExt cx="3213986" cy="896312"/>
          </a:xfrm>
        </p:grpSpPr>
        <p:grpSp>
          <p:nvGrpSpPr>
            <p:cNvPr id="25607" name="Group 23"/>
            <p:cNvGrpSpPr>
              <a:grpSpLocks/>
            </p:cNvGrpSpPr>
            <p:nvPr/>
          </p:nvGrpSpPr>
          <p:grpSpPr bwMode="auto">
            <a:xfrm>
              <a:off x="1517" y="56524"/>
              <a:ext cx="3212469" cy="839788"/>
              <a:chOff x="0" y="0"/>
              <a:chExt cx="766" cy="529"/>
            </a:xfrm>
          </p:grpSpPr>
          <p:sp>
            <p:nvSpPr>
              <p:cNvPr id="25608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66" cy="5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5609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5610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5611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088625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388150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6627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662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grpSp>
        <p:nvGrpSpPr>
          <p:cNvPr id="26629" name="Group 22"/>
          <p:cNvGrpSpPr>
            <a:grpSpLocks/>
          </p:cNvGrpSpPr>
          <p:nvPr/>
        </p:nvGrpSpPr>
        <p:grpSpPr bwMode="auto">
          <a:xfrm>
            <a:off x="647532" y="140494"/>
            <a:ext cx="1980320" cy="558850"/>
            <a:chOff x="0" y="0"/>
            <a:chExt cx="3419483" cy="896312"/>
          </a:xfrm>
        </p:grpSpPr>
        <p:grpSp>
          <p:nvGrpSpPr>
            <p:cNvPr id="26630" name="Group 23"/>
            <p:cNvGrpSpPr>
              <a:grpSpLocks/>
            </p:cNvGrpSpPr>
            <p:nvPr/>
          </p:nvGrpSpPr>
          <p:grpSpPr bwMode="auto">
            <a:xfrm>
              <a:off x="1517" y="56524"/>
              <a:ext cx="3417966" cy="839788"/>
              <a:chOff x="0" y="0"/>
              <a:chExt cx="815" cy="529"/>
            </a:xfrm>
          </p:grpSpPr>
          <p:sp>
            <p:nvSpPr>
              <p:cNvPr id="26631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815" cy="5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6632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6633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6634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046505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方法感悟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  <p:sp>
        <p:nvSpPr>
          <p:cNvPr id="26635" name="TextBox 7"/>
          <p:cNvSpPr>
            <a:spLocks noChangeArrowheads="1"/>
          </p:cNvSpPr>
          <p:nvPr/>
        </p:nvSpPr>
        <p:spPr bwMode="auto">
          <a:xfrm>
            <a:off x="0" y="769144"/>
            <a:ext cx="1599783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sym typeface="Times New Roman" pitchFamily="18" charset="0"/>
              </a:rPr>
              <a:t>方法技巧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26636" name="TextBox 8"/>
          <p:cNvSpPr>
            <a:spLocks noChangeArrowheads="1"/>
          </p:cNvSpPr>
          <p:nvPr/>
        </p:nvSpPr>
        <p:spPr bwMode="auto">
          <a:xfrm>
            <a:off x="1424317" y="769144"/>
            <a:ext cx="7199025" cy="38653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．系统抽样与简单随机抽样一样，每个个体被抽到的可能性相等，从而说明系统抽样是等可能性抽样．它是公平的．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．系统抽样是建立在简单随机抽样的基础之上的．当将总体均分后对每一部分进行抽样时，采用的是简单随机抽样．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7651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765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7653" name="TextBox 1"/>
          <p:cNvSpPr>
            <a:spLocks noChangeArrowheads="1"/>
          </p:cNvSpPr>
          <p:nvPr/>
        </p:nvSpPr>
        <p:spPr bwMode="auto">
          <a:xfrm>
            <a:off x="28281" y="799941"/>
            <a:ext cx="2040773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 algn="just" eaLnBrk="1" hangingPunct="1"/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sym typeface="Times New Roman" pitchFamily="18" charset="0"/>
              </a:rPr>
              <a:t>失误防范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27654" name="TextBox 2"/>
          <p:cNvSpPr>
            <a:spLocks noChangeArrowheads="1"/>
          </p:cNvSpPr>
          <p:nvPr/>
        </p:nvSpPr>
        <p:spPr bwMode="auto">
          <a:xfrm>
            <a:off x="204110" y="1275660"/>
            <a:ext cx="7848545" cy="330088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．抽样前必须使总体分成几个均衡的部分．并保证每个个体按事先规定的概率入样．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．如果编号的个体特征随编号的变化呈现一定的周期性，可在允许的条件下，从不同的编号开始等距抽样，多得几个不同的样本再进行分析．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grpSp>
        <p:nvGrpSpPr>
          <p:cNvPr id="27655" name="Group 22"/>
          <p:cNvGrpSpPr>
            <a:grpSpLocks/>
          </p:cNvGrpSpPr>
          <p:nvPr/>
        </p:nvGrpSpPr>
        <p:grpSpPr bwMode="auto">
          <a:xfrm>
            <a:off x="647532" y="140494"/>
            <a:ext cx="1907457" cy="558850"/>
            <a:chOff x="0" y="0"/>
            <a:chExt cx="3293668" cy="896312"/>
          </a:xfrm>
        </p:grpSpPr>
        <p:grpSp>
          <p:nvGrpSpPr>
            <p:cNvPr id="27656" name="Group 23"/>
            <p:cNvGrpSpPr>
              <a:grpSpLocks/>
            </p:cNvGrpSpPr>
            <p:nvPr/>
          </p:nvGrpSpPr>
          <p:grpSpPr bwMode="auto">
            <a:xfrm>
              <a:off x="1517" y="56524"/>
              <a:ext cx="3292151" cy="839788"/>
              <a:chOff x="0" y="0"/>
              <a:chExt cx="785" cy="529"/>
            </a:xfrm>
          </p:grpSpPr>
          <p:sp>
            <p:nvSpPr>
              <p:cNvPr id="27657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785" cy="52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27658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27659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27660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046505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方法感悟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81049" y="4569619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8675" name="组合 1"/>
          <p:cNvGrpSpPr>
            <a:grpSpLocks/>
          </p:cNvGrpSpPr>
          <p:nvPr/>
        </p:nvGrpSpPr>
        <p:grpSpPr bwMode="auto">
          <a:xfrm>
            <a:off x="0" y="1168004"/>
            <a:ext cx="9144000" cy="2971800"/>
            <a:chOff x="0" y="0"/>
            <a:chExt cx="12195175" cy="3962127"/>
          </a:xfrm>
        </p:grpSpPr>
        <p:sp>
          <p:nvSpPr>
            <p:cNvPr id="28676" name="直角三角形 20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7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677" name="矩形 21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2D050">
                <a:alpha val="35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678" name="矩形 23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9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679" name="直角三角形 26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7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28680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28681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6716" y="2842022"/>
            <a:ext cx="254727" cy="3238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8682" name="Text Box 54">
            <a:hlinkClick r:id="rId5"/>
          </p:cNvPr>
          <p:cNvSpPr>
            <a:spLocks noChangeArrowheads="1"/>
          </p:cNvSpPr>
          <p:nvPr/>
        </p:nvSpPr>
        <p:spPr bwMode="auto">
          <a:xfrm>
            <a:off x="3422156" y="2869406"/>
            <a:ext cx="2677018" cy="26312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68544" tIns="34272" rIns="68544" bIns="34272" anchor="ctr"/>
          <a:lstStyle/>
          <a:p>
            <a:pPr>
              <a:spcBef>
                <a:spcPct val="50000"/>
              </a:spcBef>
            </a:pPr>
            <a:r>
              <a:rPr lang="en-US" sz="1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http://www.91taoke.com</a:t>
            </a:r>
            <a:endParaRPr lang="zh-CN" altLang="en-US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8683" name="TextBox 3"/>
          <p:cNvSpPr>
            <a:spLocks noChangeArrowheads="1"/>
          </p:cNvSpPr>
          <p:nvPr/>
        </p:nvSpPr>
        <p:spPr bwMode="auto">
          <a:xfrm>
            <a:off x="3275747" y="1918784"/>
            <a:ext cx="2969836" cy="74634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68562" tIns="34281" rIns="68562" bIns="34281" anchor="ctr">
            <a:spAutoFit/>
          </a:bodyPr>
          <a:lstStyle/>
          <a:p>
            <a:r>
              <a:rPr lang="zh-CN" altLang="en-US" sz="4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俪金黑W8(P)" pitchFamily="2" charset="-122"/>
              </a:rPr>
              <a:t>谢谢观看！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itchFamily="34" charset="0"/>
            </a:endParaRPr>
          </a:p>
        </p:txBody>
      </p:sp>
      <p:sp>
        <p:nvSpPr>
          <p:cNvPr id="28684" name="TextBox 8"/>
          <p:cNvSpPr>
            <a:spLocks noChangeArrowheads="1"/>
          </p:cNvSpPr>
          <p:nvPr/>
        </p:nvSpPr>
        <p:spPr bwMode="auto">
          <a:xfrm>
            <a:off x="8307209" y="1411047"/>
            <a:ext cx="476126" cy="228522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第二章：统计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172250" y="4290315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512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grpSp>
        <p:nvGrpSpPr>
          <p:cNvPr id="5125" name="Group 22"/>
          <p:cNvGrpSpPr>
            <a:grpSpLocks/>
          </p:cNvGrpSpPr>
          <p:nvPr/>
        </p:nvGrpSpPr>
        <p:grpSpPr bwMode="auto">
          <a:xfrm>
            <a:off x="676099" y="141685"/>
            <a:ext cx="2599654" cy="627147"/>
            <a:chOff x="0" y="0"/>
            <a:chExt cx="4488908" cy="1005850"/>
          </a:xfrm>
        </p:grpSpPr>
        <p:grpSp>
          <p:nvGrpSpPr>
            <p:cNvPr id="5126" name="Group 23"/>
            <p:cNvGrpSpPr>
              <a:grpSpLocks/>
            </p:cNvGrpSpPr>
            <p:nvPr/>
          </p:nvGrpSpPr>
          <p:grpSpPr bwMode="auto">
            <a:xfrm>
              <a:off x="1517" y="56524"/>
              <a:ext cx="4487391" cy="949326"/>
              <a:chOff x="0" y="0"/>
              <a:chExt cx="1070" cy="598"/>
            </a:xfrm>
          </p:grpSpPr>
          <p:sp>
            <p:nvSpPr>
              <p:cNvPr id="5127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1070" cy="5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5129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5130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4364846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温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故夯基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  <p:sp>
        <p:nvSpPr>
          <p:cNvPr id="5131" name="TextBox 10"/>
          <p:cNvSpPr>
            <a:spLocks noChangeArrowheads="1"/>
          </p:cNvSpPr>
          <p:nvPr/>
        </p:nvSpPr>
        <p:spPr bwMode="auto">
          <a:xfrm>
            <a:off x="323705" y="786373"/>
            <a:ext cx="7573974" cy="386539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．简单随机抽样方法有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和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．某工厂为检验生产线上的牛奶并施行质量控制，需要实时监控生产线的工作是否正常．于是采用在生产线上每隔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30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分钟准时抽取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包牛奶进行检验，这种抽样方法也是科学的．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5132" name="矩形 14"/>
          <p:cNvSpPr>
            <a:spLocks noChangeArrowheads="1"/>
          </p:cNvSpPr>
          <p:nvPr/>
        </p:nvSpPr>
        <p:spPr bwMode="auto">
          <a:xfrm>
            <a:off x="6012100" y="843630"/>
            <a:ext cx="1220491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抽签法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5133" name="矩形 15"/>
          <p:cNvSpPr>
            <a:spLocks noChangeArrowheads="1"/>
          </p:cNvSpPr>
          <p:nvPr/>
        </p:nvSpPr>
        <p:spPr bwMode="auto">
          <a:xfrm>
            <a:off x="395199" y="1468451"/>
            <a:ext cx="1581166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随机数法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5134" name="矩形 16"/>
          <p:cNvSpPr>
            <a:spLocks noChangeArrowheads="1"/>
          </p:cNvSpPr>
          <p:nvPr/>
        </p:nvSpPr>
        <p:spPr bwMode="auto">
          <a:xfrm>
            <a:off x="6622345" y="3435810"/>
            <a:ext cx="317999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 bldLvl="0" autoUpdateAnimBg="0"/>
      <p:bldP spid="5133" grpId="0" bldLvl="0" autoUpdateAnimBg="0"/>
      <p:bldP spid="5134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172250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614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6149" name="TextBox 10"/>
          <p:cNvSpPr>
            <a:spLocks noChangeArrowheads="1"/>
          </p:cNvSpPr>
          <p:nvPr/>
        </p:nvSpPr>
        <p:spPr bwMode="auto">
          <a:xfrm>
            <a:off x="395710" y="769144"/>
            <a:ext cx="7900120" cy="30238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．系统抽样的概念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将总体分成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的几个部分，然后按照预先定出的规则，从每一部分中抽取一些个体，得到所需要的样本，这样的抽样方法叫做系统抽样．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．系统抽样的步骤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algn="just"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假设要从容量为</a:t>
            </a: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的总体中抽取容量为</a:t>
            </a: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的样本，步骤为：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  <a:p>
            <a:pPr eaLnBrk="1" hangingPunct="1"/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先将总体的</a:t>
            </a:r>
            <a:r>
              <a:rPr lang="en-US" sz="2400" b="1" i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个个体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．有时可直接利用个体自身所带的号码，如学号、准考证号、门牌号等；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</p:txBody>
      </p:sp>
      <p:grpSp>
        <p:nvGrpSpPr>
          <p:cNvPr id="6150" name="Group 22"/>
          <p:cNvGrpSpPr>
            <a:grpSpLocks/>
          </p:cNvGrpSpPr>
          <p:nvPr/>
        </p:nvGrpSpPr>
        <p:grpSpPr bwMode="auto">
          <a:xfrm>
            <a:off x="695144" y="144066"/>
            <a:ext cx="2220768" cy="523220"/>
            <a:chOff x="0" y="0"/>
            <a:chExt cx="3834672" cy="839167"/>
          </a:xfrm>
        </p:grpSpPr>
        <p:grpSp>
          <p:nvGrpSpPr>
            <p:cNvPr id="6151" name="Group 23"/>
            <p:cNvGrpSpPr>
              <a:grpSpLocks/>
            </p:cNvGrpSpPr>
            <p:nvPr/>
          </p:nvGrpSpPr>
          <p:grpSpPr bwMode="auto">
            <a:xfrm>
              <a:off x="1517" y="56524"/>
              <a:ext cx="3833155" cy="608013"/>
              <a:chOff x="0" y="0"/>
              <a:chExt cx="914" cy="383"/>
            </a:xfrm>
          </p:grpSpPr>
          <p:sp>
            <p:nvSpPr>
              <p:cNvPr id="6152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914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6153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6154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6155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834672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知新益能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  <p:sp>
        <p:nvSpPr>
          <p:cNvPr id="6156" name="TextBox 14"/>
          <p:cNvSpPr>
            <a:spLocks noChangeArrowheads="1"/>
          </p:cNvSpPr>
          <p:nvPr/>
        </p:nvSpPr>
        <p:spPr bwMode="auto">
          <a:xfrm>
            <a:off x="2051825" y="1131649"/>
            <a:ext cx="914162" cy="4385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均衡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6157" name="TextBox 11"/>
          <p:cNvSpPr>
            <a:spLocks noChangeArrowheads="1"/>
          </p:cNvSpPr>
          <p:nvPr/>
        </p:nvSpPr>
        <p:spPr bwMode="auto">
          <a:xfrm>
            <a:off x="3657838" y="2931775"/>
            <a:ext cx="914162" cy="4385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编号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6" grpId="0" bldLvl="0" autoUpdateAnimBg="0"/>
      <p:bldP spid="6157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172250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717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7173" name="Group 22"/>
          <p:cNvGrpSpPr>
            <a:grpSpLocks/>
          </p:cNvGrpSpPr>
          <p:nvPr/>
        </p:nvGrpSpPr>
        <p:grpSpPr bwMode="auto">
          <a:xfrm>
            <a:off x="695144" y="144066"/>
            <a:ext cx="2293630" cy="523220"/>
            <a:chOff x="0" y="0"/>
            <a:chExt cx="3960486" cy="839167"/>
          </a:xfrm>
        </p:grpSpPr>
        <p:grpSp>
          <p:nvGrpSpPr>
            <p:cNvPr id="7174" name="Group 23"/>
            <p:cNvGrpSpPr>
              <a:grpSpLocks/>
            </p:cNvGrpSpPr>
            <p:nvPr/>
          </p:nvGrpSpPr>
          <p:grpSpPr bwMode="auto">
            <a:xfrm>
              <a:off x="1517" y="56524"/>
              <a:ext cx="3958969" cy="608013"/>
              <a:chOff x="0" y="0"/>
              <a:chExt cx="944" cy="383"/>
            </a:xfrm>
          </p:grpSpPr>
          <p:sp>
            <p:nvSpPr>
              <p:cNvPr id="7175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944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7176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7177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7178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834626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知新益能</a:t>
              </a:r>
              <a:endParaRPr lang="zh-CN" altLang="en-US" sz="24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graphicFrame>
        <p:nvGraphicFramePr>
          <p:cNvPr id="7179" name="Object 2"/>
          <p:cNvGraphicFramePr>
            <a:graphicFrameLocks noChangeAspect="1"/>
          </p:cNvGraphicFramePr>
          <p:nvPr/>
        </p:nvGraphicFramePr>
        <p:xfrm>
          <a:off x="834411" y="908447"/>
          <a:ext cx="6759799" cy="3513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r:id="rId5" imgW="3009600" imgH="1935360" progId="Word.Document.8">
                  <p:embed/>
                </p:oleObj>
              </mc:Choice>
              <mc:Fallback>
                <p:oleObj r:id="rId5" imgW="3009600" imgH="19353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411" y="908447"/>
                        <a:ext cx="6759799" cy="35135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0" name="Object 5"/>
          <p:cNvGraphicFramePr>
            <a:graphicFrameLocks noChangeAspect="1"/>
          </p:cNvGraphicFramePr>
          <p:nvPr/>
        </p:nvGraphicFramePr>
        <p:xfrm>
          <a:off x="5115974" y="1257300"/>
          <a:ext cx="403517" cy="684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0" r:id="rId7" imgW="255240" imgH="432720" progId="Word.Document.8">
                  <p:embed/>
                </p:oleObj>
              </mc:Choice>
              <mc:Fallback>
                <p:oleObj r:id="rId7" imgW="255240" imgH="43272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5974" y="1257300"/>
                        <a:ext cx="403517" cy="6846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1" name="矩形 4"/>
          <p:cNvSpPr>
            <a:spLocks noChangeArrowheads="1"/>
          </p:cNvSpPr>
          <p:nvPr/>
        </p:nvSpPr>
        <p:spPr bwMode="auto">
          <a:xfrm>
            <a:off x="3304315" y="1828801"/>
            <a:ext cx="1761666" cy="392906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eaLnBrk="1" hangingPunct="1"/>
            <a:r>
              <a:rPr lang="zh-CN" altLang="en-US" sz="2100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简单随机抽样</a:t>
            </a:r>
            <a:endParaRPr lang="zh-CN" altLang="en-US" sz="210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7182" name="矩形 5"/>
          <p:cNvSpPr>
            <a:spLocks noChangeArrowheads="1"/>
          </p:cNvSpPr>
          <p:nvPr/>
        </p:nvSpPr>
        <p:spPr bwMode="auto">
          <a:xfrm>
            <a:off x="937968" y="2914651"/>
            <a:ext cx="814175" cy="392906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eaLnBrk="1" hangingPunct="1"/>
            <a:r>
              <a:rPr lang="zh-CN" altLang="en-US" sz="2100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间隔</a:t>
            </a:r>
            <a:r>
              <a:rPr lang="en-US" sz="2100" b="1" i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k</a:t>
            </a:r>
            <a:endParaRPr lang="zh-CN" altLang="en-US" sz="210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7183" name="矩形 6"/>
          <p:cNvSpPr>
            <a:spLocks noChangeArrowheads="1"/>
          </p:cNvSpPr>
          <p:nvPr/>
        </p:nvSpPr>
        <p:spPr bwMode="auto">
          <a:xfrm>
            <a:off x="6947546" y="2914651"/>
            <a:ext cx="272583" cy="392906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>
            <a:spAutoFit/>
          </a:bodyPr>
          <a:lstStyle/>
          <a:p>
            <a:pPr eaLnBrk="1" hangingPunct="1"/>
            <a:r>
              <a:rPr lang="en-US" sz="2100" b="1" i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k</a:t>
            </a:r>
            <a:endParaRPr lang="zh-CN" altLang="en-US" sz="2100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ldLvl="0" autoUpdateAnimBg="0"/>
      <p:bldP spid="7182" grpId="0" bldLvl="0" autoUpdateAnimBg="0"/>
      <p:bldP spid="7183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43968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8195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196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197" name="TextBox 1"/>
          <p:cNvSpPr>
            <a:spLocks noChangeArrowheads="1"/>
          </p:cNvSpPr>
          <p:nvPr/>
        </p:nvSpPr>
        <p:spPr bwMode="auto">
          <a:xfrm>
            <a:off x="515407" y="1353741"/>
            <a:ext cx="7890598" cy="931006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/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．用系统抽样从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103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个人中抽取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个人，怎样确定分段间隔？</a:t>
            </a:r>
            <a:endParaRPr lang="zh-CN" altLang="en-US" sz="2800" dirty="0">
              <a:solidFill>
                <a:srgbClr val="000000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8198" name="Group 22"/>
          <p:cNvGrpSpPr>
            <a:grpSpLocks/>
          </p:cNvGrpSpPr>
          <p:nvPr/>
        </p:nvGrpSpPr>
        <p:grpSpPr bwMode="auto">
          <a:xfrm>
            <a:off x="674909" y="141685"/>
            <a:ext cx="2313060" cy="523220"/>
            <a:chOff x="0" y="0"/>
            <a:chExt cx="3994037" cy="839167"/>
          </a:xfrm>
        </p:grpSpPr>
        <p:grpSp>
          <p:nvGrpSpPr>
            <p:cNvPr id="8199" name="Group 23"/>
            <p:cNvGrpSpPr>
              <a:grpSpLocks/>
            </p:cNvGrpSpPr>
            <p:nvPr/>
          </p:nvGrpSpPr>
          <p:grpSpPr bwMode="auto">
            <a:xfrm>
              <a:off x="1517" y="56524"/>
              <a:ext cx="3992520" cy="708026"/>
              <a:chOff x="0" y="0"/>
              <a:chExt cx="952" cy="446"/>
            </a:xfrm>
          </p:grpSpPr>
          <p:sp>
            <p:nvSpPr>
              <p:cNvPr id="8200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952" cy="44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8201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8202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8203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620900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问题探究</a:t>
              </a:r>
              <a:endParaRPr lang="zh-CN" altLang="en-US" sz="28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graphicFrame>
        <p:nvGraphicFramePr>
          <p:cNvPr id="8204" name="Object 9"/>
          <p:cNvGraphicFramePr>
            <a:graphicFrameLocks noChangeAspect="1"/>
          </p:cNvGraphicFramePr>
          <p:nvPr/>
        </p:nvGraphicFramePr>
        <p:xfrm>
          <a:off x="628487" y="2556273"/>
          <a:ext cx="5023129" cy="1615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r:id="rId5" imgW="2797200" imgH="885600" progId="Word.Document.8">
                  <p:embed/>
                </p:oleObj>
              </mc:Choice>
              <mc:Fallback>
                <p:oleObj r:id="rId5" imgW="2797200" imgH="885600" progId="Word.Documen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2556273"/>
                        <a:ext cx="5023129" cy="16156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172250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9219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922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9221" name="TextBox 1"/>
          <p:cNvSpPr>
            <a:spLocks noChangeArrowheads="1"/>
          </p:cNvSpPr>
          <p:nvPr/>
        </p:nvSpPr>
        <p:spPr bwMode="auto">
          <a:xfrm>
            <a:off x="897498" y="1314451"/>
            <a:ext cx="7453753" cy="25727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．从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1003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名学生成绩中，按系统抽样抽取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50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名学生的成绩时，需先剔除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个个体，这样每个个体被抽取的可能性就不相等了，你认为正确吗？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grpSp>
        <p:nvGrpSpPr>
          <p:cNvPr id="9222" name="Group 22"/>
          <p:cNvGrpSpPr>
            <a:grpSpLocks/>
          </p:cNvGrpSpPr>
          <p:nvPr/>
        </p:nvGrpSpPr>
        <p:grpSpPr bwMode="auto">
          <a:xfrm>
            <a:off x="674909" y="141685"/>
            <a:ext cx="2240198" cy="523220"/>
            <a:chOff x="0" y="0"/>
            <a:chExt cx="3868222" cy="839167"/>
          </a:xfrm>
        </p:grpSpPr>
        <p:grpSp>
          <p:nvGrpSpPr>
            <p:cNvPr id="9223" name="Group 23"/>
            <p:cNvGrpSpPr>
              <a:grpSpLocks/>
            </p:cNvGrpSpPr>
            <p:nvPr/>
          </p:nvGrpSpPr>
          <p:grpSpPr bwMode="auto">
            <a:xfrm>
              <a:off x="1517" y="56524"/>
              <a:ext cx="3866705" cy="708026"/>
              <a:chOff x="0" y="0"/>
              <a:chExt cx="922" cy="446"/>
            </a:xfrm>
          </p:grpSpPr>
          <p:sp>
            <p:nvSpPr>
              <p:cNvPr id="9224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922" cy="44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9225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9226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9227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372232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问题探究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172250" y="4304170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024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0245" name="Object 5"/>
          <p:cNvGraphicFramePr>
            <a:graphicFrameLocks noChangeAspect="1"/>
          </p:cNvGraphicFramePr>
          <p:nvPr/>
        </p:nvGraphicFramePr>
        <p:xfrm>
          <a:off x="1264115" y="739378"/>
          <a:ext cx="6382469" cy="4132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r:id="rId4" imgW="3186720" imgH="2346120" progId="Word.Document.8">
                  <p:embed/>
                </p:oleObj>
              </mc:Choice>
              <mc:Fallback>
                <p:oleObj r:id="rId4" imgW="3186720" imgH="234612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4115" y="739378"/>
                        <a:ext cx="6382469" cy="413265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46" name="Group 22"/>
          <p:cNvGrpSpPr>
            <a:grpSpLocks/>
          </p:cNvGrpSpPr>
          <p:nvPr/>
        </p:nvGrpSpPr>
        <p:grpSpPr bwMode="auto">
          <a:xfrm>
            <a:off x="674908" y="141685"/>
            <a:ext cx="2240198" cy="523220"/>
            <a:chOff x="-2" y="0"/>
            <a:chExt cx="3868224" cy="839167"/>
          </a:xfrm>
        </p:grpSpPr>
        <p:grpSp>
          <p:nvGrpSpPr>
            <p:cNvPr id="10247" name="Group 23"/>
            <p:cNvGrpSpPr>
              <a:grpSpLocks/>
            </p:cNvGrpSpPr>
            <p:nvPr/>
          </p:nvGrpSpPr>
          <p:grpSpPr bwMode="auto">
            <a:xfrm>
              <a:off x="1517" y="56524"/>
              <a:ext cx="3866705" cy="708026"/>
              <a:chOff x="0" y="0"/>
              <a:chExt cx="922" cy="446"/>
            </a:xfrm>
          </p:grpSpPr>
          <p:sp>
            <p:nvSpPr>
              <p:cNvPr id="10248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922" cy="44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0249" name="Picture 9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0250" name="Picture 10" descr="Picture3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0251" name="Rectangle 185"/>
            <p:cNvSpPr>
              <a:spLocks noChangeArrowheads="1"/>
            </p:cNvSpPr>
            <p:nvPr/>
          </p:nvSpPr>
          <p:spPr bwMode="auto">
            <a:xfrm>
              <a:off x="-2" y="0"/>
              <a:ext cx="3496567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rPr>
                <a:t>问题探究</a:t>
              </a:r>
              <a:endParaRPr lang="zh-CN" altLang="en-US" sz="2400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0" y="-15478"/>
            <a:ext cx="9144000" cy="784622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126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 sz="2800" b="1">
              <a:solidFill>
                <a:srgbClr val="FFFFFF"/>
              </a:solidFill>
              <a:latin typeface="Times New Roman" panose="02020603050405020304" pitchFamily="18" charset="0"/>
              <a:sym typeface="Calibri" pitchFamily="34" charset="0"/>
            </a:endParaRPr>
          </a:p>
        </p:txBody>
      </p:sp>
      <p:grpSp>
        <p:nvGrpSpPr>
          <p:cNvPr id="11269" name="组合 22"/>
          <p:cNvGrpSpPr>
            <a:grpSpLocks/>
          </p:cNvGrpSpPr>
          <p:nvPr/>
        </p:nvGrpSpPr>
        <p:grpSpPr bwMode="auto">
          <a:xfrm>
            <a:off x="514216" y="985838"/>
            <a:ext cx="5142161" cy="895350"/>
            <a:chOff x="0" y="0"/>
            <a:chExt cx="6858000" cy="1193800"/>
          </a:xfrm>
        </p:grpSpPr>
        <p:grpSp>
          <p:nvGrpSpPr>
            <p:cNvPr id="11270" name="组合 15"/>
            <p:cNvGrpSpPr>
              <a:grpSpLocks/>
            </p:cNvGrpSpPr>
            <p:nvPr/>
          </p:nvGrpSpPr>
          <p:grpSpPr bwMode="auto">
            <a:xfrm>
              <a:off x="0" y="0"/>
              <a:ext cx="6858000" cy="1193800"/>
              <a:chOff x="0" y="0"/>
              <a:chExt cx="6858000" cy="1193800"/>
            </a:xfrm>
          </p:grpSpPr>
          <p:sp>
            <p:nvSpPr>
              <p:cNvPr id="11271" name="文本占位符 2"/>
              <p:cNvSpPr>
                <a:spLocks noChangeArrowheads="1"/>
              </p:cNvSpPr>
              <p:nvPr/>
            </p:nvSpPr>
            <p:spPr bwMode="auto">
              <a:xfrm>
                <a:off x="1833563" y="355600"/>
                <a:ext cx="5024437" cy="697627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800" b="1" dirty="0">
                    <a:solidFill>
                      <a:srgbClr val="0033CC"/>
                    </a:solidFill>
                    <a:latin typeface="Times New Roman" panose="02020603050405020304" pitchFamily="18" charset="0"/>
                    <a:sym typeface="Times New Roman" pitchFamily="18" charset="0"/>
                  </a:rPr>
                  <a:t>系统抽样的基本概念</a:t>
                </a:r>
              </a:p>
            </p:txBody>
          </p:sp>
          <p:pic>
            <p:nvPicPr>
              <p:cNvPr id="11272" name="Picture 7" descr="C:\Documents and Settings\Administrator\桌面\072_bluenormal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016125" cy="119380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11273" name="TextBox 2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104" y="272288"/>
              <a:ext cx="1584960" cy="62179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</p:pic>
      </p:grpSp>
      <p:sp>
        <p:nvSpPr>
          <p:cNvPr id="11274" name="TextBox 16"/>
          <p:cNvSpPr>
            <a:spLocks noChangeArrowheads="1"/>
          </p:cNvSpPr>
          <p:nvPr/>
        </p:nvSpPr>
        <p:spPr bwMode="auto">
          <a:xfrm>
            <a:off x="945110" y="2055019"/>
            <a:ext cx="7404950" cy="192640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系统抽样的实质是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等距抽样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”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即在抽样过程中，抽样的间隔相等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，要取多少个个体就将总体分成多少组，每组中取一个．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</p:txBody>
      </p:sp>
      <p:grpSp>
        <p:nvGrpSpPr>
          <p:cNvPr id="11275" name="Group 22"/>
          <p:cNvGrpSpPr>
            <a:grpSpLocks/>
          </p:cNvGrpSpPr>
          <p:nvPr/>
        </p:nvGrpSpPr>
        <p:grpSpPr bwMode="auto">
          <a:xfrm>
            <a:off x="695144" y="140494"/>
            <a:ext cx="2077471" cy="629126"/>
            <a:chOff x="0" y="0"/>
            <a:chExt cx="3587236" cy="1009025"/>
          </a:xfrm>
        </p:grpSpPr>
        <p:grpSp>
          <p:nvGrpSpPr>
            <p:cNvPr id="11276" name="Group 23"/>
            <p:cNvGrpSpPr>
              <a:grpSpLocks/>
            </p:cNvGrpSpPr>
            <p:nvPr/>
          </p:nvGrpSpPr>
          <p:grpSpPr bwMode="auto">
            <a:xfrm>
              <a:off x="1517" y="56524"/>
              <a:ext cx="3585719" cy="952501"/>
              <a:chOff x="0" y="0"/>
              <a:chExt cx="855" cy="600"/>
            </a:xfrm>
          </p:grpSpPr>
          <p:sp>
            <p:nvSpPr>
              <p:cNvPr id="11277" name="AutoShape 8"/>
              <p:cNvSpPr>
                <a:spLocks noChangeArrowheads="1"/>
              </p:cNvSpPr>
              <p:nvPr/>
            </p:nvSpPr>
            <p:spPr bwMode="auto">
              <a:xfrm>
                <a:off x="0" y="4"/>
                <a:ext cx="855" cy="59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 cap="flat" cmpd="sng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zh-CN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pic>
            <p:nvPicPr>
              <p:cNvPr id="11278" name="Picture 9" descr="Picture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0" y="173"/>
                <a:ext cx="264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  <p:pic>
            <p:nvPicPr>
              <p:cNvPr id="11279" name="Picture 10" descr="Picture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0800000">
                <a:off x="313" y="0"/>
                <a:ext cx="287" cy="210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</p:spPr>
          </p:pic>
        </p:grpSp>
        <p:sp>
          <p:nvSpPr>
            <p:cNvPr id="11280" name="Rectangle 185"/>
            <p:cNvSpPr>
              <a:spLocks noChangeArrowheads="1"/>
            </p:cNvSpPr>
            <p:nvPr/>
          </p:nvSpPr>
          <p:spPr bwMode="auto">
            <a:xfrm>
              <a:off x="0" y="0"/>
              <a:ext cx="3212958" cy="83916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FFFFFF"/>
                  </a:solidFill>
                  <a:latin typeface="Times New Roman" panose="02020603050405020304" pitchFamily="18" charset="0"/>
                  <a:sym typeface="宋体" pitchFamily="2" charset="-122"/>
                </a:rPr>
                <a:t>考点突破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演示文稿2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演示文稿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Pages>0</Pages>
  <Words>927</Words>
  <Characters>0</Characters>
  <Application>Microsoft Office PowerPoint</Application>
  <DocSecurity>0</DocSecurity>
  <PresentationFormat>全屏显示(16:9)</PresentationFormat>
  <Lines>0</Lines>
  <Paragraphs>97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演示文稿2</vt:lpstr>
      <vt:lpstr>MS_ClipArt_Gallery.2</vt:lpstr>
      <vt:lpstr>Microsoft Word 97 - 2003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山东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Sky123.Org</cp:lastModifiedBy>
  <cp:revision>67</cp:revision>
  <dcterms:created xsi:type="dcterms:W3CDTF">2014-07-19T07:02:00Z</dcterms:created>
  <dcterms:modified xsi:type="dcterms:W3CDTF">2015-01-13T03:38:23Z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2052-9.1.0.4764</vt:lpwstr>
  </property>
</Properties>
</file>