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3"/>
    <p:sldId id="282" r:id="rId4"/>
    <p:sldId id="259" r:id="rId5"/>
    <p:sldId id="262" r:id="rId6"/>
    <p:sldId id="286" r:id="rId7"/>
    <p:sldId id="283" r:id="rId8"/>
    <p:sldId id="287" r:id="rId9"/>
    <p:sldId id="288" r:id="rId10"/>
    <p:sldId id="284" r:id="rId11"/>
    <p:sldId id="285" r:id="rId12"/>
    <p:sldId id="260" r:id="rId13"/>
    <p:sldId id="309" r:id="rId14"/>
    <p:sldId id="290" r:id="rId15"/>
    <p:sldId id="291" r:id="rId16"/>
    <p:sldId id="292" r:id="rId17"/>
    <p:sldId id="289" r:id="rId18"/>
    <p:sldId id="276" r:id="rId19"/>
    <p:sldId id="293" r:id="rId20"/>
    <p:sldId id="296" r:id="rId21"/>
    <p:sldId id="294" r:id="rId22"/>
    <p:sldId id="295" r:id="rId23"/>
    <p:sldId id="297" r:id="rId24"/>
    <p:sldId id="310" r:id="rId25"/>
    <p:sldId id="298" r:id="rId26"/>
    <p:sldId id="311" r:id="rId27"/>
    <p:sldId id="300" r:id="rId28"/>
    <p:sldId id="301" r:id="rId29"/>
    <p:sldId id="302" r:id="rId30"/>
    <p:sldId id="303" r:id="rId31"/>
    <p:sldId id="304" r:id="rId32"/>
    <p:sldId id="305" r:id="rId33"/>
    <p:sldId id="306" r:id="rId34"/>
    <p:sldId id="265" r:id="rId35"/>
    <p:sldId id="277" r:id="rId36"/>
    <p:sldId id="278" r:id="rId37"/>
    <p:sldId id="279" r:id="rId38"/>
    <p:sldId id="280" r:id="rId39"/>
    <p:sldId id="307" r:id="rId40"/>
    <p:sldId id="281" r:id="rId41"/>
    <p:sldId id="308"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93" d="100"/>
          <a:sy n="93" d="100"/>
        </p:scale>
        <p:origin x="852" y="9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4"/>
          <p:cNvPicPr>
            <a:picLocks noChangeAspect="1"/>
          </p:cNvPicPr>
          <p:nvPr/>
        </p:nvPicPr>
        <p:blipFill>
          <a:blip r:embed="rId2"/>
          <a:stretch>
            <a:fillRect/>
          </a:stretch>
        </p:blipFill>
        <p:spPr>
          <a:xfrm>
            <a:off x="0" y="-14287"/>
            <a:ext cx="9170988" cy="6872287"/>
          </a:xfrm>
          <a:prstGeom prst="rect">
            <a:avLst/>
          </a:prstGeom>
          <a:noFill/>
          <a:ln w="9525">
            <a:noFill/>
          </a:ln>
        </p:spPr>
      </p:pic>
      <p:sp>
        <p:nvSpPr>
          <p:cNvPr id="2051" name="标题 2050"/>
          <p:cNvSpPr>
            <a:spLocks noGrp="1"/>
          </p:cNvSpPr>
          <p:nvPr>
            <p:ph type="ctrTitle"/>
          </p:nvPr>
        </p:nvSpPr>
        <p:spPr>
          <a:xfrm>
            <a:off x="468313" y="1557338"/>
            <a:ext cx="6908800" cy="1082675"/>
          </a:xfrm>
          <a:prstGeom prst="rect">
            <a:avLst/>
          </a:prstGeom>
          <a:noFill/>
          <a:ln w="9525">
            <a:noFill/>
          </a:ln>
        </p:spPr>
        <p:txBody>
          <a:bodyPr anchor="ctr"/>
          <a:lstStyle>
            <a:lvl1pPr lvl="0" algn="l">
              <a:defRPr>
                <a:solidFill>
                  <a:schemeClr val="tx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468313" y="2782888"/>
            <a:ext cx="6913562" cy="1752600"/>
          </a:xfrm>
          <a:prstGeom prst="rect">
            <a:avLst/>
          </a:prstGeom>
          <a:noFill/>
          <a:ln w="9525">
            <a:noFill/>
          </a:ln>
        </p:spPr>
        <p:txBody>
          <a:bodyPr anchor="t"/>
          <a:lstStyle>
            <a:lvl1pPr marL="0" lvl="0" indent="0" algn="l">
              <a:buNone/>
              <a:defRPr>
                <a:solidFill>
                  <a:schemeClr val="tx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endParaRPr lang="zh-CN" altLang="en-US" sz="1400"/>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pPr algn="ctr"/>
            <a:endParaRPr lang="zh-CN" sz="140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pPr algn="r"/>
            <a:fld id="{9A0DB2DC-4C9A-4742-B13C-FB6460FD3503}" type="slidenum">
              <a:rPr lang="zh-CN" sz="1400"/>
            </a:fld>
            <a:endParaRPr lang="zh-CN" sz="140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52930"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pic>
        <p:nvPicPr>
          <p:cNvPr id="7" name="图片 6" descr="fo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16"/>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1027" name="标题 1026"/>
          <p:cNvSpPr>
            <a:spLocks noGrp="1"/>
          </p:cNvSpPr>
          <p:nvPr>
            <p:ph type="title"/>
          </p:nvPr>
        </p:nvSpPr>
        <p:spPr>
          <a:xfrm>
            <a:off x="457200" y="190500"/>
            <a:ext cx="82296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174750"/>
            <a:ext cx="82296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12.xml"/><Relationship Id="rId4" Type="http://schemas.openxmlformats.org/officeDocument/2006/relationships/image" Target="../media/image10.emf"/><Relationship Id="rId3" Type="http://schemas.openxmlformats.org/officeDocument/2006/relationships/package" Target="../embeddings/Document7.docx"/><Relationship Id="rId2" Type="http://schemas.openxmlformats.org/officeDocument/2006/relationships/slide" Target="slide4.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14.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12.xml"/><Relationship Id="rId6" Type="http://schemas.openxmlformats.org/officeDocument/2006/relationships/slide" Target="slide27.xml"/><Relationship Id="rId5" Type="http://schemas.openxmlformats.org/officeDocument/2006/relationships/image" Target="../media/image11.emf"/><Relationship Id="rId4" Type="http://schemas.openxmlformats.org/officeDocument/2006/relationships/package" Target="../embeddings/Document8.docx"/><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27.xml"/><Relationship Id="rId7" Type="http://schemas.openxmlformats.org/officeDocument/2006/relationships/image" Target="../media/image13.emf"/><Relationship Id="rId6" Type="http://schemas.openxmlformats.org/officeDocument/2006/relationships/package" Target="../embeddings/Document10.docx"/><Relationship Id="rId5" Type="http://schemas.openxmlformats.org/officeDocument/2006/relationships/image" Target="../media/image12.emf"/><Relationship Id="rId4" Type="http://schemas.openxmlformats.org/officeDocument/2006/relationships/package" Target="../embeddings/Document9.docx"/><Relationship Id="rId3" Type="http://schemas.openxmlformats.org/officeDocument/2006/relationships/slide" Target="slide17.xml"/><Relationship Id="rId2" Type="http://schemas.openxmlformats.org/officeDocument/2006/relationships/slide" Target="slide33.xml"/><Relationship Id="rId10" Type="http://schemas.openxmlformats.org/officeDocument/2006/relationships/vmlDrawing" Target="../drawings/vmlDrawing9.vml"/><Relationship Id="rId1" Type="http://schemas.openxmlformats.org/officeDocument/2006/relationships/slide" Target="slide11.xml"/></Relationships>
</file>

<file path=ppt/slides/_rels/slide17.xml.rels><?xml version="1.0" encoding="UTF-8" standalone="yes"?>
<Relationships xmlns="http://schemas.openxmlformats.org/package/2006/relationships"><Relationship Id="rId7" Type="http://schemas.openxmlformats.org/officeDocument/2006/relationships/vmlDrawing" Target="../drawings/vmlDrawing10.vml"/><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package" Target="../embeddings/Document11.docx"/><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19.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12.xml"/><Relationship Id="rId6" Type="http://schemas.openxmlformats.org/officeDocument/2006/relationships/slide" Target="slide27.xml"/><Relationship Id="rId5" Type="http://schemas.openxmlformats.org/officeDocument/2006/relationships/image" Target="../media/image15.emf"/><Relationship Id="rId4" Type="http://schemas.openxmlformats.org/officeDocument/2006/relationships/package" Target="../embeddings/Document12.docx"/><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7.emf"/><Relationship Id="rId7" Type="http://schemas.openxmlformats.org/officeDocument/2006/relationships/package" Target="../embeddings/Document14.docx"/><Relationship Id="rId6" Type="http://schemas.openxmlformats.org/officeDocument/2006/relationships/slide" Target="slide27.xml"/><Relationship Id="rId5" Type="http://schemas.openxmlformats.org/officeDocument/2006/relationships/image" Target="../media/image16.emf"/><Relationship Id="rId4" Type="http://schemas.openxmlformats.org/officeDocument/2006/relationships/package" Target="../embeddings/Document13.docx"/><Relationship Id="rId3" Type="http://schemas.openxmlformats.org/officeDocument/2006/relationships/slide" Target="slide17.xml"/><Relationship Id="rId2" Type="http://schemas.openxmlformats.org/officeDocument/2006/relationships/slide" Target="slide33.xml"/><Relationship Id="rId10" Type="http://schemas.openxmlformats.org/officeDocument/2006/relationships/vmlDrawing" Target="../drawings/vmlDrawing12.vml"/><Relationship Id="rId1" Type="http://schemas.openxmlformats.org/officeDocument/2006/relationships/slide" Target="slide11.xml"/></Relationships>
</file>

<file path=ppt/slides/_rels/slide23.xml.rels><?xml version="1.0" encoding="UTF-8" standalone="yes"?>
<Relationships xmlns="http://schemas.openxmlformats.org/package/2006/relationships"><Relationship Id="rId8" Type="http://schemas.openxmlformats.org/officeDocument/2006/relationships/vmlDrawing" Target="../drawings/vmlDrawing13.vml"/><Relationship Id="rId7" Type="http://schemas.openxmlformats.org/officeDocument/2006/relationships/slideLayout" Target="../slideLayouts/slideLayout12.xml"/><Relationship Id="rId6" Type="http://schemas.openxmlformats.org/officeDocument/2006/relationships/image" Target="../media/image18.emf"/><Relationship Id="rId5" Type="http://schemas.openxmlformats.org/officeDocument/2006/relationships/package" Target="../embeddings/Document15.docx"/><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5.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12.xml"/><Relationship Id="rId6" Type="http://schemas.openxmlformats.org/officeDocument/2006/relationships/image" Target="../media/image20.emf"/><Relationship Id="rId5" Type="http://schemas.openxmlformats.org/officeDocument/2006/relationships/package" Target="../embeddings/Document16.docx"/><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6.xml.rels><?xml version="1.0" encoding="UTF-8" standalone="yes"?>
<Relationships xmlns="http://schemas.openxmlformats.org/package/2006/relationships"><Relationship Id="rId8" Type="http://schemas.openxmlformats.org/officeDocument/2006/relationships/vmlDrawing" Target="../drawings/vmlDrawing15.vml"/><Relationship Id="rId7" Type="http://schemas.openxmlformats.org/officeDocument/2006/relationships/slideLayout" Target="../slideLayouts/slideLayout12.xml"/><Relationship Id="rId6" Type="http://schemas.openxmlformats.org/officeDocument/2006/relationships/slide" Target="slide27.xml"/><Relationship Id="rId5" Type="http://schemas.openxmlformats.org/officeDocument/2006/relationships/image" Target="../media/image21.emf"/><Relationship Id="rId4" Type="http://schemas.openxmlformats.org/officeDocument/2006/relationships/package" Target="../embeddings/Document17.docx"/><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7.xml.rels><?xml version="1.0" encoding="UTF-8" standalone="yes"?>
<Relationships xmlns="http://schemas.openxmlformats.org/package/2006/relationships"><Relationship Id="rId8" Type="http://schemas.openxmlformats.org/officeDocument/2006/relationships/vmlDrawing" Target="../drawings/vmlDrawing16.vml"/><Relationship Id="rId7" Type="http://schemas.openxmlformats.org/officeDocument/2006/relationships/slideLayout" Target="../slideLayouts/slideLayout12.xml"/><Relationship Id="rId6" Type="http://schemas.openxmlformats.org/officeDocument/2006/relationships/image" Target="../media/image22.emf"/><Relationship Id="rId5" Type="http://schemas.openxmlformats.org/officeDocument/2006/relationships/package" Target="../embeddings/Document18.docx"/><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4.emf"/><Relationship Id="rId7" Type="http://schemas.openxmlformats.org/officeDocument/2006/relationships/package" Target="../embeddings/Document20.docx"/><Relationship Id="rId6" Type="http://schemas.openxmlformats.org/officeDocument/2006/relationships/image" Target="../media/image23.emf"/><Relationship Id="rId5" Type="http://schemas.openxmlformats.org/officeDocument/2006/relationships/package" Target="../embeddings/Document19.docx"/><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0" Type="http://schemas.openxmlformats.org/officeDocument/2006/relationships/vmlDrawing" Target="../drawings/vmlDrawing17.vml"/><Relationship Id="rId1" Type="http://schemas.openxmlformats.org/officeDocument/2006/relationships/slide" Target="slide11.xml"/></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4.emf"/><Relationship Id="rId3" Type="http://schemas.openxmlformats.org/officeDocument/2006/relationships/package" Target="../embeddings/Document1.docx"/><Relationship Id="rId2" Type="http://schemas.openxmlformats.org/officeDocument/2006/relationships/slide" Target="slide4.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32.xml.rels><?xml version="1.0" encoding="UTF-8" standalone="yes"?>
<Relationships xmlns="http://schemas.openxmlformats.org/package/2006/relationships"><Relationship Id="rId8" Type="http://schemas.openxmlformats.org/officeDocument/2006/relationships/vmlDrawing" Target="../drawings/vmlDrawing18.vml"/><Relationship Id="rId7" Type="http://schemas.openxmlformats.org/officeDocument/2006/relationships/slideLayout" Target="../slideLayouts/slideLayout12.xml"/><Relationship Id="rId6" Type="http://schemas.openxmlformats.org/officeDocument/2006/relationships/image" Target="../media/image25.emf"/><Relationship Id="rId5" Type="http://schemas.openxmlformats.org/officeDocument/2006/relationships/package" Target="../embeddings/Document21.docx"/><Relationship Id="rId4" Type="http://schemas.openxmlformats.org/officeDocument/2006/relationships/slide" Target="slide27.xml"/><Relationship Id="rId3" Type="http://schemas.openxmlformats.org/officeDocument/2006/relationships/slide" Target="slide17.xml"/><Relationship Id="rId2" Type="http://schemas.openxmlformats.org/officeDocument/2006/relationships/slide" Target="slide33.xml"/><Relationship Id="rId1" Type="http://schemas.openxmlformats.org/officeDocument/2006/relationships/slide" Target="slide11.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6.jpeg"/><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11.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11.xml"/></Relationships>
</file>

<file path=ppt/slides/_rels/slide35.xml.rels><?xml version="1.0" encoding="UTF-8" standalone="yes"?>
<Relationships xmlns="http://schemas.openxmlformats.org/package/2006/relationships"><Relationship Id="rId9" Type="http://schemas.openxmlformats.org/officeDocument/2006/relationships/image" Target="../media/image27.emf"/><Relationship Id="rId8" Type="http://schemas.openxmlformats.org/officeDocument/2006/relationships/package" Target="../embeddings/Document22.docx"/><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1" Type="http://schemas.openxmlformats.org/officeDocument/2006/relationships/vmlDrawing" Target="../drawings/vmlDrawing19.vml"/><Relationship Id="rId10" Type="http://schemas.openxmlformats.org/officeDocument/2006/relationships/slideLayout" Target="../slideLayouts/slideLayout12.xml"/><Relationship Id="rId1" Type="http://schemas.openxmlformats.org/officeDocument/2006/relationships/slide" Target="slide11.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11.xml"/></Relationships>
</file>

<file path=ppt/slides/_rels/slide37.xml.rels><?xml version="1.0" encoding="UTF-8" standalone="yes"?>
<Relationships xmlns="http://schemas.openxmlformats.org/package/2006/relationships"><Relationship Id="rId9" Type="http://schemas.openxmlformats.org/officeDocument/2006/relationships/image" Target="../media/image28.emf"/><Relationship Id="rId8" Type="http://schemas.openxmlformats.org/officeDocument/2006/relationships/package" Target="../embeddings/Document23.docx"/><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1" Type="http://schemas.openxmlformats.org/officeDocument/2006/relationships/vmlDrawing" Target="../drawings/vmlDrawing20.vml"/><Relationship Id="rId10" Type="http://schemas.openxmlformats.org/officeDocument/2006/relationships/slideLayout" Target="../slideLayouts/slideLayout12.xml"/><Relationship Id="rId1" Type="http://schemas.openxmlformats.org/officeDocument/2006/relationships/slide" Target="slide11.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11.xml"/></Relationships>
</file>

<file path=ppt/slides/_rels/slide39.xml.rels><?xml version="1.0" encoding="UTF-8" standalone="yes"?>
<Relationships xmlns="http://schemas.openxmlformats.org/package/2006/relationships"><Relationship Id="rId9" Type="http://schemas.openxmlformats.org/officeDocument/2006/relationships/image" Target="../media/image29.emf"/><Relationship Id="rId8" Type="http://schemas.openxmlformats.org/officeDocument/2006/relationships/package" Target="../embeddings/Document24.docx"/><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1" Type="http://schemas.openxmlformats.org/officeDocument/2006/relationships/vmlDrawing" Target="../drawings/vmlDrawing21.vml"/><Relationship Id="rId10" Type="http://schemas.openxmlformats.org/officeDocument/2006/relationships/slideLayout" Target="../slideLayouts/slideLayout12.xml"/><Relationship Id="rId1" Type="http://schemas.openxmlformats.org/officeDocument/2006/relationships/slide" Target="slide11.xml"/></Relationships>
</file>

<file path=ppt/slides/_rels/slide4.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image" Target="../media/image5.emf"/><Relationship Id="rId3" Type="http://schemas.openxmlformats.org/officeDocument/2006/relationships/package" Target="../embeddings/Document2.docx"/><Relationship Id="rId2" Type="http://schemas.openxmlformats.org/officeDocument/2006/relationships/slide" Target="slide4.xml"/><Relationship Id="rId1" Type="http://schemas.openxmlformats.org/officeDocument/2006/relationships/slide" Target="slide3.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slide" Target="slide39.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 Target="slide11.xml"/></Relationships>
</file>

<file path=ppt/slides/_rels/slide5.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2.xml"/><Relationship Id="rId4" Type="http://schemas.openxmlformats.org/officeDocument/2006/relationships/slide" Target="slide4.xml"/><Relationship Id="rId3" Type="http://schemas.openxmlformats.org/officeDocument/2006/relationships/slide" Target="slide3.xml"/><Relationship Id="rId2" Type="http://schemas.openxmlformats.org/officeDocument/2006/relationships/image" Target="../media/image6.emf"/><Relationship Id="rId1" Type="http://schemas.openxmlformats.org/officeDocument/2006/relationships/package" Target="../embeddings/Document3.docx"/></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4.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2.xml"/><Relationship Id="rId4" Type="http://schemas.openxmlformats.org/officeDocument/2006/relationships/image" Target="../media/image7.emf"/><Relationship Id="rId3" Type="http://schemas.openxmlformats.org/officeDocument/2006/relationships/package" Target="../embeddings/Document4.docx"/><Relationship Id="rId2" Type="http://schemas.openxmlformats.org/officeDocument/2006/relationships/slide" Target="slide4.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2.xml"/><Relationship Id="rId4" Type="http://schemas.openxmlformats.org/officeDocument/2006/relationships/image" Target="../media/image8.emf"/><Relationship Id="rId3" Type="http://schemas.openxmlformats.org/officeDocument/2006/relationships/package" Target="../embeddings/Document5.docx"/><Relationship Id="rId2" Type="http://schemas.openxmlformats.org/officeDocument/2006/relationships/slide" Target="slide4.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2.xml"/><Relationship Id="rId4" Type="http://schemas.openxmlformats.org/officeDocument/2006/relationships/image" Target="../media/image9.emf"/><Relationship Id="rId3" Type="http://schemas.openxmlformats.org/officeDocument/2006/relationships/package" Target="../embeddings/Document6.docx"/><Relationship Id="rId2" Type="http://schemas.openxmlformats.org/officeDocument/2006/relationships/slide" Target="slide4.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第二章　城市与环境</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4" name="对象 3"/>
          <p:cNvGraphicFramePr>
            <a:graphicFrameLocks noChangeAspect="1"/>
          </p:cNvGraphicFramePr>
          <p:nvPr/>
        </p:nvGraphicFramePr>
        <p:xfrm>
          <a:off x="508000" y="1157601"/>
          <a:ext cx="8128000" cy="4796798"/>
        </p:xfrm>
        <a:graphic>
          <a:graphicData uri="http://schemas.openxmlformats.org/presentationml/2006/ole">
            <mc:AlternateContent xmlns:mc="http://schemas.openxmlformats.org/markup-compatibility/2006">
              <mc:Choice xmlns:v="urn:schemas-microsoft-com:vml" Requires="v">
                <p:oleObj spid="_x0000_s7185" name="Document" r:id="rId3" imgW="3846830" imgH="2273935" progId="Word.Document.12">
                  <p:embed/>
                </p:oleObj>
              </mc:Choice>
              <mc:Fallback>
                <p:oleObj name="Document" r:id="rId3" imgW="3846830" imgH="2273935" progId="Word.Document.12">
                  <p:embed/>
                  <p:pic>
                    <p:nvPicPr>
                      <p:cNvPr id="0" name="图片 7184"/>
                      <p:cNvPicPr/>
                      <p:nvPr/>
                    </p:nvPicPr>
                    <p:blipFill>
                      <a:blip r:embed="rId4"/>
                      <a:stretch>
                        <a:fillRect/>
                      </a:stretch>
                    </p:blipFill>
                    <p:spPr>
                      <a:xfrm>
                        <a:off x="508000" y="1157601"/>
                        <a:ext cx="8128000" cy="4796798"/>
                      </a:xfrm>
                      <a:prstGeom prst="rect">
                        <a:avLst/>
                      </a:prstGeom>
                    </p:spPr>
                  </p:pic>
                </p:oleObj>
              </mc:Fallback>
            </mc:AlternateContent>
          </a:graphicData>
        </a:graphic>
      </p:graphicFrame>
      <p:sp>
        <p:nvSpPr>
          <p:cNvPr id="5" name="矩形 4"/>
          <p:cNvSpPr/>
          <p:nvPr/>
        </p:nvSpPr>
        <p:spPr>
          <a:xfrm>
            <a:off x="3152388" y="1577340"/>
            <a:ext cx="48350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52348" y="1855473"/>
            <a:ext cx="48350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91824" y="1889906"/>
            <a:ext cx="611733" cy="240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32773" y="1950539"/>
            <a:ext cx="867419" cy="231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07068" y="2232418"/>
            <a:ext cx="483508" cy="2088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18846" y="2469512"/>
            <a:ext cx="483508" cy="2109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37360" y="3758792"/>
            <a:ext cx="234440" cy="223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1690" y="4029943"/>
            <a:ext cx="483508" cy="217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88850" y="3269172"/>
            <a:ext cx="683150" cy="231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763152" y="3758792"/>
            <a:ext cx="257120" cy="2340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24728" y="4029944"/>
            <a:ext cx="675464" cy="2175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31517" y="5074910"/>
            <a:ext cx="395709" cy="19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31840" y="5336300"/>
            <a:ext cx="395709" cy="19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32499" y="5597690"/>
            <a:ext cx="303398" cy="1989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000947" y="4806772"/>
            <a:ext cx="428498" cy="2111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85053" y="5331523"/>
            <a:ext cx="428498" cy="2111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239922" y="2189828"/>
            <a:ext cx="204812" cy="2353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174265"/>
            <a:ext cx="8128000" cy="2763471"/>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影响城市区位选择的因素</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世界上第一批城市诞生在大河冲积平原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城市最容易出现在河运的起点或终点、河流的汇合处或大河入海处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如重庆市位于嘉陵江和长江汇合处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武汉位于汉江和长江的汇合处。世界上大多数城市位于平原地区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而巴西的许多城市却位于巴西高原上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亚马孙平原城市稀少。在我国新疆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城市大多分布在绿洲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7" name="椭圆 6">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7" name="椭圆 6">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5" name="矩形 4"/>
          <p:cNvSpPr>
            <a:spLocks noChangeAspect="1"/>
          </p:cNvSpPr>
          <p:nvPr/>
        </p:nvSpPr>
        <p:spPr>
          <a:xfrm>
            <a:off x="508000" y="2101564"/>
            <a:ext cx="8128000" cy="290887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影响城市区位选择的自然地理因素主要有哪些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世界第一批城市为什么诞生在大河冲积平原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巴西城市为何大多位于巴西高原上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山区城市分布有何特点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地形、河流、气候、水源等。</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这些地区有肥沃的土壤和便利的灌溉条件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农业发达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有便利的水运。</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在热带地区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平原低地过于湿热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居住条件不利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所以城市多分布在高原上。山区城市一般沿河谷或比较开阔的低地分布。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矿业城市多分布在矿产资源丰富的地区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如我国的攀枝花。交通城市分布在主要交通线上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沿海、沿江、沿铁路干线、沿高速公路可以形成城市轴线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邻近港口或边境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利于形成口岸城市。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影响城市区位选择的经济地理因素主要有哪些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列举我国著名的矿业城市、内陆边境口岸城市、铁路枢纽城市各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铁路、公路、港口、工矿企业等。</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矿业城市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内陆边境口岸城市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满洲里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铁路枢纽城市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株洲。</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06354" y="1003446"/>
            <a:ext cx="8128000" cy="1311128"/>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图是以乌鲁木齐为中心的城镇带规划示意图。读图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5" name="对象 4"/>
          <p:cNvGraphicFramePr>
            <a:graphicFrameLocks noChangeAspect="1"/>
          </p:cNvGraphicFramePr>
          <p:nvPr/>
        </p:nvGraphicFramePr>
        <p:xfrm>
          <a:off x="539552" y="2289141"/>
          <a:ext cx="8128000" cy="2147971"/>
        </p:xfrm>
        <a:graphic>
          <a:graphicData uri="http://schemas.openxmlformats.org/presentationml/2006/ole">
            <mc:AlternateContent xmlns:mc="http://schemas.openxmlformats.org/markup-compatibility/2006">
              <mc:Choice xmlns:v="urn:schemas-microsoft-com:vml" Requires="v">
                <p:oleObj spid="_x0000_s8209" name="Document" r:id="rId4" imgW="3846830" imgH="1017905" progId="Word.Document.12">
                  <p:embed/>
                </p:oleObj>
              </mc:Choice>
              <mc:Fallback>
                <p:oleObj name="Document" r:id="rId4" imgW="3846830" imgH="1017905" progId="Word.Document.12">
                  <p:embed/>
                  <p:pic>
                    <p:nvPicPr>
                      <p:cNvPr id="0" name="图片 8208"/>
                      <p:cNvPicPr/>
                      <p:nvPr/>
                    </p:nvPicPr>
                    <p:blipFill>
                      <a:blip r:embed="rId5"/>
                      <a:stretch>
                        <a:fillRect/>
                      </a:stretch>
                    </p:blipFill>
                    <p:spPr>
                      <a:xfrm>
                        <a:off x="539552" y="2289141"/>
                        <a:ext cx="8128000" cy="2147971"/>
                      </a:xfrm>
                      <a:prstGeom prst="rect">
                        <a:avLst/>
                      </a:prstGeom>
                    </p:spPr>
                  </p:pic>
                </p:oleObj>
              </mc:Fallback>
            </mc:AlternateContent>
          </a:graphicData>
        </a:graphic>
      </p:graphicFrame>
      <p:sp>
        <p:nvSpPr>
          <p:cNvPr id="7" name="矩形 6"/>
          <p:cNvSpPr>
            <a:spLocks noChangeAspect="1"/>
          </p:cNvSpPr>
          <p:nvPr/>
        </p:nvSpPr>
        <p:spPr>
          <a:xfrm>
            <a:off x="508787" y="4593109"/>
            <a:ext cx="8128000" cy="167969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乌鲁木齐以西城镇带已初步形成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其形成的有利条件有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公路与铁路的兴建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山麓地带水源较丰富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风能和太阳能的开发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西气东输工程的建设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椭圆 9">
            <a:hlinkClick r:id="rId6"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395536" y="1124744"/>
            <a:ext cx="8424936" cy="2123658"/>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该区域城镇的特征有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城市等级越高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城市数量越少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城市等级越低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城市密度越小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乌鲁木齐市提供的服务种类最多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昌吉市的服务范围包含石河子市的服务范围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07368" y="3265035"/>
            <a:ext cx="8128000" cy="289848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乌鲁木齐以西城镇带位于天山山麓地带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有高山冰雪融水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水源较丰富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且地势平坦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有铁路、公路经过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交通便利。第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读图可判读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等级越高的城市数量越少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等级越低的城市数量越多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密度越大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乌鲁木齐是本区域等级最高的城市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提供的服务种类最多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昌吉市与石河子市为同一级城市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服务范围是相互排斥的。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4" name="对象 3"/>
          <p:cNvGraphicFramePr>
            <a:graphicFrameLocks noChangeAspect="1"/>
          </p:cNvGraphicFramePr>
          <p:nvPr/>
        </p:nvGraphicFramePr>
        <p:xfrm>
          <a:off x="426503" y="980728"/>
          <a:ext cx="8128000" cy="436989"/>
        </p:xfrm>
        <a:graphic>
          <a:graphicData uri="http://schemas.openxmlformats.org/presentationml/2006/ole">
            <mc:AlternateContent xmlns:mc="http://schemas.openxmlformats.org/markup-compatibility/2006">
              <mc:Choice xmlns:v="urn:schemas-microsoft-com:vml" Requires="v">
                <p:oleObj spid="_x0000_s9246" name="Document" r:id="rId4" imgW="3846830" imgH="213360" progId="Word.Document.12">
                  <p:embed/>
                </p:oleObj>
              </mc:Choice>
              <mc:Fallback>
                <p:oleObj name="Document" r:id="rId4" imgW="3846830" imgH="213360" progId="Word.Document.12">
                  <p:embed/>
                  <p:pic>
                    <p:nvPicPr>
                      <p:cNvPr id="0" name="图片 9245"/>
                      <p:cNvPicPr/>
                      <p:nvPr/>
                    </p:nvPicPr>
                    <p:blipFill>
                      <a:blip r:embed="rId5"/>
                      <a:stretch>
                        <a:fillRect/>
                      </a:stretch>
                    </p:blipFill>
                    <p:spPr>
                      <a:xfrm>
                        <a:off x="426503" y="980728"/>
                        <a:ext cx="8128000" cy="436989"/>
                      </a:xfrm>
                      <a:prstGeom prst="rect">
                        <a:avLst/>
                      </a:prstGeom>
                    </p:spPr>
                  </p:pic>
                </p:oleObj>
              </mc:Fallback>
            </mc:AlternateContent>
          </a:graphicData>
        </a:graphic>
      </p:graphicFrame>
      <p:sp>
        <p:nvSpPr>
          <p:cNvPr id="5" name="矩形 4"/>
          <p:cNvSpPr>
            <a:spLocks noChangeAspect="1"/>
          </p:cNvSpPr>
          <p:nvPr/>
        </p:nvSpPr>
        <p:spPr>
          <a:xfrm>
            <a:off x="455780" y="1417717"/>
            <a:ext cx="8128000" cy="127342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影响城市区位选择的因素综合图解</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影响城市区位的因素包括自然地理区位因素、经济地理区位因素和政治文化地理区位因素。具体分析如下。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1518657" y="2718104"/>
          <a:ext cx="6106686" cy="3735232"/>
        </p:xfrm>
        <a:graphic>
          <a:graphicData uri="http://schemas.openxmlformats.org/presentationml/2006/ole">
            <mc:AlternateContent xmlns:mc="http://schemas.openxmlformats.org/markup-compatibility/2006">
              <mc:Choice xmlns:v="urn:schemas-microsoft-com:vml" Requires="v">
                <p:oleObj spid="_x0000_s9247" name="Document" r:id="rId6" imgW="3846830" imgH="2353310" progId="Word.Document.12">
                  <p:embed/>
                </p:oleObj>
              </mc:Choice>
              <mc:Fallback>
                <p:oleObj name="Document" r:id="rId6" imgW="3846830" imgH="2353310" progId="Word.Document.12">
                  <p:embed/>
                  <p:pic>
                    <p:nvPicPr>
                      <p:cNvPr id="0" name="图片 9246"/>
                      <p:cNvPicPr/>
                      <p:nvPr/>
                    </p:nvPicPr>
                    <p:blipFill>
                      <a:blip r:embed="rId7"/>
                      <a:stretch>
                        <a:fillRect/>
                      </a:stretch>
                    </p:blipFill>
                    <p:spPr>
                      <a:xfrm>
                        <a:off x="1518657" y="2718104"/>
                        <a:ext cx="6106686" cy="3735232"/>
                      </a:xfrm>
                      <a:prstGeom prst="rect">
                        <a:avLst/>
                      </a:prstGeom>
                    </p:spPr>
                  </p:pic>
                </p:oleObj>
              </mc:Fallback>
            </mc:AlternateContent>
          </a:graphicData>
        </a:graphic>
      </p:graphicFrame>
      <p:sp>
        <p:nvSpPr>
          <p:cNvPr id="10" name="椭圆 9">
            <a:hlinkClick r:id="rId8"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39552" y="980728"/>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城市功能分区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城市内部具有多种功能区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且城市职能不同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其功能区的类型相差很大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但一般城市均具有商业、工业和住宅三大功能区。如下图所示。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377957" y="3068600"/>
          <a:ext cx="8128000" cy="2632021"/>
        </p:xfrm>
        <a:graphic>
          <a:graphicData uri="http://schemas.openxmlformats.org/presentationml/2006/ole">
            <mc:AlternateContent xmlns:mc="http://schemas.openxmlformats.org/markup-compatibility/2006">
              <mc:Choice xmlns:v="urn:schemas-microsoft-com:vml" Requires="v">
                <p:oleObj spid="_x0000_s10255" name="Document" r:id="rId4" imgW="3846830" imgH="1249680" progId="Word.Document.12">
                  <p:embed/>
                </p:oleObj>
              </mc:Choice>
              <mc:Fallback>
                <p:oleObj name="Document" r:id="rId4" imgW="3846830" imgH="1249680" progId="Word.Document.12">
                  <p:embed/>
                  <p:pic>
                    <p:nvPicPr>
                      <p:cNvPr id="0" name="图片 10254"/>
                      <p:cNvPicPr/>
                      <p:nvPr/>
                    </p:nvPicPr>
                    <p:blipFill>
                      <a:blip r:embed="rId5"/>
                      <a:stretch>
                        <a:fillRect/>
                      </a:stretch>
                    </p:blipFill>
                    <p:spPr>
                      <a:xfrm>
                        <a:off x="377957" y="3068600"/>
                        <a:ext cx="8128000" cy="2632021"/>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图中甲所示为哪一个城市功能区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该功能区的位置和特点如何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如果新规划一高级住宅区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应在图中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中的哪两处较合适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工业区的位置有何特点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所示为重工业区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其布局趋向是什么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商业区的位置有何特点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其布局原则主要有哪两个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住宅区。位于商业区和工业区之间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既方便生活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又便于上下班。住宅区是城市占地面积最广的一种土地利用方式。高级住宅区可位于图中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工业区一般分布在城市的外缘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盛行风的下风向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河流下游地区。布局趋向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沿交通干线分布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向城市外缘移动。</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商业区位于市中心或交通干线两侧或街角路口。布局原则有市场最优和交通最优。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椭圆 6">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406354" y="1000742"/>
            <a:ext cx="8128000" cy="2123658"/>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图文材料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地租是城市各种环境因素在经济上的综合表现。下图显示了某市中心城区地租从中心向边缘递减的变化趋势。由于环境质量、基础设施等因素的不同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城市不同方向的地租变化程度存在差异。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51520" y="3212976"/>
          <a:ext cx="8128000" cy="2917744"/>
        </p:xfrm>
        <a:graphic>
          <a:graphicData uri="http://schemas.openxmlformats.org/presentationml/2006/ole">
            <mc:AlternateContent xmlns:mc="http://schemas.openxmlformats.org/markup-compatibility/2006">
              <mc:Choice xmlns:v="urn:schemas-microsoft-com:vml" Requires="v">
                <p:oleObj spid="_x0000_s11279" name="Document" r:id="rId4" imgW="3846830" imgH="1383665" progId="Word.Document.12">
                  <p:embed/>
                </p:oleObj>
              </mc:Choice>
              <mc:Fallback>
                <p:oleObj name="Document" r:id="rId4" imgW="3846830" imgH="1383665" progId="Word.Document.12">
                  <p:embed/>
                  <p:pic>
                    <p:nvPicPr>
                      <p:cNvPr id="0" name="图片 11278"/>
                      <p:cNvPicPr/>
                      <p:nvPr/>
                    </p:nvPicPr>
                    <p:blipFill>
                      <a:blip r:embed="rId5"/>
                      <a:stretch>
                        <a:fillRect/>
                      </a:stretch>
                    </p:blipFill>
                    <p:spPr>
                      <a:xfrm>
                        <a:off x="251520" y="3212976"/>
                        <a:ext cx="8128000" cy="2917744"/>
                      </a:xfrm>
                      <a:prstGeom prst="rect">
                        <a:avLst/>
                      </a:prstGeom>
                    </p:spPr>
                  </p:pic>
                </p:oleObj>
              </mc:Fallback>
            </mc:AlternateContent>
          </a:graphicData>
        </a:graphic>
      </p:graphicFrame>
      <p:sp>
        <p:nvSpPr>
          <p:cNvPr id="8" name="椭圆 7">
            <a:hlinkClick r:id="rId6"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城市空间</a:t>
            </a:r>
            <a:r>
              <a:rPr lang="zh-CN" altLang="zh-CN" dirty="0" smtClean="0"/>
              <a:t>结构</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符合图中该城区实际情况的表述是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北部地区的地租梯度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总体大于南部地区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地租相同的区位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西南方向距市中心最近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西北方向地租等值线稀疏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表示该方向交通设施较好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东南方向地租等值线密集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表示该方向空气质量较好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该市规划在甲地建设产业园区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最适宜的是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电子信息产业园区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钢铁工业产业园区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航空航天产业园区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汽车工业产业园区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椭圆 6">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395536" y="1052736"/>
            <a:ext cx="8456488" cy="5373779"/>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考查影响地租高低的因素。单位距离内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南部地区的地租变化幅度总体大于北部地区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说明南部地区的地租梯度总体大于北部地区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地租相同的区位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正南方向距离市中心最近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城市地租的高低主要受距离市中心的远近及交通通达度的影响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西北方向距离市中心较远的区域与其他距离市中心较近的区域的地租水平一致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说明其交通通达度好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空气质量好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距离市中心相同距离的区域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其地租应该高于其他地区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由图中可以看出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东南方向地租梯度较大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说明距离市中心相同距离的区域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其地租低于其他地区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所以该区域空气质量较差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选项错误。第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考查影响工业区布局的因素。甲地与距离市中心相同距离的其他区域相比较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地租水平较高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说明交通通达度好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环境质量好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最适合布局对交通通达度、环境质量要求较高的电子信息产业。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椭圆 6">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390465" y="980728"/>
          <a:ext cx="8128000" cy="436989"/>
        </p:xfrm>
        <a:graphic>
          <a:graphicData uri="http://schemas.openxmlformats.org/presentationml/2006/ole">
            <mc:AlternateContent xmlns:mc="http://schemas.openxmlformats.org/markup-compatibility/2006">
              <mc:Choice xmlns:v="urn:schemas-microsoft-com:vml" Requires="v">
                <p:oleObj spid="_x0000_s12316" name="Document" r:id="rId4" imgW="3846830" imgH="213360" progId="Word.Document.12">
                  <p:embed/>
                </p:oleObj>
              </mc:Choice>
              <mc:Fallback>
                <p:oleObj name="Document" r:id="rId4" imgW="3846830" imgH="213360" progId="Word.Document.12">
                  <p:embed/>
                  <p:pic>
                    <p:nvPicPr>
                      <p:cNvPr id="0" name="图片 12315"/>
                      <p:cNvPicPr/>
                      <p:nvPr/>
                    </p:nvPicPr>
                    <p:blipFill>
                      <a:blip r:embed="rId5"/>
                      <a:stretch>
                        <a:fillRect/>
                      </a:stretch>
                    </p:blipFill>
                    <p:spPr>
                      <a:xfrm>
                        <a:off x="390465" y="980728"/>
                        <a:ext cx="8128000" cy="436989"/>
                      </a:xfrm>
                      <a:prstGeom prst="rect">
                        <a:avLst/>
                      </a:prstGeom>
                    </p:spPr>
                  </p:pic>
                </p:oleObj>
              </mc:Fallback>
            </mc:AlternateContent>
          </a:graphicData>
        </a:graphic>
      </p:graphicFrame>
      <p:sp>
        <p:nvSpPr>
          <p:cNvPr id="7" name="矩形 6"/>
          <p:cNvSpPr>
            <a:spLocks noChangeAspect="1"/>
          </p:cNvSpPr>
          <p:nvPr/>
        </p:nvSpPr>
        <p:spPr>
          <a:xfrm>
            <a:off x="420553" y="1417717"/>
            <a:ext cx="8128000" cy="90486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经济因素对城市功能分区的影响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宋体" panose="02010600030101010101" pitchFamily="2" charset="-122"/>
              </a:rPr>
              <a:t>    (</a:t>
            </a:r>
            <a:r>
              <a:rPr lang="en-US" altLang="zh-CN" sz="2200" dirty="0">
                <a:solidFill>
                  <a:srgbClr val="000000"/>
                </a:solidFill>
                <a:latin typeface="Times New Roman" panose="02020603050405020304" pitchFamily="18" charset="0"/>
                <a:ea typeface="宋体" panose="02010600030101010101" pitchFamily="2" charset="-122"/>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距离市中心的远近对城市功能分区的影响</a:t>
            </a:r>
            <a:r>
              <a:rPr lang="en-US" altLang="zh-CN" sz="2200" dirty="0">
                <a:solidFill>
                  <a:srgbClr val="000000"/>
                </a:solidFill>
                <a:latin typeface="Times New Roman" panose="02020603050405020304" pitchFamily="18" charset="0"/>
                <a:ea typeface="宋体" panose="02010600030101010101" pitchFamily="2" charset="-122"/>
              </a:rPr>
              <a:t>:</a:t>
            </a:r>
            <a:endParaRPr lang="zh-CN" altLang="en-US" sz="2200" dirty="0"/>
          </a:p>
        </p:txBody>
      </p:sp>
      <p:sp>
        <p:nvSpPr>
          <p:cNvPr id="9" name="椭圆 8">
            <a:hlinkClick r:id="rId6"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10" name="对象 9"/>
          <p:cNvGraphicFramePr>
            <a:graphicFrameLocks noChangeAspect="1"/>
          </p:cNvGraphicFramePr>
          <p:nvPr/>
        </p:nvGraphicFramePr>
        <p:xfrm>
          <a:off x="508000" y="2276872"/>
          <a:ext cx="8128000" cy="4460488"/>
        </p:xfrm>
        <a:graphic>
          <a:graphicData uri="http://schemas.openxmlformats.org/presentationml/2006/ole">
            <mc:AlternateContent xmlns:mc="http://schemas.openxmlformats.org/markup-compatibility/2006">
              <mc:Choice xmlns:v="urn:schemas-microsoft-com:vml" Requires="v">
                <p:oleObj spid="_x0000_s12317" name="文档" r:id="rId7" imgW="3899535" imgH="2144395" progId="Word.Document.12">
                  <p:embed/>
                </p:oleObj>
              </mc:Choice>
              <mc:Fallback>
                <p:oleObj name="文档" r:id="rId7" imgW="3899535" imgH="2144395" progId="Word.Document.12">
                  <p:embed/>
                  <p:pic>
                    <p:nvPicPr>
                      <p:cNvPr id="0" name="图片 12316"/>
                      <p:cNvPicPr/>
                      <p:nvPr/>
                    </p:nvPicPr>
                    <p:blipFill>
                      <a:blip r:embed="rId8"/>
                      <a:stretch>
                        <a:fillRect/>
                      </a:stretch>
                    </p:blipFill>
                    <p:spPr>
                      <a:xfrm>
                        <a:off x="508000" y="2276872"/>
                        <a:ext cx="8128000" cy="446048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9" name="椭圆 8">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8" name="对象 7"/>
          <p:cNvGraphicFramePr>
            <a:graphicFrameLocks noChangeAspect="1"/>
          </p:cNvGraphicFramePr>
          <p:nvPr/>
        </p:nvGraphicFramePr>
        <p:xfrm>
          <a:off x="508000" y="2153599"/>
          <a:ext cx="8128000" cy="2804802"/>
        </p:xfrm>
        <a:graphic>
          <a:graphicData uri="http://schemas.openxmlformats.org/presentationml/2006/ole">
            <mc:AlternateContent xmlns:mc="http://schemas.openxmlformats.org/markup-compatibility/2006">
              <mc:Choice xmlns:v="urn:schemas-microsoft-com:vml" Requires="v">
                <p:oleObj spid="_x0000_s23555" name="文档" r:id="rId5" imgW="3913505" imgH="1353185" progId="Word.Document.12">
                  <p:embed/>
                </p:oleObj>
              </mc:Choice>
              <mc:Fallback>
                <p:oleObj name="文档" r:id="rId5" imgW="3913505" imgH="1353185" progId="Word.Document.12">
                  <p:embed/>
                  <p:pic>
                    <p:nvPicPr>
                      <p:cNvPr id="0" name="图片 23554"/>
                      <p:cNvPicPr/>
                      <p:nvPr/>
                    </p:nvPicPr>
                    <p:blipFill>
                      <a:blip r:embed="rId6"/>
                      <a:stretch>
                        <a:fillRect/>
                      </a:stretch>
                    </p:blipFill>
                    <p:spPr>
                      <a:xfrm>
                        <a:off x="508000" y="2153599"/>
                        <a:ext cx="8128000" cy="2804802"/>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7" name="椭圆 6">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8" name="矩形 7"/>
          <p:cNvSpPr>
            <a:spLocks noChangeAspect="1"/>
          </p:cNvSpPr>
          <p:nvPr/>
        </p:nvSpPr>
        <p:spPr>
          <a:xfrm>
            <a:off x="508000" y="1143578"/>
            <a:ext cx="5165197" cy="498598"/>
          </a:xfrm>
          <a:prstGeom prst="rect">
            <a:avLst/>
          </a:prstGeom>
        </p:spPr>
        <p:txBody>
          <a:bodyPr wrap="none">
            <a:spAutoFit/>
          </a:bodyPr>
          <a:lstStyle/>
          <a:p>
            <a:pPr indent="266700"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交通通达度对城市功能分区的影响</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9" name="W55.eps" descr="id:2147497636;FounderCES"/>
          <p:cNvPicPr/>
          <p:nvPr/>
        </p:nvPicPr>
        <p:blipFill>
          <a:blip r:embed="rId5"/>
          <a:stretch>
            <a:fillRect/>
          </a:stretch>
        </p:blipFill>
        <p:spPr>
          <a:xfrm>
            <a:off x="2411760" y="1642176"/>
            <a:ext cx="3672408" cy="4034222"/>
          </a:xfrm>
          <a:prstGeom prst="rect">
            <a:avLst/>
          </a:prstGeom>
        </p:spPr>
      </p:pic>
    </p:spTree>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7" name="椭圆 6">
            <a:hlinkClick r:id="rId4"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10" name="对象 9"/>
          <p:cNvGraphicFramePr>
            <a:graphicFrameLocks noChangeAspect="1"/>
          </p:cNvGraphicFramePr>
          <p:nvPr/>
        </p:nvGraphicFramePr>
        <p:xfrm>
          <a:off x="508000" y="1941964"/>
          <a:ext cx="8128000" cy="3228071"/>
        </p:xfrm>
        <a:graphic>
          <a:graphicData uri="http://schemas.openxmlformats.org/presentationml/2006/ole">
            <mc:AlternateContent xmlns:mc="http://schemas.openxmlformats.org/markup-compatibility/2006">
              <mc:Choice xmlns:v="urn:schemas-microsoft-com:vml" Requires="v">
                <p:oleObj spid="_x0000_s24579" name="文档" r:id="rId5" imgW="3899535" imgH="1551305" progId="Word.Document.12">
                  <p:embed/>
                </p:oleObj>
              </mc:Choice>
              <mc:Fallback>
                <p:oleObj name="文档" r:id="rId5" imgW="3899535" imgH="1551305" progId="Word.Document.12">
                  <p:embed/>
                  <p:pic>
                    <p:nvPicPr>
                      <p:cNvPr id="0" name="图片 24578"/>
                      <p:cNvPicPr/>
                      <p:nvPr/>
                    </p:nvPicPr>
                    <p:blipFill>
                      <a:blip r:embed="rId6"/>
                      <a:stretch>
                        <a:fillRect/>
                      </a:stretch>
                    </p:blipFill>
                    <p:spPr>
                      <a:xfrm>
                        <a:off x="508000" y="1941964"/>
                        <a:ext cx="8128000" cy="3228071"/>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508000" y="978389"/>
            <a:ext cx="8128000" cy="574234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曲线里的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乾坤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地租等值线判读三原则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原则一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距离市中心的远近和交通通达度是影响地租的两个重要因素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如果只考虑与市中心的距离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地价等值线由市中心向外呈同心圆状分布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数值依次降低。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原则二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若地租等值线由中心向外凸或内凹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则说明此处地租高于或低于附近地区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其主要影响因素是交通通达度。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原则三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局部地区等值线闭合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说明此处地租高于或低于附近地区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影响因素有交通、知名度、环境等。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1179854" y="1392138"/>
          <a:ext cx="6717355" cy="2219673"/>
        </p:xfrm>
        <a:graphic>
          <a:graphicData uri="http://schemas.openxmlformats.org/presentationml/2006/ole">
            <mc:AlternateContent xmlns:mc="http://schemas.openxmlformats.org/markup-compatibility/2006">
              <mc:Choice xmlns:v="urn:schemas-microsoft-com:vml" Requires="v">
                <p:oleObj spid="_x0000_s15375" name="Document" r:id="rId4" imgW="3846830" imgH="1273810" progId="Word.Document.12">
                  <p:embed/>
                </p:oleObj>
              </mc:Choice>
              <mc:Fallback>
                <p:oleObj name="Document" r:id="rId4" imgW="3846830" imgH="1273810" progId="Word.Document.12">
                  <p:embed/>
                  <p:pic>
                    <p:nvPicPr>
                      <p:cNvPr id="0" name="图片 15374"/>
                      <p:cNvPicPr/>
                      <p:nvPr/>
                    </p:nvPicPr>
                    <p:blipFill>
                      <a:blip r:embed="rId5"/>
                      <a:stretch>
                        <a:fillRect/>
                      </a:stretch>
                    </p:blipFill>
                    <p:spPr>
                      <a:xfrm>
                        <a:off x="1179854" y="1392138"/>
                        <a:ext cx="6717355" cy="2219673"/>
                      </a:xfrm>
                      <a:prstGeom prst="rect">
                        <a:avLst/>
                      </a:prstGeom>
                    </p:spPr>
                  </p:pic>
                </p:oleObj>
              </mc:Fallback>
            </mc:AlternateContent>
          </a:graphicData>
        </a:graphic>
      </p:graphicFrame>
      <p:sp>
        <p:nvSpPr>
          <p:cNvPr id="8" name="椭圆 7">
            <a:hlinkClick r:id="rId6" action="ppaction://hlinksldjump"/>
          </p:cNvPr>
          <p:cNvSpPr/>
          <p:nvPr/>
        </p:nvSpPr>
        <p:spPr>
          <a:xfrm>
            <a:off x="3419061"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Tree>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19061"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7" name="对象 6"/>
          <p:cNvGraphicFramePr>
            <a:graphicFrameLocks noChangeAspect="1"/>
          </p:cNvGraphicFramePr>
          <p:nvPr/>
        </p:nvGraphicFramePr>
        <p:xfrm>
          <a:off x="554309" y="2070686"/>
          <a:ext cx="8128000" cy="3734578"/>
        </p:xfrm>
        <a:graphic>
          <a:graphicData uri="http://schemas.openxmlformats.org/presentationml/2006/ole">
            <mc:AlternateContent xmlns:mc="http://schemas.openxmlformats.org/markup-compatibility/2006">
              <mc:Choice xmlns:v="urn:schemas-microsoft-com:vml" Requires="v">
                <p:oleObj spid="_x0000_s16398" name="Document" r:id="rId5" imgW="3846830" imgH="1767840" progId="Word.Document.12">
                  <p:embed/>
                </p:oleObj>
              </mc:Choice>
              <mc:Fallback>
                <p:oleObj name="Document" r:id="rId5" imgW="3846830" imgH="1767840" progId="Word.Document.12">
                  <p:embed/>
                  <p:pic>
                    <p:nvPicPr>
                      <p:cNvPr id="0" name="图片 16397"/>
                      <p:cNvPicPr/>
                      <p:nvPr/>
                    </p:nvPicPr>
                    <p:blipFill>
                      <a:blip r:embed="rId6"/>
                      <a:stretch>
                        <a:fillRect/>
                      </a:stretch>
                    </p:blipFill>
                    <p:spPr>
                      <a:xfrm>
                        <a:off x="554309" y="2070686"/>
                        <a:ext cx="8128000" cy="3734578"/>
                      </a:xfrm>
                      <a:prstGeom prst="rect">
                        <a:avLst/>
                      </a:prstGeom>
                    </p:spPr>
                  </p:pic>
                </p:oleObj>
              </mc:Fallback>
            </mc:AlternateContent>
          </a:graphicData>
        </a:graphic>
      </p:graphicFrame>
      <p:sp>
        <p:nvSpPr>
          <p:cNvPr id="8" name="矩形 7"/>
          <p:cNvSpPr>
            <a:spLocks noChangeAspect="1"/>
          </p:cNvSpPr>
          <p:nvPr/>
        </p:nvSpPr>
        <p:spPr>
          <a:xfrm>
            <a:off x="395536" y="1165823"/>
            <a:ext cx="8128000" cy="90486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三</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不同规模城市服务功能的差异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19061"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387085" y="1296819"/>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中心地理论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认为各级中心地的服务范围表现为以中心地为核心的正六边形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但大小不同。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高级中心地除具有低级中心地的服务职能外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还有低级中心地所没有的职能。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高一级中心地的服务范围是下一级中心地服务范围的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倍。上面图示长江三角洲城市等级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395536" y="3760981"/>
            <a:ext cx="8128000" cy="208595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以长江三角洲城市体系为例说明城市等级与服务功能、城市数目、相互距离的关系。</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结合中心地理论说明各级城市的服务范围在空间上的关系。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城市等级越高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服务范围越大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城市数目越少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彼此距离越远。</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重叠交错、层层嵌套。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19061"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323528" y="1135543"/>
            <a:ext cx="8128000" cy="171739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为我国东部地区甲、乙两城市三个年份常住人口密度分布图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图中楼高表示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年城市商务楼相对高度。读图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174654" y="3013273"/>
          <a:ext cx="5359977" cy="3206750"/>
        </p:xfrm>
        <a:graphic>
          <a:graphicData uri="http://schemas.openxmlformats.org/presentationml/2006/ole">
            <mc:AlternateContent xmlns:mc="http://schemas.openxmlformats.org/markup-compatibility/2006">
              <mc:Choice xmlns:v="urn:schemas-microsoft-com:vml" Requires="v">
                <p:oleObj spid="_x0000_s17434" name="Document" r:id="rId5" imgW="2792095" imgH="1670050" progId="Word.Document.12">
                  <p:embed/>
                </p:oleObj>
              </mc:Choice>
              <mc:Fallback>
                <p:oleObj name="Document" r:id="rId5" imgW="2792095" imgH="1670050" progId="Word.Document.12">
                  <p:embed/>
                  <p:pic>
                    <p:nvPicPr>
                      <p:cNvPr id="0" name="图片 17433"/>
                      <p:cNvPicPr/>
                      <p:nvPr/>
                    </p:nvPicPr>
                    <p:blipFill>
                      <a:blip r:embed="rId6"/>
                      <a:stretch>
                        <a:fillRect/>
                      </a:stretch>
                    </p:blipFill>
                    <p:spPr>
                      <a:xfrm>
                        <a:off x="-174654" y="3013273"/>
                        <a:ext cx="5359977" cy="3206750"/>
                      </a:xfrm>
                      <a:prstGeom prst="rect">
                        <a:avLst/>
                      </a:prstGeom>
                    </p:spPr>
                  </p:pic>
                </p:oleObj>
              </mc:Fallback>
            </mc:AlternateContent>
          </a:graphicData>
        </a:graphic>
      </p:graphicFrame>
      <p:graphicFrame>
        <p:nvGraphicFramePr>
          <p:cNvPr id="9" name="对象 8"/>
          <p:cNvGraphicFramePr>
            <a:graphicFrameLocks noChangeAspect="1"/>
          </p:cNvGraphicFramePr>
          <p:nvPr/>
        </p:nvGraphicFramePr>
        <p:xfrm>
          <a:off x="4572000" y="3013273"/>
          <a:ext cx="4384675" cy="3200400"/>
        </p:xfrm>
        <a:graphic>
          <a:graphicData uri="http://schemas.openxmlformats.org/presentationml/2006/ole">
            <mc:AlternateContent xmlns:mc="http://schemas.openxmlformats.org/markup-compatibility/2006">
              <mc:Choice xmlns:v="urn:schemas-microsoft-com:vml" Requires="v">
                <p:oleObj spid="_x0000_s17435" name="Document" r:id="rId7" imgW="2286000" imgH="1670050" progId="Word.Document.12">
                  <p:embed/>
                </p:oleObj>
              </mc:Choice>
              <mc:Fallback>
                <p:oleObj name="Document" r:id="rId7" imgW="2286000" imgH="1670050" progId="Word.Document.12">
                  <p:embed/>
                  <p:pic>
                    <p:nvPicPr>
                      <p:cNvPr id="0" name="图片 17434"/>
                      <p:cNvPicPr/>
                      <p:nvPr/>
                    </p:nvPicPr>
                    <p:blipFill>
                      <a:blip r:embed="rId8"/>
                      <a:stretch>
                        <a:fillRect/>
                      </a:stretch>
                    </p:blipFill>
                    <p:spPr>
                      <a:xfrm>
                        <a:off x="4572000" y="3013273"/>
                        <a:ext cx="4384675" cy="320040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5" name="对象 4"/>
          <p:cNvGraphicFramePr>
            <a:graphicFrameLocks noChangeAspect="1"/>
          </p:cNvGraphicFramePr>
          <p:nvPr/>
        </p:nvGraphicFramePr>
        <p:xfrm>
          <a:off x="508000" y="1556792"/>
          <a:ext cx="8128000" cy="4210497"/>
        </p:xfrm>
        <a:graphic>
          <a:graphicData uri="http://schemas.openxmlformats.org/presentationml/2006/ole">
            <mc:AlternateContent xmlns:mc="http://schemas.openxmlformats.org/markup-compatibility/2006">
              <mc:Choice xmlns:v="urn:schemas-microsoft-com:vml" Requires="v">
                <p:oleObj spid="_x0000_s1042" name="文档" r:id="rId3" imgW="3913505" imgH="2031365" progId="Word.Document.12">
                  <p:embed/>
                </p:oleObj>
              </mc:Choice>
              <mc:Fallback>
                <p:oleObj name="文档" r:id="rId3" imgW="3913505" imgH="2031365" progId="Word.Document.12">
                  <p:embed/>
                  <p:pic>
                    <p:nvPicPr>
                      <p:cNvPr id="0" name="图片 1041"/>
                      <p:cNvPicPr/>
                      <p:nvPr/>
                    </p:nvPicPr>
                    <p:blipFill>
                      <a:blip r:embed="rId4"/>
                      <a:stretch>
                        <a:fillRect/>
                      </a:stretch>
                    </p:blipFill>
                    <p:spPr>
                      <a:xfrm>
                        <a:off x="508000" y="1556792"/>
                        <a:ext cx="8128000" cy="421049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19061"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1700492"/>
            <a:ext cx="8128000" cy="371101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A.1982—2000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两城市的市中心常住人口密度变化特征相同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B.1982—2000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两城市的边缘区常住人口密度变化特征不同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C.2000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年甲城市的人口规模比乙城市的小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D.2000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年乙城市的服务范围比甲城市的小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年两城市功能区分布的推断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最有可能的是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甲城市的中心商务区位于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乙城市的中心商务区位于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甲城市的卫星城位于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乙城市的卫星城位于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19061"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sp>
        <p:nvSpPr>
          <p:cNvPr id="7" name="矩形 6"/>
          <p:cNvSpPr>
            <a:spLocks noChangeAspect="1"/>
          </p:cNvSpPr>
          <p:nvPr/>
        </p:nvSpPr>
        <p:spPr>
          <a:xfrm>
            <a:off x="508000" y="1903625"/>
            <a:ext cx="8128000" cy="330475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根据图示信息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,1982—2000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甲城市的市中心人口密度逐渐减小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而乙城市的市中心人口密度逐渐增大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观察两城市的横、纵坐标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并联系城市服务范围与城市等级、规模大小的关系即可判断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两项错误。故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年城市商务楼相对高度的信息即可进行判断。中心商务区的楼最高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甲城市因城市规模大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处出现卫星城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楼高较周围高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乙城市规模较小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没有出现卫星城迹象。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(2)B</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椭圆 5">
            <a:hlinkClick r:id="rId4" action="ppaction://hlinksldjump"/>
          </p:cNvPr>
          <p:cNvSpPr/>
          <p:nvPr/>
        </p:nvSpPr>
        <p:spPr>
          <a:xfrm>
            <a:off x="3419061"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三</a:t>
            </a:r>
            <a:endParaRPr lang="zh-CN" altLang="en-US" sz="1400" dirty="0">
              <a:solidFill>
                <a:schemeClr val="bg1"/>
              </a:solidFill>
            </a:endParaRPr>
          </a:p>
        </p:txBody>
      </p:sp>
      <p:graphicFrame>
        <p:nvGraphicFramePr>
          <p:cNvPr id="7" name="对象 6"/>
          <p:cNvGraphicFramePr>
            <a:graphicFrameLocks noChangeAspect="1"/>
          </p:cNvGraphicFramePr>
          <p:nvPr/>
        </p:nvGraphicFramePr>
        <p:xfrm>
          <a:off x="508000" y="1369374"/>
          <a:ext cx="8128000" cy="4373253"/>
        </p:xfrm>
        <a:graphic>
          <a:graphicData uri="http://schemas.openxmlformats.org/presentationml/2006/ole">
            <mc:AlternateContent xmlns:mc="http://schemas.openxmlformats.org/markup-compatibility/2006">
              <mc:Choice xmlns:v="urn:schemas-microsoft-com:vml" Requires="v">
                <p:oleObj spid="_x0000_s18446" name="Document" r:id="rId5" imgW="3846830" imgH="2072640" progId="Word.Document.12">
                  <p:embed/>
                </p:oleObj>
              </mc:Choice>
              <mc:Fallback>
                <p:oleObj name="Document" r:id="rId5" imgW="3846830" imgH="2072640" progId="Word.Document.12">
                  <p:embed/>
                  <p:pic>
                    <p:nvPicPr>
                      <p:cNvPr id="0" name="图片 18445"/>
                      <p:cNvPicPr/>
                      <p:nvPr/>
                    </p:nvPicPr>
                    <p:blipFill>
                      <a:blip r:embed="rId6"/>
                      <a:stretch>
                        <a:fillRect/>
                      </a:stretch>
                    </p:blipFill>
                    <p:spPr>
                      <a:xfrm>
                        <a:off x="508000" y="1369374"/>
                        <a:ext cx="8128000" cy="4373253"/>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1052736"/>
            <a:ext cx="8128000" cy="374871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1966</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地理简图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endPar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乙地形成城市的条件可能是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水源充足、交通便利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矿产资源丰富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优惠的政策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劳动力素质高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矩形 11"/>
          <p:cNvSpPr>
            <a:spLocks noChangeAspect="1"/>
          </p:cNvSpPr>
          <p:nvPr/>
        </p:nvSpPr>
        <p:spPr>
          <a:xfrm>
            <a:off x="508000" y="4801443"/>
            <a:ext cx="8128000" cy="131112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smtClean="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乙地位于干支流交汇处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有大量的人流、物流在这里集散、中转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利于促进城市的形成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13" name="W61.eps" descr="id:2147497721;FounderCES"/>
          <p:cNvPicPr/>
          <p:nvPr/>
        </p:nvPicPr>
        <p:blipFill>
          <a:blip r:embed="rId8"/>
          <a:stretch>
            <a:fillRect/>
          </a:stretch>
        </p:blipFill>
        <p:spPr>
          <a:xfrm>
            <a:off x="1868956" y="1511468"/>
            <a:ext cx="5439347" cy="19493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556792"/>
            <a:ext cx="8128000" cy="415498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随着当地煤炭和石油资源耗竭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城市的经济发展受影响最小的是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丁城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戊城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己城</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受煤炭和石油的枯竭影响最大的城市是与煤炭和石油的开发、运输关联性强的城市。丁和己属于矿产资源所在地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资源枯竭直接影响其发展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甲的发展与石油和煤炭的运输有关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资源枯竭会间接影响其发展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戊城市的形成与当地旅游资源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石林、溶洞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的开发有关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受资源枯竭的影响最小。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graphicFrame>
        <p:nvGraphicFramePr>
          <p:cNvPr id="10" name="对象 9"/>
          <p:cNvGraphicFramePr>
            <a:graphicFrameLocks noChangeAspect="1"/>
          </p:cNvGraphicFramePr>
          <p:nvPr/>
        </p:nvGraphicFramePr>
        <p:xfrm>
          <a:off x="746389" y="1503867"/>
          <a:ext cx="7389091" cy="3077261"/>
        </p:xfrm>
        <a:graphic>
          <a:graphicData uri="http://schemas.openxmlformats.org/presentationml/2006/ole">
            <mc:AlternateContent xmlns:mc="http://schemas.openxmlformats.org/markup-compatibility/2006">
              <mc:Choice xmlns:v="urn:schemas-microsoft-com:vml" Requires="v">
                <p:oleObj spid="_x0000_s20494" name="Document" r:id="rId8" imgW="3846830" imgH="1603375" progId="Word.Document.12">
                  <p:embed/>
                </p:oleObj>
              </mc:Choice>
              <mc:Fallback>
                <p:oleObj name="Document" r:id="rId8" imgW="3846830" imgH="1603375" progId="Word.Document.12">
                  <p:embed/>
                  <p:pic>
                    <p:nvPicPr>
                      <p:cNvPr id="0" name="图片 20493"/>
                      <p:cNvPicPr/>
                      <p:nvPr/>
                    </p:nvPicPr>
                    <p:blipFill>
                      <a:blip r:embed="rId9"/>
                      <a:stretch>
                        <a:fillRect/>
                      </a:stretch>
                    </p:blipFill>
                    <p:spPr>
                      <a:xfrm>
                        <a:off x="746389" y="1503867"/>
                        <a:ext cx="7389091" cy="3077261"/>
                      </a:xfrm>
                      <a:prstGeom prst="rect">
                        <a:avLst/>
                      </a:prstGeom>
                    </p:spPr>
                  </p:pic>
                </p:oleObj>
              </mc:Fallback>
            </mc:AlternateContent>
          </a:graphicData>
        </a:graphic>
      </p:graphicFrame>
      <p:sp>
        <p:nvSpPr>
          <p:cNvPr id="11" name="矩形 10"/>
          <p:cNvSpPr>
            <a:spLocks noChangeAspect="1"/>
          </p:cNvSpPr>
          <p:nvPr/>
        </p:nvSpPr>
        <p:spPr>
          <a:xfrm>
            <a:off x="376934" y="1052736"/>
            <a:ext cx="8443537" cy="498598"/>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下图表示我国某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部分人均用地状况。读图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2" name="矩形 11"/>
          <p:cNvSpPr>
            <a:spLocks noChangeAspect="1"/>
          </p:cNvSpPr>
          <p:nvPr/>
        </p:nvSpPr>
        <p:spPr>
          <a:xfrm>
            <a:off x="534702" y="4725144"/>
            <a:ext cx="8128000" cy="131112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该城市四类用地中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符合人均用地国家标准的是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人均居住用地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人均工业用地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人均道路用地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人均绿地用地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该城市准备打造成区域性的物流基地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急需采取的措施是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改善居住条件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发展高技术工业</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改善交通建设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美化城市环境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4.C</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符合国家标准的人均用地应该大于国家标准最小值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小于国家标准最大值。要成为区域性的物流基地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需要一定的交通条件支持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从图中信息看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该城市的交通用地明显低于国家标准最小值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因而急需改善交通建设。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267634" y="980728"/>
            <a:ext cx="8580643" cy="2936188"/>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图示意关中地区和楚河地区。阅读图文材料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发源于关中地区的戏剧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历史源远流长。古丝绸之路上的楚河中游地区有一块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秦腔飞地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乙城附近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当地有数万人是关中地区居民的后裔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至今仍保留着原有的民间文化和风俗习惯。</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吉尔吉斯斯坦多山地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林木等资源丰富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农业以畜牧业和小麦、棉花等种植业为主。在楚河中游地区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中吉两国合资建设的造纸厂规模与产量居中亚地区前茅。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1" name="对象 10"/>
          <p:cNvGraphicFramePr>
            <a:graphicFrameLocks noChangeAspect="1"/>
          </p:cNvGraphicFramePr>
          <p:nvPr/>
        </p:nvGraphicFramePr>
        <p:xfrm>
          <a:off x="863411" y="3799314"/>
          <a:ext cx="7389091" cy="2615824"/>
        </p:xfrm>
        <a:graphic>
          <a:graphicData uri="http://schemas.openxmlformats.org/presentationml/2006/ole">
            <mc:AlternateContent xmlns:mc="http://schemas.openxmlformats.org/markup-compatibility/2006">
              <mc:Choice xmlns:v="urn:schemas-microsoft-com:vml" Requires="v">
                <p:oleObj spid="_x0000_s21518" name="Document" r:id="rId8" imgW="3846830" imgH="1365250" progId="Word.Document.12">
                  <p:embed/>
                </p:oleObj>
              </mc:Choice>
              <mc:Fallback>
                <p:oleObj name="Document" r:id="rId8" imgW="3846830" imgH="1365250" progId="Word.Document.12">
                  <p:embed/>
                  <p:pic>
                    <p:nvPicPr>
                      <p:cNvPr id="0" name="图片 21517"/>
                      <p:cNvPicPr/>
                      <p:nvPr/>
                    </p:nvPicPr>
                    <p:blipFill>
                      <a:blip r:embed="rId9"/>
                      <a:stretch>
                        <a:fillRect/>
                      </a:stretch>
                    </p:blipFill>
                    <p:spPr>
                      <a:xfrm>
                        <a:off x="863411" y="3799314"/>
                        <a:ext cx="7389091" cy="2615824"/>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简述甲、乙城市共同的区位优势。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地处河谷平原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地势平坦宽阔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气候较温和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河流较多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水源充足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周边地区农业基础较好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农产品丰富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交通便利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是当地的经济、文化、政治中心。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影响城市的区位因素既有自然条件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又有社会经济条件。自然条件主要有气候、地形、河流、矿产资源等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社会经济条件主要有交通、社会经济发展状况以及农业基础等。结合两地的具体实际从自然条件与社会经济条件进行分析即可。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spect="1"/>
          </p:cNvSpPr>
          <p:nvPr/>
        </p:nvSpPr>
        <p:spPr>
          <a:xfrm>
            <a:off x="508000" y="1091094"/>
            <a:ext cx="8128000" cy="537377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下面是我国某特大城市示意图。读图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早期该城市选址的有利自然地理区位条件是什么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该城市结构接近什么模式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该城市中心商务区的区位条件主要是什么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三个功能区中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哪处应布局高级住宅区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未来城市规划中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哪一个功能区可能首先向郊区或城市边缘移动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graphicFrame>
        <p:nvGraphicFramePr>
          <p:cNvPr id="10" name="对象 9"/>
          <p:cNvGraphicFramePr>
            <a:graphicFrameLocks noChangeAspect="1"/>
          </p:cNvGraphicFramePr>
          <p:nvPr/>
        </p:nvGraphicFramePr>
        <p:xfrm>
          <a:off x="877455" y="1772816"/>
          <a:ext cx="7389091" cy="2392746"/>
        </p:xfrm>
        <a:graphic>
          <a:graphicData uri="http://schemas.openxmlformats.org/presentationml/2006/ole">
            <mc:AlternateContent xmlns:mc="http://schemas.openxmlformats.org/markup-compatibility/2006">
              <mc:Choice xmlns:v="urn:schemas-microsoft-com:vml" Requires="v">
                <p:oleObj spid="_x0000_s22542" name="Document" r:id="rId8" imgW="3846830" imgH="1249680" progId="Word.Document.12">
                  <p:embed/>
                </p:oleObj>
              </mc:Choice>
              <mc:Fallback>
                <p:oleObj name="Document" r:id="rId8" imgW="3846830" imgH="1249680" progId="Word.Document.12">
                  <p:embed/>
                  <p:pic>
                    <p:nvPicPr>
                      <p:cNvPr id="0" name="图片 22541"/>
                      <p:cNvPicPr/>
                      <p:nvPr/>
                    </p:nvPicPr>
                    <p:blipFill>
                      <a:blip r:embed="rId9"/>
                      <a:stretch>
                        <a:fillRect/>
                      </a:stretch>
                    </p:blipFill>
                    <p:spPr>
                      <a:xfrm>
                        <a:off x="877455" y="1772816"/>
                        <a:ext cx="7389091" cy="2392746"/>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495484" y="1921221"/>
            <a:ext cx="8128000" cy="131112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、城市概述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人口达到一定规模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主要从事</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非农业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产业活动的居民聚居地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是一定地域的社会、</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、文化中心。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51520" y="3223991"/>
          <a:ext cx="8128000" cy="1573161"/>
        </p:xfrm>
        <a:graphic>
          <a:graphicData uri="http://schemas.openxmlformats.org/presentationml/2006/ole">
            <mc:AlternateContent xmlns:mc="http://schemas.openxmlformats.org/markup-compatibility/2006">
              <mc:Choice xmlns:v="urn:schemas-microsoft-com:vml" Requires="v">
                <p:oleObj spid="_x0000_s2065" name="Document" r:id="rId3" imgW="3846830" imgH="749935" progId="Word.Document.12">
                  <p:embed/>
                </p:oleObj>
              </mc:Choice>
              <mc:Fallback>
                <p:oleObj name="Document" r:id="rId3" imgW="3846830" imgH="749935" progId="Word.Document.12">
                  <p:embed/>
                  <p:pic>
                    <p:nvPicPr>
                      <p:cNvPr id="0" name="图片 2064"/>
                      <p:cNvPicPr/>
                      <p:nvPr/>
                    </p:nvPicPr>
                    <p:blipFill>
                      <a:blip r:embed="rId4"/>
                      <a:stretch>
                        <a:fillRect/>
                      </a:stretch>
                    </p:blipFill>
                    <p:spPr>
                      <a:xfrm>
                        <a:off x="251520" y="3223991"/>
                        <a:ext cx="8128000" cy="1573161"/>
                      </a:xfrm>
                      <a:prstGeom prst="rect">
                        <a:avLst/>
                      </a:prstGeom>
                    </p:spPr>
                  </p:pic>
                </p:oleObj>
              </mc:Fallback>
            </mc:AlternateContent>
          </a:graphicData>
        </a:graphic>
      </p:graphicFrame>
      <p:sp>
        <p:nvSpPr>
          <p:cNvPr id="6" name="矩形 5"/>
          <p:cNvSpPr/>
          <p:nvPr/>
        </p:nvSpPr>
        <p:spPr>
          <a:xfrm>
            <a:off x="5105207" y="2403456"/>
            <a:ext cx="847070"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8669" y="2818417"/>
            <a:ext cx="585195"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27784" y="3223991"/>
            <a:ext cx="1152128" cy="3490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21399" y="3826289"/>
            <a:ext cx="270209"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03646" y="4336978"/>
            <a:ext cx="540417" cy="324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700492"/>
            <a:ext cx="8128000" cy="371101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靠近河流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水运便利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取水方便。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扇形模式。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位于市中心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接近最大消费群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交通便利。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(4)P</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重工业区。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该城市接近河流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是早期城市选址的重要因素。高级住宅区应位于环境优美的区域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点远离重工业区且靠近旅游观光带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应布局高级住宅区。未来城市规划中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环境污染较重的重工业区将首先向城市边缘移动。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对象 17"/>
          <p:cNvGraphicFramePr>
            <a:graphicFrameLocks noChangeAspect="1"/>
          </p:cNvGraphicFramePr>
          <p:nvPr/>
        </p:nvGraphicFramePr>
        <p:xfrm>
          <a:off x="474663" y="1919288"/>
          <a:ext cx="8128000" cy="4876800"/>
        </p:xfrm>
        <a:graphic>
          <a:graphicData uri="http://schemas.openxmlformats.org/presentationml/2006/ole">
            <mc:AlternateContent xmlns:mc="http://schemas.openxmlformats.org/markup-compatibility/2006">
              <mc:Choice xmlns:v="urn:schemas-microsoft-com:vml" Requires="v">
                <p:oleObj spid="_x0000_s3089" name="文档" r:id="rId1" imgW="3928110" imgH="2351405" progId="Word.Document.12">
                  <p:embed/>
                </p:oleObj>
              </mc:Choice>
              <mc:Fallback>
                <p:oleObj name="文档" r:id="rId1" imgW="3928110" imgH="2351405" progId="Word.Document.12">
                  <p:embed/>
                  <p:pic>
                    <p:nvPicPr>
                      <p:cNvPr id="0" name="图片 3088"/>
                      <p:cNvPicPr/>
                      <p:nvPr/>
                    </p:nvPicPr>
                    <p:blipFill>
                      <a:blip r:embed="rId2"/>
                      <a:stretch>
                        <a:fillRect/>
                      </a:stretch>
                    </p:blipFill>
                    <p:spPr>
                      <a:xfrm>
                        <a:off x="474663" y="1919288"/>
                        <a:ext cx="8128000" cy="4876800"/>
                      </a:xfrm>
                      <a:prstGeom prst="rect">
                        <a:avLst/>
                      </a:prstGeom>
                    </p:spPr>
                  </p:pic>
                </p:oleObj>
              </mc:Fallback>
            </mc:AlternateContent>
          </a:graphicData>
        </a:graphic>
      </p:graphicFrame>
      <p:sp>
        <p:nvSpPr>
          <p:cNvPr id="2" name="矩形 1">
            <a:hlinkClick r:id="rId3"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4"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5" name="矩形 4"/>
          <p:cNvSpPr/>
          <p:nvPr/>
        </p:nvSpPr>
        <p:spPr>
          <a:xfrm>
            <a:off x="1390909" y="2791202"/>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70360" y="3107751"/>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86568" y="3270970"/>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15548" y="2955953"/>
            <a:ext cx="1108633"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59093" y="2963547"/>
            <a:ext cx="44475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9563" y="3272604"/>
            <a:ext cx="222831"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07146" y="3580202"/>
            <a:ext cx="541586"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407976" y="3590933"/>
            <a:ext cx="55111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32692" y="4560580"/>
            <a:ext cx="725646"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625622" y="4879059"/>
            <a:ext cx="115212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93405" y="4721542"/>
            <a:ext cx="55870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spect="1"/>
          </p:cNvSpPr>
          <p:nvPr/>
        </p:nvSpPr>
        <p:spPr>
          <a:xfrm>
            <a:off x="508000" y="1053071"/>
            <a:ext cx="8128000" cy="86600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二、城市区位分析</a:t>
            </a:r>
            <a:endParaRPr lang="zh-CN" altLang="zh-CN" sz="2200">
              <a:solidFill>
                <a:srgbClr val="000000"/>
              </a:solidFill>
              <a:latin typeface="NEU-BZ-S92"/>
              <a:ea typeface="方正书宋_GBK"/>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城市区位因素。</a:t>
            </a:r>
            <a:endParaRPr lang="zh-CN" altLang="zh-CN" sz="2200">
              <a:solidFill>
                <a:srgbClr val="000000"/>
              </a:solidFill>
              <a:effectLst/>
              <a:latin typeface="NEU-BZ-S92"/>
              <a:ea typeface="方正书宋_GBK"/>
              <a:cs typeface="Times New Roman" panose="02020603050405020304" pitchFamily="18" charset="0"/>
            </a:endParaRPr>
          </a:p>
        </p:txBody>
      </p:sp>
      <p:sp>
        <p:nvSpPr>
          <p:cNvPr id="19" name="矩形 18"/>
          <p:cNvSpPr/>
          <p:nvPr/>
        </p:nvSpPr>
        <p:spPr>
          <a:xfrm>
            <a:off x="6248732" y="5032371"/>
            <a:ext cx="55870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384587" y="5660873"/>
            <a:ext cx="1118245"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508000" y="1903625"/>
            <a:ext cx="8128000" cy="330475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城镇空间布局的特点。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人口密集地区城镇数量较多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并在其人流、物流的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集聚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部位形成比较大的城市。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沿河、沿湖、沿海地区城镇较多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在两条河流</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交汇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或大的河流</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入海</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往往会形成较大的城市。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交通运输枢纽</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处也会形成较大的城市。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在历史文化圣地、著名旅游地、大规模的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商品集散地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和边境口岸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都有可能形成比较大的城市。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7123192" y="2393036"/>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93661" y="3201079"/>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64105" y="3600156"/>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98917" y="4005064"/>
            <a:ext cx="1716899"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56648" y="4402721"/>
            <a:ext cx="1404513"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4" name="对象 3"/>
          <p:cNvGraphicFramePr>
            <a:graphicFrameLocks noChangeAspect="1"/>
          </p:cNvGraphicFramePr>
          <p:nvPr/>
        </p:nvGraphicFramePr>
        <p:xfrm>
          <a:off x="251520" y="1412776"/>
          <a:ext cx="8094662" cy="1446213"/>
        </p:xfrm>
        <a:graphic>
          <a:graphicData uri="http://schemas.openxmlformats.org/presentationml/2006/ole">
            <mc:AlternateContent xmlns:mc="http://schemas.openxmlformats.org/markup-compatibility/2006">
              <mc:Choice xmlns:v="urn:schemas-microsoft-com:vml" Requires="v">
                <p:oleObj spid="_x0000_s4113" name="文档" r:id="rId3" imgW="3843020" imgH="688975" progId="Word.Document.12">
                  <p:embed/>
                </p:oleObj>
              </mc:Choice>
              <mc:Fallback>
                <p:oleObj name="文档" r:id="rId3" imgW="3843020" imgH="688975" progId="Word.Document.12">
                  <p:embed/>
                  <p:pic>
                    <p:nvPicPr>
                      <p:cNvPr id="0" name="图片 4112"/>
                      <p:cNvPicPr/>
                      <p:nvPr/>
                    </p:nvPicPr>
                    <p:blipFill>
                      <a:blip r:embed="rId4"/>
                      <a:stretch>
                        <a:fillRect/>
                      </a:stretch>
                    </p:blipFill>
                    <p:spPr>
                      <a:xfrm>
                        <a:off x="251520" y="1412776"/>
                        <a:ext cx="8094662" cy="1446213"/>
                      </a:xfrm>
                      <a:prstGeom prst="rect">
                        <a:avLst/>
                      </a:prstGeom>
                    </p:spPr>
                  </p:pic>
                </p:oleObj>
              </mc:Fallback>
            </mc:AlternateContent>
          </a:graphicData>
        </a:graphic>
      </p:graphicFrame>
      <p:sp>
        <p:nvSpPr>
          <p:cNvPr id="5" name="矩形 4"/>
          <p:cNvSpPr>
            <a:spLocks noChangeAspect="1"/>
          </p:cNvSpPr>
          <p:nvPr/>
        </p:nvSpPr>
        <p:spPr>
          <a:xfrm>
            <a:off x="491359" y="2832847"/>
            <a:ext cx="8128000" cy="293618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四</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、城市功能分区和空间结构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城市功能分区。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区、居住区、市政与公共服务区、</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区、交通与仓储区、风景游览区与城市绿地、特殊功能区等。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影响因素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自然地理条件</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、历史文化因素、</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经济发展水平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、交通运输状况等。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sz="2200" dirty="0" smtClean="0">
                <a:solidFill>
                  <a:srgbClr val="000000"/>
                </a:solidFill>
                <a:latin typeface="Times New Roman" panose="02020603050405020304" pitchFamily="18" charset="0"/>
                <a:ea typeface="宋体" panose="02010600030101010101" pitchFamily="2" charset="-122"/>
              </a:rPr>
              <a:t>    </a:t>
            </a:r>
            <a:endParaRPr lang="zh-CN" altLang="en-US" sz="2200" dirty="0"/>
          </a:p>
        </p:txBody>
      </p:sp>
      <p:sp>
        <p:nvSpPr>
          <p:cNvPr id="10" name="矩形 9"/>
          <p:cNvSpPr/>
          <p:nvPr/>
        </p:nvSpPr>
        <p:spPr>
          <a:xfrm>
            <a:off x="5406752" y="2131472"/>
            <a:ext cx="864096" cy="2826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1574" y="2472092"/>
            <a:ext cx="864096" cy="2226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1760" y="3727918"/>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095770" y="3727918"/>
            <a:ext cx="621196"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63063" y="4503570"/>
            <a:ext cx="1691831" cy="294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801860" y="4503570"/>
            <a:ext cx="1743094" cy="294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7" name="矩形 6"/>
          <p:cNvSpPr>
            <a:spLocks noChangeAspect="1"/>
          </p:cNvSpPr>
          <p:nvPr/>
        </p:nvSpPr>
        <p:spPr>
          <a:xfrm>
            <a:off x="467544" y="4149080"/>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上海外滩的繁荣主要得益于它作为什么功能区而存在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这种功能区的分布有何特点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商业区。主要分布在城市中心、交通干线两侧或街角路口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呈点状或条状分布。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83620" y="1638511"/>
          <a:ext cx="8500530" cy="2411354"/>
        </p:xfrm>
        <a:graphic>
          <a:graphicData uri="http://schemas.openxmlformats.org/presentationml/2006/ole">
            <mc:AlternateContent xmlns:mc="http://schemas.openxmlformats.org/markup-compatibility/2006">
              <mc:Choice xmlns:v="urn:schemas-microsoft-com:vml" Requires="v">
                <p:oleObj spid="_x0000_s5137" name="Document" r:id="rId3" imgW="3846830" imgH="1139825" progId="Word.Document.12">
                  <p:embed/>
                </p:oleObj>
              </mc:Choice>
              <mc:Fallback>
                <p:oleObj name="Document" r:id="rId3" imgW="3846830" imgH="1139825" progId="Word.Document.12">
                  <p:embed/>
                  <p:pic>
                    <p:nvPicPr>
                      <p:cNvPr id="0" name="图片 5136"/>
                      <p:cNvPicPr/>
                      <p:nvPr/>
                    </p:nvPicPr>
                    <p:blipFill>
                      <a:blip r:embed="rId4"/>
                      <a:stretch>
                        <a:fillRect/>
                      </a:stretch>
                    </p:blipFill>
                    <p:spPr>
                      <a:xfrm>
                        <a:off x="583620" y="1638511"/>
                        <a:ext cx="8500530" cy="2411354"/>
                      </a:xfrm>
                      <a:prstGeom prst="rect">
                        <a:avLst/>
                      </a:prstGeom>
                    </p:spPr>
                  </p:pic>
                </p:oleObj>
              </mc:Fallback>
            </mc:AlternateContent>
          </a:graphicData>
        </a:graphic>
      </p:graphicFrame>
      <p:sp>
        <p:nvSpPr>
          <p:cNvPr id="8" name="矩形 7"/>
          <p:cNvSpPr/>
          <p:nvPr/>
        </p:nvSpPr>
        <p:spPr>
          <a:xfrm>
            <a:off x="2199725" y="2153509"/>
            <a:ext cx="627921" cy="3403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65481" y="2153509"/>
            <a:ext cx="627921" cy="3403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93670" y="2153509"/>
            <a:ext cx="627921" cy="3403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53611" y="2682418"/>
            <a:ext cx="621704" cy="3081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08139" y="2682418"/>
            <a:ext cx="621704" cy="3081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spect="1"/>
          </p:cNvSpPr>
          <p:nvPr/>
        </p:nvSpPr>
        <p:spPr>
          <a:xfrm>
            <a:off x="480060" y="1139913"/>
            <a:ext cx="3879588" cy="498598"/>
          </a:xfrm>
          <a:prstGeom prst="rect">
            <a:avLst/>
          </a:prstGeom>
        </p:spPr>
        <p:txBody>
          <a:bodyPr wrap="none">
            <a:spAutoFit/>
          </a:bodyPr>
          <a:lstStyle/>
          <a:p>
            <a:pPr indent="266700"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中心商务区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CBD</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395536" y="1182778"/>
            <a:ext cx="3288080" cy="498598"/>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ea typeface="宋体" panose="02010600030101010101" pitchFamily="2" charset="-122"/>
              </a:rPr>
              <a:t>    2</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西方城市结构学说</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nvGraphicFramePr>
        <p:xfrm>
          <a:off x="427382" y="1642519"/>
          <a:ext cx="8128000" cy="1907795"/>
        </p:xfrm>
        <a:graphic>
          <a:graphicData uri="http://schemas.openxmlformats.org/presentationml/2006/ole">
            <mc:AlternateContent xmlns:mc="http://schemas.openxmlformats.org/markup-compatibility/2006">
              <mc:Choice xmlns:v="urn:schemas-microsoft-com:vml" Requires="v">
                <p:oleObj spid="_x0000_s6161" name="Document" r:id="rId3" imgW="3901440" imgH="920750" progId="Word.Document.12">
                  <p:embed/>
                </p:oleObj>
              </mc:Choice>
              <mc:Fallback>
                <p:oleObj name="Document" r:id="rId3" imgW="3901440" imgH="920750" progId="Word.Document.12">
                  <p:embed/>
                  <p:pic>
                    <p:nvPicPr>
                      <p:cNvPr id="0" name="图片 6160"/>
                      <p:cNvPicPr/>
                      <p:nvPr/>
                    </p:nvPicPr>
                    <p:blipFill>
                      <a:blip r:embed="rId4"/>
                      <a:stretch>
                        <a:fillRect/>
                      </a:stretch>
                    </p:blipFill>
                    <p:spPr>
                      <a:xfrm>
                        <a:off x="427382" y="1642519"/>
                        <a:ext cx="8128000" cy="1907795"/>
                      </a:xfrm>
                      <a:prstGeom prst="rect">
                        <a:avLst/>
                      </a:prstGeom>
                    </p:spPr>
                  </p:pic>
                </p:oleObj>
              </mc:Fallback>
            </mc:AlternateContent>
          </a:graphicData>
        </a:graphic>
      </p:graphicFrame>
      <p:sp>
        <p:nvSpPr>
          <p:cNvPr id="6" name="矩形 5"/>
          <p:cNvSpPr>
            <a:spLocks noChangeAspect="1"/>
          </p:cNvSpPr>
          <p:nvPr/>
        </p:nvSpPr>
        <p:spPr>
          <a:xfrm>
            <a:off x="495484" y="3050794"/>
            <a:ext cx="8128000" cy="289848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中国古代城市空间结构。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我国古代城市规划集中体现了以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皇权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为中心的指导思想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在城市用地和功能分区上则反映出严格的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等级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在城市结构布局上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宫殿</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为中心并确定中轴线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构建城市的基本骨架。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在城市用地布局上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有明显的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功能分区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和齐整的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道路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系统。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因地制宜进行规划布局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依山就水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自由布置</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555776" y="1713383"/>
            <a:ext cx="720080" cy="243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42567" y="1713383"/>
            <a:ext cx="461976" cy="243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96452" y="1713383"/>
            <a:ext cx="721928" cy="2435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11610" y="3537857"/>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68066" y="3940629"/>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4806" y="4345461"/>
            <a:ext cx="58361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4939" y="5087329"/>
            <a:ext cx="1140101" cy="324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855371" y="5148112"/>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10625" y="5515108"/>
            <a:ext cx="1093643" cy="294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00073" y="5515108"/>
            <a:ext cx="1104579" cy="294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书籍进步">
  <a:themeElements>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6个题模板</Template>
  <TotalTime>0</TotalTime>
  <Words>5457</Words>
  <Application>WPS 演示</Application>
  <PresentationFormat>全屏显示(4:3)</PresentationFormat>
  <Paragraphs>565</Paragraphs>
  <Slides>40</Slides>
  <Notes>0</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24</vt:i4>
      </vt:variant>
      <vt:variant>
        <vt:lpstr>幻灯片标题</vt:lpstr>
      </vt:variant>
      <vt:variant>
        <vt:i4>40</vt:i4>
      </vt:variant>
    </vt:vector>
  </HeadingPairs>
  <TitlesOfParts>
    <vt:vector size="80" baseType="lpstr">
      <vt:lpstr>Arial</vt:lpstr>
      <vt:lpstr>宋体</vt:lpstr>
      <vt:lpstr>Wingdings</vt:lpstr>
      <vt:lpstr>黑体</vt:lpstr>
      <vt:lpstr>Times New Roman</vt:lpstr>
      <vt:lpstr>NEU-BZ-S92</vt:lpstr>
      <vt:lpstr>NEU-BZ-S92</vt:lpstr>
      <vt:lpstr>方正书宋_GBK</vt:lpstr>
      <vt:lpstr>楷体</vt:lpstr>
      <vt:lpstr>仿宋</vt:lpstr>
      <vt:lpstr>微软雅黑</vt:lpstr>
      <vt:lpstr>Arial Unicode MS</vt:lpstr>
      <vt:lpstr>Calibri</vt:lpstr>
      <vt:lpstr>Segoe Print</vt:lpstr>
      <vt:lpstr>Arial Black</vt:lpstr>
      <vt:lpstr>书籍进步</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第二章　城市与环境</vt:lpstr>
      <vt:lpstr>第一节　城市空间结构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城市与环境</dc:title>
  <dc:creator>Windows User</dc:creator>
  <cp:lastModifiedBy>Administrator</cp:lastModifiedBy>
  <cp:revision>13</cp:revision>
  <dcterms:created xsi:type="dcterms:W3CDTF">2016-12-13T02:55:00Z</dcterms:created>
  <dcterms:modified xsi:type="dcterms:W3CDTF">2018-06-09T14:31:37Z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2052-10.8.0.6423</vt:lpwstr>
  </property>
</Properties>
</file>