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4" r:id="rId3"/>
    <p:sldId id="259" r:id="rId4"/>
    <p:sldId id="262" r:id="rId5"/>
    <p:sldId id="285" r:id="rId6"/>
    <p:sldId id="284" r:id="rId7"/>
    <p:sldId id="286" r:id="rId8"/>
    <p:sldId id="287" r:id="rId9"/>
    <p:sldId id="288" r:id="rId10"/>
    <p:sldId id="260" r:id="rId11"/>
    <p:sldId id="290" r:id="rId12"/>
    <p:sldId id="291" r:id="rId13"/>
    <p:sldId id="292" r:id="rId14"/>
    <p:sldId id="293" r:id="rId15"/>
    <p:sldId id="289" r:id="rId16"/>
    <p:sldId id="294" r:id="rId17"/>
    <p:sldId id="306" r:id="rId18"/>
    <p:sldId id="276" r:id="rId19"/>
    <p:sldId id="296" r:id="rId20"/>
    <p:sldId id="299" r:id="rId21"/>
    <p:sldId id="297" r:id="rId22"/>
    <p:sldId id="300" r:id="rId23"/>
    <p:sldId id="301" r:id="rId24"/>
    <p:sldId id="298" r:id="rId25"/>
    <p:sldId id="302" r:id="rId26"/>
    <p:sldId id="307" r:id="rId27"/>
    <p:sldId id="265" r:id="rId28"/>
    <p:sldId id="310" r:id="rId29"/>
    <p:sldId id="277" r:id="rId30"/>
    <p:sldId id="278" r:id="rId31"/>
    <p:sldId id="279" r:id="rId32"/>
    <p:sldId id="309" r:id="rId33"/>
    <p:sldId id="280" r:id="rId34"/>
    <p:sldId id="281" r:id="rId35"/>
    <p:sldId id="282" r:id="rId36"/>
    <p:sldId id="283" r:id="rId37"/>
    <p:sldId id="308" r:id="rId38"/>
    <p:sldId id="304" r:id="rId39"/>
    <p:sldId id="305"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93" d="100"/>
          <a:sy n="93" d="100"/>
        </p:scale>
        <p:origin x="852" y="9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Picture 4"/>
          <p:cNvPicPr>
            <a:picLocks noChangeAspect="1"/>
          </p:cNvPicPr>
          <p:nvPr/>
        </p:nvPicPr>
        <p:blipFill>
          <a:blip r:embed="rId2"/>
          <a:stretch>
            <a:fillRect/>
          </a:stretch>
        </p:blipFill>
        <p:spPr>
          <a:xfrm>
            <a:off x="0" y="-14287"/>
            <a:ext cx="9170988" cy="6872287"/>
          </a:xfrm>
          <a:prstGeom prst="rect">
            <a:avLst/>
          </a:prstGeom>
          <a:noFill/>
          <a:ln w="9525">
            <a:noFill/>
          </a:ln>
        </p:spPr>
      </p:pic>
      <p:sp>
        <p:nvSpPr>
          <p:cNvPr id="2051" name="标题 2050"/>
          <p:cNvSpPr>
            <a:spLocks noGrp="1"/>
          </p:cNvSpPr>
          <p:nvPr>
            <p:ph type="ctrTitle"/>
          </p:nvPr>
        </p:nvSpPr>
        <p:spPr>
          <a:xfrm>
            <a:off x="468313" y="1557338"/>
            <a:ext cx="6908800" cy="1082675"/>
          </a:xfrm>
          <a:prstGeom prst="rect">
            <a:avLst/>
          </a:prstGeom>
          <a:noFill/>
          <a:ln w="9525">
            <a:noFill/>
          </a:ln>
        </p:spPr>
        <p:txBody>
          <a:bodyPr anchor="ctr"/>
          <a:lstStyle>
            <a:lvl1pPr lvl="0" algn="l">
              <a:defRPr>
                <a:solidFill>
                  <a:schemeClr val="tx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468313" y="2782888"/>
            <a:ext cx="6913562" cy="1752600"/>
          </a:xfrm>
          <a:prstGeom prst="rect">
            <a:avLst/>
          </a:prstGeom>
          <a:noFill/>
          <a:ln w="9525">
            <a:noFill/>
          </a:ln>
        </p:spPr>
        <p:txBody>
          <a:bodyPr anchor="t"/>
          <a:lstStyle>
            <a:lvl1pPr marL="0" lvl="0" indent="0" algn="l">
              <a:buNone/>
              <a:defRPr>
                <a:solidFill>
                  <a:schemeClr val="tx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ln>
        </p:spPr>
        <p:txBody>
          <a:bodyPr anchor="t"/>
          <a:p>
            <a:pPr algn="ctr"/>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ln>
        </p:spPr>
        <p:txBody>
          <a:bodyPr anchor="t"/>
          <a:p>
            <a:pPr algn="r"/>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52930"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pic>
        <p:nvPicPr>
          <p:cNvPr id="7" name="图片 6" descr="fon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tailEnd type="oval" w="med" len="med"/>
            </a:ln>
            <a:extLst>
              <a:ext uri="{909E8E84-426E-40DD-AFC4-6F175D3DCCD1}">
                <a14:hiddenFill xmlns:a14="http://schemas.microsoft.com/office/drawing/2010/main">
                  <a:noFill/>
                </a14:hiddenFill>
              </a:ext>
            </a:extLst>
          </p:spPr>
          <p:txBody>
            <a:bodyPr wrap="none" anchor="ctr"/>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174750"/>
            <a:ext cx="4032504"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Picture 16"/>
          <p:cNvPicPr>
            <a:picLocks noChangeAspect="1"/>
          </p:cNvPicPr>
          <p:nvPr/>
        </p:nvPicPr>
        <p:blipFill>
          <a:blip r:embed="rId14"/>
          <a:stretch>
            <a:fillRect/>
          </a:stretch>
        </p:blipFill>
        <p:spPr>
          <a:xfrm>
            <a:off x="0" y="0"/>
            <a:ext cx="9144000" cy="6858000"/>
          </a:xfrm>
          <a:prstGeom prst="rect">
            <a:avLst/>
          </a:prstGeom>
          <a:noFill/>
          <a:ln w="9525">
            <a:noFill/>
          </a:ln>
        </p:spPr>
      </p:pic>
      <p:sp>
        <p:nvSpPr>
          <p:cNvPr id="1027" name="标题 1026"/>
          <p:cNvSpPr>
            <a:spLocks noGrp="1"/>
          </p:cNvSpPr>
          <p:nvPr>
            <p:ph type="title"/>
          </p:nvPr>
        </p:nvSpPr>
        <p:spPr>
          <a:xfrm>
            <a:off x="457200" y="190500"/>
            <a:ext cx="8229600" cy="582613"/>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174750"/>
            <a:ext cx="8229600" cy="49530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12.xml.rels><?xml version="1.0" encoding="UTF-8" standalone="yes"?>
<Relationships xmlns="http://schemas.openxmlformats.org/package/2006/relationships"><Relationship Id="rId7" Type="http://schemas.openxmlformats.org/officeDocument/2006/relationships/vmlDrawing" Target="../drawings/vmlDrawing5.vml"/><Relationship Id="rId6" Type="http://schemas.openxmlformats.org/officeDocument/2006/relationships/slideLayout" Target="../slideLayouts/slideLayout12.xml"/><Relationship Id="rId5" Type="http://schemas.openxmlformats.org/officeDocument/2006/relationships/image" Target="../media/image10.emf"/><Relationship Id="rId4" Type="http://schemas.openxmlformats.org/officeDocument/2006/relationships/package" Target="../embeddings/Document5.docx"/><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14.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12.xml"/><Relationship Id="rId5" Type="http://schemas.openxmlformats.org/officeDocument/2006/relationships/image" Target="../media/image11.emf"/><Relationship Id="rId4" Type="http://schemas.openxmlformats.org/officeDocument/2006/relationships/package" Target="../embeddings/Document6.docx"/><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15.xml.rels><?xml version="1.0" encoding="UTF-8" standalone="yes"?>
<Relationships xmlns="http://schemas.openxmlformats.org/package/2006/relationships"><Relationship Id="rId7" Type="http://schemas.openxmlformats.org/officeDocument/2006/relationships/vmlDrawing" Target="../drawings/vmlDrawing7.vml"/><Relationship Id="rId6" Type="http://schemas.openxmlformats.org/officeDocument/2006/relationships/slideLayout" Target="../slideLayouts/slideLayout12.xml"/><Relationship Id="rId5" Type="http://schemas.openxmlformats.org/officeDocument/2006/relationships/image" Target="../media/image12.emf"/><Relationship Id="rId4" Type="http://schemas.openxmlformats.org/officeDocument/2006/relationships/package" Target="../embeddings/Document7.docx"/><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16.xml.rels><?xml version="1.0" encoding="UTF-8" standalone="yes"?>
<Relationships xmlns="http://schemas.openxmlformats.org/package/2006/relationships"><Relationship Id="rId7" Type="http://schemas.openxmlformats.org/officeDocument/2006/relationships/vmlDrawing" Target="../drawings/vmlDrawing8.vml"/><Relationship Id="rId6" Type="http://schemas.openxmlformats.org/officeDocument/2006/relationships/slideLayout" Target="../slideLayouts/slideLayout12.xml"/><Relationship Id="rId5" Type="http://schemas.openxmlformats.org/officeDocument/2006/relationships/image" Target="../media/image13.emf"/><Relationship Id="rId4" Type="http://schemas.openxmlformats.org/officeDocument/2006/relationships/package" Target="../embeddings/Document8.docx"/><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18.xml.rels><?xml version="1.0" encoding="UTF-8" standalone="yes"?>
<Relationships xmlns="http://schemas.openxmlformats.org/package/2006/relationships"><Relationship Id="rId7" Type="http://schemas.openxmlformats.org/officeDocument/2006/relationships/vmlDrawing" Target="../drawings/vmlDrawing9.vml"/><Relationship Id="rId6" Type="http://schemas.openxmlformats.org/officeDocument/2006/relationships/slideLayout" Target="../slideLayouts/slideLayout12.xml"/><Relationship Id="rId5" Type="http://schemas.openxmlformats.org/officeDocument/2006/relationships/image" Target="../media/image14.emf"/><Relationship Id="rId4" Type="http://schemas.openxmlformats.org/officeDocument/2006/relationships/package" Target="../embeddings/Document9.docx"/><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2.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2.xml"/><Relationship Id="rId4" Type="http://schemas.openxmlformats.org/officeDocument/2006/relationships/image" Target="../media/image4.emf"/><Relationship Id="rId3" Type="http://schemas.openxmlformats.org/officeDocument/2006/relationships/package" Target="../embeddings/Document1.docx"/><Relationship Id="rId2" Type="http://schemas.openxmlformats.org/officeDocument/2006/relationships/slide" Target="slide3.xml"/><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21.xml.rels><?xml version="1.0" encoding="UTF-8" standalone="yes"?>
<Relationships xmlns="http://schemas.openxmlformats.org/package/2006/relationships"><Relationship Id="rId9" Type="http://schemas.openxmlformats.org/officeDocument/2006/relationships/vmlDrawing" Target="../drawings/vmlDrawing10.vml"/><Relationship Id="rId8" Type="http://schemas.openxmlformats.org/officeDocument/2006/relationships/slideLayout" Target="../slideLayouts/slideLayout12.xml"/><Relationship Id="rId7" Type="http://schemas.openxmlformats.org/officeDocument/2006/relationships/image" Target="../media/image16.emf"/><Relationship Id="rId6" Type="http://schemas.openxmlformats.org/officeDocument/2006/relationships/package" Target="../embeddings/Document11.docx"/><Relationship Id="rId5" Type="http://schemas.openxmlformats.org/officeDocument/2006/relationships/image" Target="../media/image15.emf"/><Relationship Id="rId4" Type="http://schemas.openxmlformats.org/officeDocument/2006/relationships/package" Target="../embeddings/Document10.docx"/><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24.xml.rels><?xml version="1.0" encoding="UTF-8" standalone="yes"?>
<Relationships xmlns="http://schemas.openxmlformats.org/package/2006/relationships"><Relationship Id="rId7" Type="http://schemas.openxmlformats.org/officeDocument/2006/relationships/vmlDrawing" Target="../drawings/vmlDrawing11.vml"/><Relationship Id="rId6" Type="http://schemas.openxmlformats.org/officeDocument/2006/relationships/slideLayout" Target="../slideLayouts/slideLayout12.xml"/><Relationship Id="rId5" Type="http://schemas.openxmlformats.org/officeDocument/2006/relationships/image" Target="../media/image17.emf"/><Relationship Id="rId4" Type="http://schemas.openxmlformats.org/officeDocument/2006/relationships/package" Target="../embeddings/Document12.docx"/><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25.xml.rels><?xml version="1.0" encoding="UTF-8" standalone="yes"?>
<Relationships xmlns="http://schemas.openxmlformats.org/package/2006/relationships"><Relationship Id="rId7" Type="http://schemas.openxmlformats.org/officeDocument/2006/relationships/vmlDrawing" Target="../drawings/vmlDrawing12.vml"/><Relationship Id="rId6" Type="http://schemas.openxmlformats.org/officeDocument/2006/relationships/slideLayout" Target="../slideLayouts/slideLayout12.xml"/><Relationship Id="rId5" Type="http://schemas.openxmlformats.org/officeDocument/2006/relationships/image" Target="../media/image18.emf"/><Relationship Id="rId4" Type="http://schemas.openxmlformats.org/officeDocument/2006/relationships/package" Target="../embeddings/Document13.docx"/><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_rels/slide26.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4" Type="http://schemas.openxmlformats.org/officeDocument/2006/relationships/vmlDrawing" Target="../drawings/vmlDrawing13.vml"/><Relationship Id="rId13" Type="http://schemas.openxmlformats.org/officeDocument/2006/relationships/slideLayout" Target="../slideLayouts/slideLayout12.xml"/><Relationship Id="rId12" Type="http://schemas.openxmlformats.org/officeDocument/2006/relationships/slide" Target="slide36.xml"/><Relationship Id="rId11" Type="http://schemas.openxmlformats.org/officeDocument/2006/relationships/image" Target="../media/image19.emf"/><Relationship Id="rId10" Type="http://schemas.openxmlformats.org/officeDocument/2006/relationships/package" Target="../embeddings/Document14.docx"/><Relationship Id="rId1" Type="http://schemas.openxmlformats.org/officeDocument/2006/relationships/slide" Target="slide9.xml"/></Relationships>
</file>

<file path=ppt/slides/_rels/slide27.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1" Type="http://schemas.openxmlformats.org/officeDocument/2006/relationships/slideLayout" Target="../slideLayouts/slideLayout12.xml"/><Relationship Id="rId10" Type="http://schemas.openxmlformats.org/officeDocument/2006/relationships/slide" Target="slide36.xml"/><Relationship Id="rId1" Type="http://schemas.openxmlformats.org/officeDocument/2006/relationships/slide" Target="slide9.xml"/></Relationships>
</file>

<file path=ppt/slides/_rels/slide28.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1" Type="http://schemas.openxmlformats.org/officeDocument/2006/relationships/slideLayout" Target="../slideLayouts/slideLayout12.xml"/><Relationship Id="rId10" Type="http://schemas.openxmlformats.org/officeDocument/2006/relationships/slide" Target="slide36.xml"/><Relationship Id="rId1" Type="http://schemas.openxmlformats.org/officeDocument/2006/relationships/slide" Target="slide9.xml"/></Relationships>
</file>

<file path=ppt/slides/_rels/slide29.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1" Type="http://schemas.openxmlformats.org/officeDocument/2006/relationships/slideLayout" Target="../slideLayouts/slideLayout12.xml"/><Relationship Id="rId10" Type="http://schemas.openxmlformats.org/officeDocument/2006/relationships/slide" Target="slide36.xml"/><Relationship Id="rId1" Type="http://schemas.openxmlformats.org/officeDocument/2006/relationships/slide" Target="slide9.xml"/></Relationships>
</file>

<file path=ppt/slides/_rels/slide3.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2.xml"/><Relationship Id="rId4" Type="http://schemas.openxmlformats.org/officeDocument/2006/relationships/image" Target="../media/image5.emf"/><Relationship Id="rId3" Type="http://schemas.openxmlformats.org/officeDocument/2006/relationships/package" Target="../embeddings/Document2.docx"/><Relationship Id="rId2" Type="http://schemas.openxmlformats.org/officeDocument/2006/relationships/slide" Target="slide3.xml"/><Relationship Id="rId1" Type="http://schemas.openxmlformats.org/officeDocument/2006/relationships/slide" Target="slide2.xml"/></Relationships>
</file>

<file path=ppt/slides/_rels/slide30.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4" Type="http://schemas.openxmlformats.org/officeDocument/2006/relationships/vmlDrawing" Target="../drawings/vmlDrawing14.vml"/><Relationship Id="rId13" Type="http://schemas.openxmlformats.org/officeDocument/2006/relationships/slideLayout" Target="../slideLayouts/slideLayout12.xml"/><Relationship Id="rId12" Type="http://schemas.openxmlformats.org/officeDocument/2006/relationships/slide" Target="slide36.xml"/><Relationship Id="rId11" Type="http://schemas.openxmlformats.org/officeDocument/2006/relationships/image" Target="../media/image20.emf"/><Relationship Id="rId10" Type="http://schemas.openxmlformats.org/officeDocument/2006/relationships/package" Target="../embeddings/Document15.docx"/><Relationship Id="rId1" Type="http://schemas.openxmlformats.org/officeDocument/2006/relationships/slide" Target="slide9.xml"/></Relationships>
</file>

<file path=ppt/slides/_rels/slide31.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1" Type="http://schemas.openxmlformats.org/officeDocument/2006/relationships/slideLayout" Target="../slideLayouts/slideLayout12.xml"/><Relationship Id="rId10" Type="http://schemas.openxmlformats.org/officeDocument/2006/relationships/slide" Target="slide36.xml"/><Relationship Id="rId1" Type="http://schemas.openxmlformats.org/officeDocument/2006/relationships/slide" Target="slide9.xml"/></Relationships>
</file>

<file path=ppt/slides/_rels/slide32.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1" Type="http://schemas.openxmlformats.org/officeDocument/2006/relationships/slideLayout" Target="../slideLayouts/slideLayout12.xml"/><Relationship Id="rId10" Type="http://schemas.openxmlformats.org/officeDocument/2006/relationships/slide" Target="slide36.xml"/><Relationship Id="rId1" Type="http://schemas.openxmlformats.org/officeDocument/2006/relationships/slide" Target="slide9.xml"/></Relationships>
</file>

<file path=ppt/slides/_rels/slide33.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1" Type="http://schemas.openxmlformats.org/officeDocument/2006/relationships/slideLayout" Target="../slideLayouts/slideLayout12.xml"/><Relationship Id="rId10" Type="http://schemas.openxmlformats.org/officeDocument/2006/relationships/slide" Target="slide36.xml"/><Relationship Id="rId1" Type="http://schemas.openxmlformats.org/officeDocument/2006/relationships/slide" Target="slide9.xml"/></Relationships>
</file>

<file path=ppt/slides/_rels/slide34.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4" Type="http://schemas.openxmlformats.org/officeDocument/2006/relationships/vmlDrawing" Target="../drawings/vmlDrawing15.vml"/><Relationship Id="rId13" Type="http://schemas.openxmlformats.org/officeDocument/2006/relationships/slideLayout" Target="../slideLayouts/slideLayout12.xml"/><Relationship Id="rId12" Type="http://schemas.openxmlformats.org/officeDocument/2006/relationships/slide" Target="slide36.xml"/><Relationship Id="rId11" Type="http://schemas.openxmlformats.org/officeDocument/2006/relationships/image" Target="../media/image21.emf"/><Relationship Id="rId10" Type="http://schemas.openxmlformats.org/officeDocument/2006/relationships/package" Target="../embeddings/Document16.docx"/><Relationship Id="rId1" Type="http://schemas.openxmlformats.org/officeDocument/2006/relationships/slide" Target="slide9.xml"/></Relationships>
</file>

<file path=ppt/slides/_rels/slide35.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1" Type="http://schemas.openxmlformats.org/officeDocument/2006/relationships/slideLayout" Target="../slideLayouts/slideLayout12.xml"/><Relationship Id="rId10" Type="http://schemas.openxmlformats.org/officeDocument/2006/relationships/slide" Target="slide36.xml"/><Relationship Id="rId1" Type="http://schemas.openxmlformats.org/officeDocument/2006/relationships/slide" Target="slide9.xml"/></Relationships>
</file>

<file path=ppt/slides/_rels/slide36.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4" Type="http://schemas.openxmlformats.org/officeDocument/2006/relationships/vmlDrawing" Target="../drawings/vmlDrawing16.vml"/><Relationship Id="rId13" Type="http://schemas.openxmlformats.org/officeDocument/2006/relationships/slideLayout" Target="../slideLayouts/slideLayout12.xml"/><Relationship Id="rId12" Type="http://schemas.openxmlformats.org/officeDocument/2006/relationships/slide" Target="slide36.xml"/><Relationship Id="rId11" Type="http://schemas.openxmlformats.org/officeDocument/2006/relationships/image" Target="../media/image22.emf"/><Relationship Id="rId10" Type="http://schemas.openxmlformats.org/officeDocument/2006/relationships/package" Target="../embeddings/Document17.docx"/><Relationship Id="rId1" Type="http://schemas.openxmlformats.org/officeDocument/2006/relationships/slide" Target="slide9.xml"/></Relationships>
</file>

<file path=ppt/slides/_rels/slide37.xml.rels><?xml version="1.0" encoding="UTF-8" standalone="yes"?>
<Relationships xmlns="http://schemas.openxmlformats.org/package/2006/relationships"><Relationship Id="rId9" Type="http://schemas.openxmlformats.org/officeDocument/2006/relationships/slide" Target="slide33.xml"/><Relationship Id="rId8" Type="http://schemas.openxmlformats.org/officeDocument/2006/relationships/slide" Target="slide32.xml"/><Relationship Id="rId7" Type="http://schemas.openxmlformats.org/officeDocument/2006/relationships/slide" Target="slide30.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image" Target="../media/image23.emf"/><Relationship Id="rId3" Type="http://schemas.openxmlformats.org/officeDocument/2006/relationships/package" Target="../embeddings/Document18.docx"/><Relationship Id="rId2" Type="http://schemas.openxmlformats.org/officeDocument/2006/relationships/slide" Target="slide26.xml"/><Relationship Id="rId14" Type="http://schemas.openxmlformats.org/officeDocument/2006/relationships/vmlDrawing" Target="../drawings/vmlDrawing17.vml"/><Relationship Id="rId13" Type="http://schemas.openxmlformats.org/officeDocument/2006/relationships/slideLayout" Target="../slideLayouts/slideLayout12.xml"/><Relationship Id="rId12" Type="http://schemas.openxmlformats.org/officeDocument/2006/relationships/slide" Target="slide36.xml"/><Relationship Id="rId11" Type="http://schemas.openxmlformats.org/officeDocument/2006/relationships/slide" Target="slide35.xml"/><Relationship Id="rId10" Type="http://schemas.openxmlformats.org/officeDocument/2006/relationships/slide" Target="slide34.xml"/><Relationship Id="rId1" Type="http://schemas.openxmlformats.org/officeDocument/2006/relationships/slide" Target="slide9.xml"/></Relationships>
</file>

<file path=ppt/slides/_rels/slide38.xml.rels><?xml version="1.0" encoding="UTF-8" standalone="yes"?>
<Relationships xmlns="http://schemas.openxmlformats.org/package/2006/relationships"><Relationship Id="rId9" Type="http://schemas.openxmlformats.org/officeDocument/2006/relationships/slide" Target="slide35.xml"/><Relationship Id="rId8" Type="http://schemas.openxmlformats.org/officeDocument/2006/relationships/slide" Target="slide34.xml"/><Relationship Id="rId7" Type="http://schemas.openxmlformats.org/officeDocument/2006/relationships/slide" Target="slide3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29.xml"/><Relationship Id="rId3" Type="http://schemas.openxmlformats.org/officeDocument/2006/relationships/slide" Target="slide28.xml"/><Relationship Id="rId2" Type="http://schemas.openxmlformats.org/officeDocument/2006/relationships/slide" Target="slide26.xml"/><Relationship Id="rId11" Type="http://schemas.openxmlformats.org/officeDocument/2006/relationships/slideLayout" Target="../slideLayouts/slideLayout12.xml"/><Relationship Id="rId10" Type="http://schemas.openxmlformats.org/officeDocument/2006/relationships/slide" Target="slide36.xml"/><Relationship Id="rId1" Type="http://schemas.openxmlformats.org/officeDocument/2006/relationships/slide" Target="slide9.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jpeg"/><Relationship Id="rId2" Type="http://schemas.openxmlformats.org/officeDocument/2006/relationships/slide" Target="slide3.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2.xml"/><Relationship Id="rId4" Type="http://schemas.openxmlformats.org/officeDocument/2006/relationships/image" Target="../media/image7.emf"/><Relationship Id="rId3" Type="http://schemas.openxmlformats.org/officeDocument/2006/relationships/package" Target="../embeddings/Document3.docx"/><Relationship Id="rId2" Type="http://schemas.openxmlformats.org/officeDocument/2006/relationships/slide" Target="slide3.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2.xml"/><Relationship Id="rId4" Type="http://schemas.openxmlformats.org/officeDocument/2006/relationships/image" Target="../media/image8.emf"/><Relationship Id="rId3" Type="http://schemas.openxmlformats.org/officeDocument/2006/relationships/package" Target="../embeddings/Document4.docx"/><Relationship Id="rId2" Type="http://schemas.openxmlformats.org/officeDocument/2006/relationships/slide" Target="slide3.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3.xml"/><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9.jpeg"/><Relationship Id="rId2" Type="http://schemas.openxmlformats.org/officeDocument/2006/relationships/slide" Target="slide3.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17.xml"/><Relationship Id="rId2" Type="http://schemas.openxmlformats.org/officeDocument/2006/relationships/slide" Target="slide26.xml"/><Relationship Id="rId1"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城市化过程对地理环境的</a:t>
            </a:r>
            <a:r>
              <a:rPr lang="zh-CN" altLang="zh-CN" dirty="0" smtClean="0"/>
              <a:t>影响</a:t>
            </a:r>
            <a:endParaRPr lang="zh-CN"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城市大气污染的主要污染源有哪些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列举主要整治措施。</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城市水污染、固体废弃物污染、噪声污染的主要污染源分别是什么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城市大气污染的主要污染源有城市居民燃烧煤炭等化石燃料所排放的烟尘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工矿企业排放的烟气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汽车等各类交通工具排放的尾气。整治措施主要有合理布局有大气污染的企业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实行集中供暖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改进燃烧技术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节能减排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建立绿化隔离带。</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城市中水污染的污染源主要有城市工业废水、居民生活污水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固体废弃物污染的污染源主要是工业、建筑、居民生活垃圾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噪声污染的污染源主要是交通运输、工业生产、建筑施工和社会活动。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出门坐汽车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走路不用腿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的新时代的降临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大中城市交通拥堵之况已然成为政府部门、社会各界和居民百姓心生厌烦、挥之不去的苦恼之事。人口城镇化是社会发展的必然规律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但由于人口过分集中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导致住房拥挤。</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城市化过程带来的社会问题主要表现在交通拥挤、居住条件差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其成因主要有哪些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如何整治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除交通拥挤、居住条件差外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城市化过程带来的社会问题还有哪些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城市交通拥挤、居住条件差的主要成因是城市人口急剧膨胀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汽车数量不断增加。整治措施主要有控制城市人口增长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合理布局城市道路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加快住房建设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优先发展公交等。</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城市化带来的社会问题还有就业困难、失业人数增加、社会不安定等。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395536" y="980728"/>
            <a:ext cx="8128000" cy="167969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发展经济、改善民生是国家和民族发展的目标与责任。城市绿化建设是一项重要的民生工程。下图为某城市绿地系统规划示意图。读图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1213323" y="2812181"/>
          <a:ext cx="6717355" cy="3353123"/>
        </p:xfrm>
        <a:graphic>
          <a:graphicData uri="http://schemas.openxmlformats.org/presentationml/2006/ole">
            <mc:AlternateContent xmlns:mc="http://schemas.openxmlformats.org/markup-compatibility/2006">
              <mc:Choice xmlns:v="urn:schemas-microsoft-com:vml" Requires="v">
                <p:oleObj spid="_x0000_s7192" name="Document" r:id="rId4" imgW="3846830" imgH="1920240" progId="Word.Document.12">
                  <p:embed/>
                </p:oleObj>
              </mc:Choice>
              <mc:Fallback>
                <p:oleObj name="Document" r:id="rId4" imgW="3846830" imgH="1920240" progId="Word.Document.12">
                  <p:embed/>
                  <p:pic>
                    <p:nvPicPr>
                      <p:cNvPr id="0" name="图片 7191"/>
                      <p:cNvPicPr/>
                      <p:nvPr/>
                    </p:nvPicPr>
                    <p:blipFill>
                      <a:blip r:embed="rId5"/>
                      <a:stretch>
                        <a:fillRect/>
                      </a:stretch>
                    </p:blipFill>
                    <p:spPr>
                      <a:xfrm>
                        <a:off x="1213323" y="2812181"/>
                        <a:ext cx="6717355" cy="3353123"/>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简述规划绿地的分布特点。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阐述该绿地系统改善城市空气质量的原理。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从图中信息可知绿地主要沿主干道呈放射状分布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在边缘呈网状分布。第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城市绿地系统改善城市空气质量的原理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即城市绿地的作用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可以吸收大量二氧化碳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放出氧气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绿地能阻挡飞扬的灰尘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吸收各种有害的气体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从而起到过滤、净化空气的作用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绿地还可以减弱噪声。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城市中心为片状分布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边缘呈网状分布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环状分布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沿主干道呈楔形或条带状或放射状分布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吸附飘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净化污染气体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释放氧气等。</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5" name="对象 4"/>
          <p:cNvGraphicFramePr>
            <a:graphicFrameLocks noChangeAspect="1"/>
          </p:cNvGraphicFramePr>
          <p:nvPr/>
        </p:nvGraphicFramePr>
        <p:xfrm>
          <a:off x="508000" y="1209980"/>
          <a:ext cx="8128000" cy="5099340"/>
        </p:xfrm>
        <a:graphic>
          <a:graphicData uri="http://schemas.openxmlformats.org/presentationml/2006/ole">
            <mc:AlternateContent xmlns:mc="http://schemas.openxmlformats.org/markup-compatibility/2006">
              <mc:Choice xmlns:v="urn:schemas-microsoft-com:vml" Requires="v">
                <p:oleObj spid="_x0000_s8216" name="文档" r:id="rId4" imgW="3913505" imgH="2461260" progId="Word.Document.12">
                  <p:embed/>
                </p:oleObj>
              </mc:Choice>
              <mc:Fallback>
                <p:oleObj name="文档" r:id="rId4" imgW="3913505" imgH="2461260" progId="Word.Document.12">
                  <p:embed/>
                  <p:pic>
                    <p:nvPicPr>
                      <p:cNvPr id="0" name="图片 8215"/>
                      <p:cNvPicPr/>
                      <p:nvPr/>
                    </p:nvPicPr>
                    <p:blipFill>
                      <a:blip r:embed="rId5"/>
                      <a:stretch>
                        <a:fillRect/>
                      </a:stretch>
                    </p:blipFill>
                    <p:spPr>
                      <a:xfrm>
                        <a:off x="508000" y="1209980"/>
                        <a:ext cx="8128000" cy="5099340"/>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5" name="对象 4"/>
          <p:cNvGraphicFramePr>
            <a:graphicFrameLocks noChangeAspect="1"/>
          </p:cNvGraphicFramePr>
          <p:nvPr/>
        </p:nvGraphicFramePr>
        <p:xfrm>
          <a:off x="508000" y="1268760"/>
          <a:ext cx="8128000" cy="5007164"/>
        </p:xfrm>
        <a:graphic>
          <a:graphicData uri="http://schemas.openxmlformats.org/presentationml/2006/ole">
            <mc:AlternateContent xmlns:mc="http://schemas.openxmlformats.org/markup-compatibility/2006">
              <mc:Choice xmlns:v="urn:schemas-microsoft-com:vml" Requires="v">
                <p:oleObj spid="_x0000_s9240" name="文档" r:id="rId4" imgW="3913505" imgH="2415540" progId="Word.Document.12">
                  <p:embed/>
                </p:oleObj>
              </mc:Choice>
              <mc:Fallback>
                <p:oleObj name="文档" r:id="rId4" imgW="3913505" imgH="2415540" progId="Word.Document.12">
                  <p:embed/>
                  <p:pic>
                    <p:nvPicPr>
                      <p:cNvPr id="0" name="图片 9239"/>
                      <p:cNvPicPr/>
                      <p:nvPr/>
                    </p:nvPicPr>
                    <p:blipFill>
                      <a:blip r:embed="rId5"/>
                      <a:stretch>
                        <a:fillRect/>
                      </a:stretch>
                    </p:blipFill>
                    <p:spPr>
                      <a:xfrm>
                        <a:off x="508000" y="1268760"/>
                        <a:ext cx="8128000" cy="5007164"/>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4" name="对象 3"/>
          <p:cNvGraphicFramePr>
            <a:graphicFrameLocks noChangeAspect="1"/>
          </p:cNvGraphicFramePr>
          <p:nvPr/>
        </p:nvGraphicFramePr>
        <p:xfrm>
          <a:off x="508000" y="1196752"/>
          <a:ext cx="8128000" cy="3160341"/>
        </p:xfrm>
        <a:graphic>
          <a:graphicData uri="http://schemas.openxmlformats.org/presentationml/2006/ole">
            <mc:AlternateContent xmlns:mc="http://schemas.openxmlformats.org/markup-compatibility/2006">
              <mc:Choice xmlns:v="urn:schemas-microsoft-com:vml" Requires="v">
                <p:oleObj spid="_x0000_s17426" name="文档" r:id="rId4" imgW="3913505" imgH="1525270" progId="Word.Document.12">
                  <p:embed/>
                </p:oleObj>
              </mc:Choice>
              <mc:Fallback>
                <p:oleObj name="文档" r:id="rId4" imgW="3913505" imgH="1525270" progId="Word.Document.12">
                  <p:embed/>
                  <p:pic>
                    <p:nvPicPr>
                      <p:cNvPr id="0" name="图片 17425"/>
                      <p:cNvPicPr/>
                      <p:nvPr/>
                    </p:nvPicPr>
                    <p:blipFill>
                      <a:blip r:embed="rId5"/>
                      <a:stretch>
                        <a:fillRect/>
                      </a:stretch>
                    </p:blipFill>
                    <p:spPr>
                      <a:xfrm>
                        <a:off x="508000" y="1196752"/>
                        <a:ext cx="8128000" cy="3160341"/>
                      </a:xfrm>
                      <a:prstGeom prst="rect">
                        <a:avLst/>
                      </a:prstGeom>
                    </p:spPr>
                  </p:pic>
                </p:oleObj>
              </mc:Fallback>
            </mc:AlternateContent>
          </a:graphicData>
        </a:graphic>
      </p:graphicFrame>
      <p:sp>
        <p:nvSpPr>
          <p:cNvPr id="10" name="矩形 9"/>
          <p:cNvSpPr>
            <a:spLocks noChangeAspect="1"/>
          </p:cNvSpPr>
          <p:nvPr/>
        </p:nvSpPr>
        <p:spPr>
          <a:xfrm>
            <a:off x="508000" y="3955265"/>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改善城市环境质量的措施</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针对城市化过程中出现的问题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对症下药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保护和改善城市环境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其主要措施包括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进行合理的城市规划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在大城市周围建设卫星城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开发新区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改善城市交通和居住条件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保护和治理城市环境。</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424745" y="1351508"/>
            <a:ext cx="8384480" cy="4154984"/>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城市化、城市郊区化、逆城市化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城市化、城市郊区化和逆城市化的区别。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一般指人口向城市地区集聚和乡村地区转变为城市地区的过程。城市郊区化和逆城市化是城市化的不同表现阶段。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城市郊区化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若干发达国家人口的主要流向是城市中、上阶层人口移居市郊或外围地带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这就是城市郊区化。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逆城市化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一些大城市不仅中心市区人口继续外迁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郊区人口也向外迁移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整个大都市中心区出现人口负增长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人们迁向离城市更远的农村和小城镇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这一过程称为逆城市化。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6" name="对象 5"/>
          <p:cNvGraphicFramePr>
            <a:graphicFrameLocks noChangeAspect="1"/>
          </p:cNvGraphicFramePr>
          <p:nvPr/>
        </p:nvGraphicFramePr>
        <p:xfrm>
          <a:off x="395536" y="1196752"/>
          <a:ext cx="8128000" cy="2356379"/>
        </p:xfrm>
        <a:graphic>
          <a:graphicData uri="http://schemas.openxmlformats.org/presentationml/2006/ole">
            <mc:AlternateContent xmlns:mc="http://schemas.openxmlformats.org/markup-compatibility/2006">
              <mc:Choice xmlns:v="urn:schemas-microsoft-com:vml" Requires="v">
                <p:oleObj spid="_x0000_s10264" name="Document" r:id="rId4" imgW="3846830" imgH="1115695" progId="Word.Document.12">
                  <p:embed/>
                </p:oleObj>
              </mc:Choice>
              <mc:Fallback>
                <p:oleObj name="Document" r:id="rId4" imgW="3846830" imgH="1115695" progId="Word.Document.12">
                  <p:embed/>
                  <p:pic>
                    <p:nvPicPr>
                      <p:cNvPr id="0" name="图片 10263"/>
                      <p:cNvPicPr/>
                      <p:nvPr/>
                    </p:nvPicPr>
                    <p:blipFill>
                      <a:blip r:embed="rId5"/>
                      <a:stretch>
                        <a:fillRect/>
                      </a:stretch>
                    </p:blipFill>
                    <p:spPr>
                      <a:xfrm>
                        <a:off x="395536" y="1196752"/>
                        <a:ext cx="8128000" cy="2356379"/>
                      </a:xfrm>
                      <a:prstGeom prst="rect">
                        <a:avLst/>
                      </a:prstGeom>
                    </p:spPr>
                  </p:pic>
                </p:oleObj>
              </mc:Fallback>
            </mc:AlternateContent>
          </a:graphicData>
        </a:graphic>
      </p:graphicFrame>
      <p:sp>
        <p:nvSpPr>
          <p:cNvPr id="7" name="矩形 6"/>
          <p:cNvSpPr>
            <a:spLocks noChangeAspect="1"/>
          </p:cNvSpPr>
          <p:nvPr/>
        </p:nvSpPr>
        <p:spPr>
          <a:xfrm>
            <a:off x="683568" y="3769155"/>
            <a:ext cx="8061351" cy="1311128"/>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城市化和逆城市化在人口流动方向和城市功能、用地规模变化等方面有何区别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逆城市化产生的主要原因有哪些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逆城市化就是城市化的反向运动吗</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903625"/>
            <a:ext cx="8128000" cy="330475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人口由乡村、郊区大量流入城市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逆城市化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人口由市中心向郊区、乡村迁移。在城市化过程中城市产业集聚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功能多样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用地规模不断扩大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区域中心地位日益增强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在逆城市化过程中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商业和制造业等外迁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造成城市中心区衰落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城市外围出现城市新区或卫星城。</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逆城市化成因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城市中心区环境恶化、地价上涨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乡村和小城镇基础设施逐步完善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交通事业的发展。逆城市化不是城市化的反向运动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而是城市化推进的一个新阶段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表明城市的质量在提高。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graphicFrame>
        <p:nvGraphicFramePr>
          <p:cNvPr id="5" name="对象 4"/>
          <p:cNvGraphicFramePr>
            <a:graphicFrameLocks noChangeAspect="1"/>
          </p:cNvGraphicFramePr>
          <p:nvPr/>
        </p:nvGraphicFramePr>
        <p:xfrm>
          <a:off x="508000" y="2346182"/>
          <a:ext cx="8128000" cy="2419637"/>
        </p:xfrm>
        <a:graphic>
          <a:graphicData uri="http://schemas.openxmlformats.org/presentationml/2006/ole">
            <mc:AlternateContent xmlns:mc="http://schemas.openxmlformats.org/markup-compatibility/2006">
              <mc:Choice xmlns:v="urn:schemas-microsoft-com:vml" Requires="v">
                <p:oleObj spid="_x0000_s1053" name="文档" r:id="rId3" imgW="3913505" imgH="1167130" progId="Word.Document.12">
                  <p:embed/>
                </p:oleObj>
              </mc:Choice>
              <mc:Fallback>
                <p:oleObj name="文档" r:id="rId3" imgW="3913505" imgH="1167130" progId="Word.Document.12">
                  <p:embed/>
                  <p:pic>
                    <p:nvPicPr>
                      <p:cNvPr id="0" name="图片 1052"/>
                      <p:cNvPicPr/>
                      <p:nvPr/>
                    </p:nvPicPr>
                    <p:blipFill>
                      <a:blip r:embed="rId4"/>
                      <a:stretch>
                        <a:fillRect/>
                      </a:stretch>
                    </p:blipFill>
                    <p:spPr>
                      <a:xfrm>
                        <a:off x="508000" y="2346182"/>
                        <a:ext cx="8128000" cy="241963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迁移与应用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540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a:t>
            </a: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一些国家的大城市中心区人口开始向郊区移动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在城市周围形成新城区或卫星城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并将城市文化和产业等带到郊区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在郊区构建了许多超级市场、高级住宅、大型停车场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且在老城区和新城区或卫星城之间迅速发展高速公路和地铁等交通运输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市区人口出现负增长。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部分国家城市化及其经济发展情况统计图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和部分国家城市人口在总人口中所占百分比统计图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6" name="对象 5"/>
          <p:cNvGraphicFramePr>
            <a:graphicFrameLocks noChangeAspect="1"/>
          </p:cNvGraphicFramePr>
          <p:nvPr/>
        </p:nvGraphicFramePr>
        <p:xfrm>
          <a:off x="909007" y="1052736"/>
          <a:ext cx="7389091" cy="2603600"/>
        </p:xfrm>
        <a:graphic>
          <a:graphicData uri="http://schemas.openxmlformats.org/presentationml/2006/ole">
            <mc:AlternateContent xmlns:mc="http://schemas.openxmlformats.org/markup-compatibility/2006">
              <mc:Choice xmlns:v="urn:schemas-microsoft-com:vml" Requires="v">
                <p:oleObj spid="_x0000_s11306" name="Document" r:id="rId4" imgW="3846830" imgH="1359535" progId="Word.Document.12">
                  <p:embed/>
                </p:oleObj>
              </mc:Choice>
              <mc:Fallback>
                <p:oleObj name="Document" r:id="rId4" imgW="3846830" imgH="1359535" progId="Word.Document.12">
                  <p:embed/>
                  <p:pic>
                    <p:nvPicPr>
                      <p:cNvPr id="0" name="图片 11305"/>
                      <p:cNvPicPr/>
                      <p:nvPr/>
                    </p:nvPicPr>
                    <p:blipFill>
                      <a:blip r:embed="rId5"/>
                      <a:stretch>
                        <a:fillRect/>
                      </a:stretch>
                    </p:blipFill>
                    <p:spPr>
                      <a:xfrm>
                        <a:off x="909007" y="1052736"/>
                        <a:ext cx="7389091" cy="260360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530289" y="3861048"/>
          <a:ext cx="8128000" cy="2679079"/>
        </p:xfrm>
        <a:graphic>
          <a:graphicData uri="http://schemas.openxmlformats.org/presentationml/2006/ole">
            <mc:AlternateContent xmlns:mc="http://schemas.openxmlformats.org/markup-compatibility/2006">
              <mc:Choice xmlns:v="urn:schemas-microsoft-com:vml" Requires="v">
                <p:oleObj spid="_x0000_s11307" name="Document" r:id="rId6" imgW="3846830" imgH="1273810" progId="Word.Document.12">
                  <p:embed/>
                </p:oleObj>
              </mc:Choice>
              <mc:Fallback>
                <p:oleObj name="Document" r:id="rId6" imgW="3846830" imgH="1273810" progId="Word.Document.12">
                  <p:embed/>
                  <p:pic>
                    <p:nvPicPr>
                      <p:cNvPr id="0" name="图片 11306"/>
                      <p:cNvPicPr/>
                      <p:nvPr/>
                    </p:nvPicPr>
                    <p:blipFill>
                      <a:blip r:embed="rId7"/>
                      <a:stretch>
                        <a:fillRect/>
                      </a:stretch>
                    </p:blipFill>
                    <p:spPr>
                      <a:xfrm>
                        <a:off x="530289" y="3861048"/>
                        <a:ext cx="8128000" cy="2679079"/>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2106757"/>
            <a:ext cx="8128000" cy="2936188"/>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材料一中叙述的现象主要发生在图甲和图乙中的哪三个国家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这种现象我们称为什么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形成这一现象的主要原因是什么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由图甲和图乙可知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城市化水平可以体现</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二者的关系是</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由图甲和图乙可知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发达国家城市化</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发展中国家城市化</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6" name="矩形 5"/>
          <p:cNvSpPr>
            <a:spLocks noChangeAspect="1"/>
          </p:cNvSpPr>
          <p:nvPr/>
        </p:nvSpPr>
        <p:spPr>
          <a:xfrm>
            <a:off x="508000" y="1700492"/>
            <a:ext cx="8128000" cy="371101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英国、美国和日本。逆城市化现象。主要原因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交通和通信的现代化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缩短了城市与郊区之间的时间距离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市中心用地紧张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地价上涨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城区人口密集、就业困难、环境恶化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生活质量下降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新商业区在郊区的发展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为居住在郊区的人们提供了便利的服务。</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社会经济发展　相互促进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起步早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水平高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城市人口比重在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以上　起步晚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水平低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速度快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成为当代世界城市化的主流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城市人口急剧膨胀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城市化水平与经济发展不相适应</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7" name="对象 6"/>
          <p:cNvGraphicFramePr>
            <a:graphicFrameLocks noChangeAspect="1"/>
          </p:cNvGraphicFramePr>
          <p:nvPr/>
        </p:nvGraphicFramePr>
        <p:xfrm>
          <a:off x="508000" y="980728"/>
          <a:ext cx="8128000" cy="5762289"/>
        </p:xfrm>
        <a:graphic>
          <a:graphicData uri="http://schemas.openxmlformats.org/presentationml/2006/ole">
            <mc:AlternateContent xmlns:mc="http://schemas.openxmlformats.org/markup-compatibility/2006">
              <mc:Choice xmlns:v="urn:schemas-microsoft-com:vml" Requires="v">
                <p:oleObj spid="_x0000_s12310" name="文档" r:id="rId4" imgW="3899535" imgH="2770505" progId="Word.Document.12">
                  <p:embed/>
                </p:oleObj>
              </mc:Choice>
              <mc:Fallback>
                <p:oleObj name="文档" r:id="rId4" imgW="3899535" imgH="2770505" progId="Word.Document.12">
                  <p:embed/>
                  <p:pic>
                    <p:nvPicPr>
                      <p:cNvPr id="0" name="图片 12309"/>
                      <p:cNvPicPr/>
                      <p:nvPr/>
                    </p:nvPicPr>
                    <p:blipFill>
                      <a:blip r:embed="rId5"/>
                      <a:stretch>
                        <a:fillRect/>
                      </a:stretch>
                    </p:blipFill>
                    <p:spPr>
                      <a:xfrm>
                        <a:off x="508000" y="980728"/>
                        <a:ext cx="8128000" cy="5762289"/>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4" name="椭圆 3">
            <a:hlinkClick r:id="rId1"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5" name="椭圆 4">
            <a:hlinkClick r:id="rId3" action="ppaction://hlinksldjump"/>
          </p:cNvPr>
          <p:cNvSpPr/>
          <p:nvPr/>
        </p:nvSpPr>
        <p:spPr>
          <a:xfrm>
            <a:off x="30598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graphicFrame>
        <p:nvGraphicFramePr>
          <p:cNvPr id="6" name="对象 5"/>
          <p:cNvGraphicFramePr>
            <a:graphicFrameLocks noChangeAspect="1"/>
          </p:cNvGraphicFramePr>
          <p:nvPr/>
        </p:nvGraphicFramePr>
        <p:xfrm>
          <a:off x="508000" y="1981614"/>
          <a:ext cx="8128000" cy="3148773"/>
        </p:xfrm>
        <a:graphic>
          <a:graphicData uri="http://schemas.openxmlformats.org/presentationml/2006/ole">
            <mc:AlternateContent xmlns:mc="http://schemas.openxmlformats.org/markup-compatibility/2006">
              <mc:Choice xmlns:v="urn:schemas-microsoft-com:vml" Requires="v">
                <p:oleObj spid="_x0000_s18448" name="文档" r:id="rId4" imgW="3899535" imgH="1513205" progId="Word.Document.12">
                  <p:embed/>
                </p:oleObj>
              </mc:Choice>
              <mc:Fallback>
                <p:oleObj name="文档" r:id="rId4" imgW="3899535" imgH="1513205" progId="Word.Document.12">
                  <p:embed/>
                  <p:pic>
                    <p:nvPicPr>
                      <p:cNvPr id="0" name="图片 18447"/>
                      <p:cNvPicPr/>
                      <p:nvPr/>
                    </p:nvPicPr>
                    <p:blipFill>
                      <a:blip r:embed="rId5"/>
                      <a:stretch>
                        <a:fillRect/>
                      </a:stretch>
                    </p:blipFill>
                    <p:spPr>
                      <a:xfrm>
                        <a:off x="508000" y="1981614"/>
                        <a:ext cx="8128000" cy="3148773"/>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椭圆 11">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椭圆 12">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4" name="矩形 13"/>
          <p:cNvSpPr>
            <a:spLocks noChangeAspect="1"/>
          </p:cNvSpPr>
          <p:nvPr/>
        </p:nvSpPr>
        <p:spPr>
          <a:xfrm>
            <a:off x="508000" y="1438145"/>
            <a:ext cx="8128000" cy="209634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下图为我国东部地区某城市街道机动车道与两侧非机动车道绿化隔离带的景观对比照片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拍摄于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日。数年前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两侧的绿化隔离带按同一标准栽种了常绿灌木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而如今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一侧灌木修剪齐整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另一侧则杂树丛生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灌木零乱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。拍摄当日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这些杂树隐有绿色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新叶呼之欲出。据此完成第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16" name="对象 15"/>
          <p:cNvGraphicFramePr>
            <a:graphicFrameLocks noChangeAspect="1"/>
          </p:cNvGraphicFramePr>
          <p:nvPr/>
        </p:nvGraphicFramePr>
        <p:xfrm>
          <a:off x="508000" y="3501008"/>
          <a:ext cx="8128000" cy="2172832"/>
        </p:xfrm>
        <a:graphic>
          <a:graphicData uri="http://schemas.openxmlformats.org/presentationml/2006/ole">
            <mc:AlternateContent xmlns:mc="http://schemas.openxmlformats.org/markup-compatibility/2006">
              <mc:Choice xmlns:v="urn:schemas-microsoft-com:vml" Requires="v">
                <p:oleObj spid="_x0000_s13332" name="文档" r:id="rId10" imgW="3843020" imgH="1029970" progId="Word.Document.12">
                  <p:embed/>
                </p:oleObj>
              </mc:Choice>
              <mc:Fallback>
                <p:oleObj name="文档" r:id="rId10" imgW="3843020" imgH="1029970" progId="Word.Document.12">
                  <p:embed/>
                  <p:pic>
                    <p:nvPicPr>
                      <p:cNvPr id="0" name="图片 13331"/>
                      <p:cNvPicPr/>
                      <p:nvPr/>
                    </p:nvPicPr>
                    <p:blipFill>
                      <a:blip r:embed="rId11"/>
                      <a:stretch>
                        <a:fillRect/>
                      </a:stretch>
                    </p:blipFill>
                    <p:spPr>
                      <a:xfrm>
                        <a:off x="508000" y="3501008"/>
                        <a:ext cx="8128000" cy="2172832"/>
                      </a:xfrm>
                      <a:prstGeom prst="rect">
                        <a:avLst/>
                      </a:prstGeom>
                    </p:spPr>
                  </p:pic>
                </p:oleObj>
              </mc:Fallback>
            </mc:AlternateContent>
          </a:graphicData>
        </a:graphic>
      </p:graphicFrame>
      <p:sp>
        <p:nvSpPr>
          <p:cNvPr id="15" name="椭圆 14">
            <a:hlinkClick r:id="rId12" action="ppaction://hlinksldjump"/>
          </p:cNvPr>
          <p:cNvSpPr/>
          <p:nvPr/>
        </p:nvSpPr>
        <p:spPr>
          <a:xfrm>
            <a:off x="56207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t>9</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椭圆 11">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3" name="椭圆 12">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4" name="矩形 13"/>
          <p:cNvSpPr>
            <a:spLocks noChangeAspect="1"/>
          </p:cNvSpPr>
          <p:nvPr/>
        </p:nvSpPr>
        <p:spPr>
          <a:xfrm>
            <a:off x="508000" y="1289034"/>
            <a:ext cx="8128000" cy="453393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当地的自然植被属于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常绿阔叶林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落叶阔叶林</a:t>
            </a:r>
            <a:endParaRPr lang="zh-CN" altLang="zh-CN" sz="2200">
              <a:solidFill>
                <a:srgbClr val="000000"/>
              </a:solidFill>
              <a:latin typeface="NEU-BZ-S92"/>
              <a:ea typeface="方正书宋_GBK"/>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常绿硬叶林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针叶林</a:t>
            </a:r>
            <a:endParaRPr lang="zh-CN" altLang="zh-CN" sz="2200">
              <a:solidFill>
                <a:srgbClr val="000000"/>
              </a:solidFill>
              <a:latin typeface="NEU-BZ-S92"/>
              <a:ea typeface="方正书宋_GBK"/>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考查地理环境的差异性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地域分异规律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及逻辑思维能力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中等难度。解答此题的关键是抓住材料提供的时间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和关键词语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杂树隐有绿色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新叶呼之欲出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可推理出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日当地自然生长的杂树萌生新叶而呈现一丝绿色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说明当地自然植被是落叶阔叶林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项。常绿阔叶林冬季不落叶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与材料不符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常绿硬叶林为地中海气候区植被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我国东部地区为季风气候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观察景观图中杂树枯叶的特征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15" name="椭圆 14">
            <a:hlinkClick r:id="rId10" action="ppaction://hlinksldjump"/>
          </p:cNvPr>
          <p:cNvSpPr/>
          <p:nvPr/>
        </p:nvSpPr>
        <p:spPr>
          <a:xfrm>
            <a:off x="56207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t>9</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animEffect transition="in" filter="wipe(down)">
                                      <p:cBhvr>
                                        <p:cTn id="7" dur="500"/>
                                        <p:tgtEl>
                                          <p:spTgt spid="1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xEl>
                                              <p:pRg st="4" end="4"/>
                                            </p:txEl>
                                          </p:spTgt>
                                        </p:tgtEl>
                                        <p:attrNameLst>
                                          <p:attrName>style.visibility</p:attrName>
                                        </p:attrNameLst>
                                      </p:cBhvr>
                                      <p:to>
                                        <p:strVal val="visible"/>
                                      </p:to>
                                    </p:set>
                                    <p:animEffect transition="in" filter="wipe(down)">
                                      <p:cBhvr>
                                        <p:cTn id="12"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6" name="矩形 15"/>
          <p:cNvSpPr>
            <a:spLocks noChangeAspect="1"/>
          </p:cNvSpPr>
          <p:nvPr/>
        </p:nvSpPr>
        <p:spPr>
          <a:xfrm>
            <a:off x="508000" y="1412776"/>
            <a:ext cx="8128000" cy="415498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造成图示绿化隔离带景观差异的原因可能是该街道两侧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用地类型差异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居民爱好差异</a:t>
            </a:r>
            <a:endParaRPr lang="zh-CN" altLang="zh-CN" sz="2200">
              <a:solidFill>
                <a:srgbClr val="000000"/>
              </a:solidFill>
              <a:latin typeface="NEU-BZ-S92"/>
              <a:ea typeface="方正书宋_GBK"/>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景观规划不同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行政管辖不同</a:t>
            </a:r>
            <a:endParaRPr lang="zh-CN" altLang="zh-CN" sz="2200">
              <a:solidFill>
                <a:srgbClr val="000000"/>
              </a:solidFill>
              <a:latin typeface="NEU-BZ-S92"/>
              <a:ea typeface="方正书宋_GBK"/>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阅读材料可知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街道两侧景观同为绿化隔离带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用地类型相同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居民爱好不会在街道两侧有明显差异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材料显示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两侧的绿化隔离带按同一标准栽种了常绿灌木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街道两侧可能分属不同的行政区管辖范围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城区往往以街道作为行政区分界线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因为对绿化带的管理维护的效果不同使得绿化隔离带景观产生了差异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选项最符合题意</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13" name="椭圆 12">
            <a:hlinkClick r:id="rId10" action="ppaction://hlinksldjump"/>
          </p:cNvPr>
          <p:cNvSpPr/>
          <p:nvPr/>
        </p:nvSpPr>
        <p:spPr>
          <a:xfrm>
            <a:off x="56207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t>9</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xEl>
                                              <p:pRg st="3" end="3"/>
                                            </p:txEl>
                                          </p:spTgt>
                                        </p:tgtEl>
                                        <p:attrNameLst>
                                          <p:attrName>style.visibility</p:attrName>
                                        </p:attrNameLst>
                                      </p:cBhvr>
                                      <p:to>
                                        <p:strVal val="visible"/>
                                      </p:to>
                                    </p:set>
                                    <p:animEffect transition="in" filter="wipe(down)">
                                      <p:cBhvr>
                                        <p:cTn id="7" dur="500"/>
                                        <p:tgtEl>
                                          <p:spTgt spid="1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xEl>
                                              <p:pRg st="4" end="4"/>
                                            </p:txEl>
                                          </p:spTgt>
                                        </p:tgtEl>
                                        <p:attrNameLst>
                                          <p:attrName>style.visibility</p:attrName>
                                        </p:attrNameLst>
                                      </p:cBhvr>
                                      <p:to>
                                        <p:strVal val="visible"/>
                                      </p:to>
                                    </p:set>
                                    <p:animEffect transition="in" filter="wipe(down)">
                                      <p:cBhvr>
                                        <p:cTn id="12"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2" name="矩形 11"/>
          <p:cNvSpPr>
            <a:spLocks noChangeAspect="1"/>
          </p:cNvSpPr>
          <p:nvPr/>
        </p:nvSpPr>
        <p:spPr>
          <a:xfrm>
            <a:off x="508000" y="2060848"/>
            <a:ext cx="8128000" cy="252992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图示常绿灌木成为我国很多城市的景观植物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制约其栽种范围的主要自然因素是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光照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土壤</a:t>
            </a:r>
            <a:endParaRPr lang="zh-CN" altLang="zh-CN" sz="2200">
              <a:solidFill>
                <a:srgbClr val="000000"/>
              </a:solidFill>
              <a:latin typeface="NEU-BZ-S92"/>
              <a:ea typeface="方正书宋_GBK"/>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2200">
              <a:solidFill>
                <a:srgbClr val="000000"/>
              </a:solidFill>
              <a:latin typeface="NEU-BZ-S92"/>
              <a:ea typeface="方正书宋_GBK"/>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较温暖的气候才能满足灌木四季常绿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冬季气温过低则难以生存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因此气温是制约其栽种范围的主要自然因素。</a:t>
            </a:r>
            <a:endParaRPr lang="zh-CN" altLang="zh-CN" sz="2200">
              <a:solidFill>
                <a:srgbClr val="000000"/>
              </a:solidFill>
              <a:effectLst/>
              <a:latin typeface="NEU-BZ-S92"/>
              <a:ea typeface="方正书宋_GBK"/>
              <a:cs typeface="Times New Roman" panose="02020603050405020304" pitchFamily="18" charset="0"/>
            </a:endParaRPr>
          </a:p>
        </p:txBody>
      </p:sp>
      <p:sp>
        <p:nvSpPr>
          <p:cNvPr id="13" name="椭圆 12">
            <a:hlinkClick r:id="rId10" action="ppaction://hlinksldjump"/>
          </p:cNvPr>
          <p:cNvSpPr/>
          <p:nvPr/>
        </p:nvSpPr>
        <p:spPr>
          <a:xfrm>
            <a:off x="56207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t>9</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wipe(down)">
                                      <p:cBhvr>
                                        <p:cTn id="7" dur="500"/>
                                        <p:tgtEl>
                                          <p:spTgt spid="1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3" end="3"/>
                                            </p:txEl>
                                          </p:spTgt>
                                        </p:tgtEl>
                                        <p:attrNameLst>
                                          <p:attrName>style.visibility</p:attrName>
                                        </p:attrNameLst>
                                      </p:cBhvr>
                                      <p:to>
                                        <p:strVal val="visible"/>
                                      </p:to>
                                    </p:set>
                                    <p:animEffect transition="in" filter="wipe(down)">
                                      <p:cBhvr>
                                        <p:cTn id="12"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5" name="矩形 4"/>
          <p:cNvSpPr>
            <a:spLocks noChangeAspect="1"/>
          </p:cNvSpPr>
          <p:nvPr/>
        </p:nvSpPr>
        <p:spPr>
          <a:xfrm>
            <a:off x="508000" y="1626890"/>
            <a:ext cx="8128000" cy="86600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一、城市化与我们的生活</a:t>
            </a:r>
            <a:endParaRPr lang="zh-CN" altLang="zh-CN" sz="2200">
              <a:solidFill>
                <a:srgbClr val="000000"/>
              </a:solidFill>
              <a:latin typeface="NEU-BZ-S92"/>
              <a:ea typeface="方正书宋_GBK"/>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城市化对我们生活的影响。</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nvGraphicFramePr>
        <p:xfrm>
          <a:off x="101600" y="2616644"/>
          <a:ext cx="8940800" cy="2474951"/>
        </p:xfrm>
        <a:graphic>
          <a:graphicData uri="http://schemas.openxmlformats.org/presentationml/2006/ole">
            <mc:AlternateContent xmlns:mc="http://schemas.openxmlformats.org/markup-compatibility/2006">
              <mc:Choice xmlns:v="urn:schemas-microsoft-com:vml" Requires="v">
                <p:oleObj spid="_x0000_s2075" name="文档" r:id="rId3" imgW="3843020" imgH="1066800" progId="Word.Document.12">
                  <p:embed/>
                </p:oleObj>
              </mc:Choice>
              <mc:Fallback>
                <p:oleObj name="文档" r:id="rId3" imgW="3843020" imgH="1066800" progId="Word.Document.12">
                  <p:embed/>
                  <p:pic>
                    <p:nvPicPr>
                      <p:cNvPr id="0" name="图片 2074"/>
                      <p:cNvPicPr/>
                      <p:nvPr/>
                    </p:nvPicPr>
                    <p:blipFill>
                      <a:blip r:embed="rId4"/>
                      <a:stretch>
                        <a:fillRect/>
                      </a:stretch>
                    </p:blipFill>
                    <p:spPr>
                      <a:xfrm>
                        <a:off x="101600" y="2616644"/>
                        <a:ext cx="8940800" cy="2474951"/>
                      </a:xfrm>
                      <a:prstGeom prst="rect">
                        <a:avLst/>
                      </a:prstGeom>
                    </p:spPr>
                  </p:pic>
                </p:oleObj>
              </mc:Fallback>
            </mc:AlternateContent>
          </a:graphicData>
        </a:graphic>
      </p:graphicFrame>
      <p:sp>
        <p:nvSpPr>
          <p:cNvPr id="7" name="矩形 6"/>
          <p:cNvSpPr/>
          <p:nvPr/>
        </p:nvSpPr>
        <p:spPr>
          <a:xfrm>
            <a:off x="3759364" y="4416564"/>
            <a:ext cx="966926"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59364" y="4742320"/>
            <a:ext cx="966926" cy="2523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04248" y="3637630"/>
            <a:ext cx="79208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5" name="矩形 14"/>
          <p:cNvSpPr>
            <a:spLocks noChangeAspect="1"/>
          </p:cNvSpPr>
          <p:nvPr/>
        </p:nvSpPr>
        <p:spPr>
          <a:xfrm>
            <a:off x="455853" y="980728"/>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雨水</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花园是一种模仿自然界雨水汇集、渗漏而建设的浅凹绿地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主要用于汇聚并吸收来自屋顶或地面的雨水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并通过植物及各填充层的综合作用使渗漏的雨水得到净化。净化后的雨水不仅可以补给地下水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也可以作为城市景观用水、厕所用水等。下图示意雨水花园结构。据此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4~6</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6" name="对象 15"/>
          <p:cNvGraphicFramePr>
            <a:graphicFrameLocks noChangeAspect="1"/>
          </p:cNvGraphicFramePr>
          <p:nvPr/>
        </p:nvGraphicFramePr>
        <p:xfrm>
          <a:off x="1213323" y="3063641"/>
          <a:ext cx="6717355" cy="1733511"/>
        </p:xfrm>
        <a:graphic>
          <a:graphicData uri="http://schemas.openxmlformats.org/presentationml/2006/ole">
            <mc:AlternateContent xmlns:mc="http://schemas.openxmlformats.org/markup-compatibility/2006">
              <mc:Choice xmlns:v="urn:schemas-microsoft-com:vml" Requires="v">
                <p:oleObj spid="_x0000_s14357" name="Document" r:id="rId10" imgW="3846830" imgH="993775" progId="Word.Document.12">
                  <p:embed/>
                </p:oleObj>
              </mc:Choice>
              <mc:Fallback>
                <p:oleObj name="Document" r:id="rId10" imgW="3846830" imgH="993775" progId="Word.Document.12">
                  <p:embed/>
                  <p:pic>
                    <p:nvPicPr>
                      <p:cNvPr id="0" name="图片 14356"/>
                      <p:cNvPicPr/>
                      <p:nvPr/>
                    </p:nvPicPr>
                    <p:blipFill>
                      <a:blip r:embed="rId11"/>
                      <a:stretch>
                        <a:fillRect/>
                      </a:stretch>
                    </p:blipFill>
                    <p:spPr>
                      <a:xfrm>
                        <a:off x="1213323" y="3063641"/>
                        <a:ext cx="6717355" cy="1733511"/>
                      </a:xfrm>
                      <a:prstGeom prst="rect">
                        <a:avLst/>
                      </a:prstGeom>
                    </p:spPr>
                  </p:pic>
                </p:oleObj>
              </mc:Fallback>
            </mc:AlternateContent>
          </a:graphicData>
        </a:graphic>
      </p:graphicFrame>
      <p:sp>
        <p:nvSpPr>
          <p:cNvPr id="17" name="矩形 16"/>
          <p:cNvSpPr>
            <a:spLocks noChangeAspect="1"/>
          </p:cNvSpPr>
          <p:nvPr/>
        </p:nvSpPr>
        <p:spPr>
          <a:xfrm>
            <a:off x="599869" y="4963886"/>
            <a:ext cx="8128000" cy="131112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铺设树皮覆盖层的主要目的是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为植物提供养分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控制雨水渗漏速度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吸附雨水污染物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保持土壤水分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8" name="椭圆 17">
            <a:hlinkClick r:id="rId12" action="ppaction://hlinksldjump"/>
          </p:cNvPr>
          <p:cNvSpPr/>
          <p:nvPr/>
        </p:nvSpPr>
        <p:spPr>
          <a:xfrm>
            <a:off x="56207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t>9</a:t>
            </a:r>
            <a:endParaRPr lang="zh-CN" altLang="en-US" sz="1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2" name="矩形 11"/>
          <p:cNvSpPr>
            <a:spLocks noChangeAspect="1"/>
          </p:cNvSpPr>
          <p:nvPr/>
        </p:nvSpPr>
        <p:spPr>
          <a:xfrm>
            <a:off x="455853" y="2589154"/>
            <a:ext cx="8128000" cy="171739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smtClean="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雨水花园是浅凹绿地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植物及各填充层通过汇集、渗漏、净化雨水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并可导出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其上部的树皮覆盖层可以减少水分蒸发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保持土壤水分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有利于最上部绿色植物的生长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3" name="椭圆 12">
            <a:hlinkClick r:id="rId10" action="ppaction://hlinksldjump"/>
          </p:cNvPr>
          <p:cNvSpPr/>
          <p:nvPr/>
        </p:nvSpPr>
        <p:spPr>
          <a:xfrm>
            <a:off x="56207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t>9</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4" name="矩形 13"/>
          <p:cNvSpPr>
            <a:spLocks noChangeAspect="1"/>
          </p:cNvSpPr>
          <p:nvPr/>
        </p:nvSpPr>
        <p:spPr>
          <a:xfrm>
            <a:off x="455853" y="1196752"/>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对下渗雨水净化起主要作用的填充层是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树皮覆盖层和种植土层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种植土层和砂层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砂层和砾石层</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树皮覆盖层和砾石层</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455853" y="3429000"/>
            <a:ext cx="8128000" cy="171739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smtClean="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根据图示信息可知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种植土层和砂层颗粒较小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渗漏速度慢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过滤效果好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而树皮覆盖层的铺设相对松散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砾石层颗粒太大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净化作用较小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6" name="椭圆 15">
            <a:hlinkClick r:id="rId10" action="ppaction://hlinksldjump"/>
          </p:cNvPr>
          <p:cNvSpPr/>
          <p:nvPr/>
        </p:nvSpPr>
        <p:spPr>
          <a:xfrm>
            <a:off x="56207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t>9</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4" name="矩形 13"/>
          <p:cNvSpPr>
            <a:spLocks noChangeAspect="1"/>
          </p:cNvSpPr>
          <p:nvPr/>
        </p:nvSpPr>
        <p:spPr>
          <a:xfrm>
            <a:off x="455853" y="1757773"/>
            <a:ext cx="8128000" cy="334245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雨水花园的核心功能是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提供园林观赏景观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保护生物多样性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控制雨洪和利用雨水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调节局地小气候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考查人类活动对水循环的影响。</a:t>
            </a: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根据文字材料可知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雨水花园主要是汇聚雨水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增加下渗、截留地表径流从而控制洪水的发生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和将雨水净化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净化后的雨水可做多方用途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故雨水花园的核心功能是控制雨洪和利用雨水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3" name="椭圆 12">
            <a:hlinkClick r:id="rId10" action="ppaction://hlinksldjump"/>
          </p:cNvPr>
          <p:cNvSpPr/>
          <p:nvPr/>
        </p:nvSpPr>
        <p:spPr>
          <a:xfrm>
            <a:off x="56207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t>9</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4" name="矩形 13"/>
          <p:cNvSpPr>
            <a:spLocks noChangeAspect="1"/>
          </p:cNvSpPr>
          <p:nvPr/>
        </p:nvSpPr>
        <p:spPr>
          <a:xfrm>
            <a:off x="508000" y="1196752"/>
            <a:ext cx="8128000" cy="496751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读某地区人口分布示意图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7~8</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endPar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这种状况可能造成的问题有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城市环境污染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交通拥挤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农村劳动力减少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农业产值下降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城市住房困难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失业人口增加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农村人口增长速度减缓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出现负增长</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smtClean="0">
                <a:solidFill>
                  <a:srgbClr val="000000"/>
                </a:solidFill>
                <a:latin typeface="NEU-BZ-S92" panose="02020503000000020003" pitchFamily="18" charset="-122"/>
                <a:ea typeface="宋体" panose="02010600030101010101" pitchFamily="2" charset="-122"/>
                <a:cs typeface="宋体" panose="02010600030101010101" pitchFamily="2" charset="-122"/>
              </a:rPr>
              <a:t>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5" name="对象 14"/>
          <p:cNvGraphicFramePr>
            <a:graphicFrameLocks noChangeAspect="1"/>
          </p:cNvGraphicFramePr>
          <p:nvPr/>
        </p:nvGraphicFramePr>
        <p:xfrm>
          <a:off x="508000" y="1988840"/>
          <a:ext cx="8128000" cy="1690813"/>
        </p:xfrm>
        <a:graphic>
          <a:graphicData uri="http://schemas.openxmlformats.org/presentationml/2006/ole">
            <mc:AlternateContent xmlns:mc="http://schemas.openxmlformats.org/markup-compatibility/2006">
              <mc:Choice xmlns:v="urn:schemas-microsoft-com:vml" Requires="v">
                <p:oleObj spid="_x0000_s19470" name="Document" r:id="rId10" imgW="3846830" imgH="804545" progId="Word.Document.12">
                  <p:embed/>
                </p:oleObj>
              </mc:Choice>
              <mc:Fallback>
                <p:oleObj name="Document" r:id="rId10" imgW="3846830" imgH="804545" progId="Word.Document.12">
                  <p:embed/>
                  <p:pic>
                    <p:nvPicPr>
                      <p:cNvPr id="0" name="图片 19469"/>
                      <p:cNvPicPr/>
                      <p:nvPr/>
                    </p:nvPicPr>
                    <p:blipFill>
                      <a:blip r:embed="rId11"/>
                      <a:stretch>
                        <a:fillRect/>
                      </a:stretch>
                    </p:blipFill>
                    <p:spPr>
                      <a:xfrm>
                        <a:off x="508000" y="1988840"/>
                        <a:ext cx="8128000" cy="1690813"/>
                      </a:xfrm>
                      <a:prstGeom prst="rect">
                        <a:avLst/>
                      </a:prstGeom>
                    </p:spPr>
                  </p:pic>
                </p:oleObj>
              </mc:Fallback>
            </mc:AlternateContent>
          </a:graphicData>
        </a:graphic>
      </p:graphicFrame>
      <p:sp>
        <p:nvSpPr>
          <p:cNvPr id="16" name="椭圆 15">
            <a:hlinkClick r:id="rId12" action="ppaction://hlinksldjump"/>
          </p:cNvPr>
          <p:cNvSpPr/>
          <p:nvPr/>
        </p:nvSpPr>
        <p:spPr>
          <a:xfrm>
            <a:off x="56207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t>9</a:t>
            </a:r>
            <a:endParaRPr lang="zh-CN" altLang="en-US" sz="14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6" name="矩形 15"/>
          <p:cNvSpPr>
            <a:spLocks noChangeAspect="1"/>
          </p:cNvSpPr>
          <p:nvPr/>
        </p:nvSpPr>
        <p:spPr>
          <a:xfrm>
            <a:off x="508000" y="1700492"/>
            <a:ext cx="8128000" cy="3748719"/>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以下行为不利于改善城市环境的是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规定汽车禁鸣区域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推广使用新能源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增加建筑密度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改善居住条件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将垃圾分类处理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7.C</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8.C</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一个国家或地区的城市化水平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体现其社会经济发展水平。这种状况可能造成城市问题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即交通拥挤、居住条件差、就业困难、环境污染等。从总体上分析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增加建筑密度会加剧城市环境问题。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3" name="椭圆 12">
            <a:hlinkClick r:id="rId10" action="ppaction://hlinksldjump"/>
          </p:cNvPr>
          <p:cNvSpPr/>
          <p:nvPr/>
        </p:nvSpPr>
        <p:spPr>
          <a:xfrm>
            <a:off x="56207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t>9</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椭圆 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1" name="椭圆 1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8</a:t>
            </a:r>
            <a:endParaRPr lang="zh-CN" altLang="en-US" sz="1400" dirty="0"/>
          </a:p>
        </p:txBody>
      </p:sp>
      <p:graphicFrame>
        <p:nvGraphicFramePr>
          <p:cNvPr id="13" name="对象 12"/>
          <p:cNvGraphicFramePr>
            <a:graphicFrameLocks noChangeAspect="1"/>
          </p:cNvGraphicFramePr>
          <p:nvPr/>
        </p:nvGraphicFramePr>
        <p:xfrm>
          <a:off x="508000" y="1988840"/>
          <a:ext cx="8128000" cy="2810177"/>
        </p:xfrm>
        <a:graphic>
          <a:graphicData uri="http://schemas.openxmlformats.org/presentationml/2006/ole">
            <mc:AlternateContent xmlns:mc="http://schemas.openxmlformats.org/markup-compatibility/2006">
              <mc:Choice xmlns:v="urn:schemas-microsoft-com:vml" Requires="v">
                <p:oleObj spid="_x0000_s20494" name="Document" r:id="rId10" imgW="3846830" imgH="1334770" progId="Word.Document.12">
                  <p:embed/>
                </p:oleObj>
              </mc:Choice>
              <mc:Fallback>
                <p:oleObj name="Document" r:id="rId10" imgW="3846830" imgH="1334770" progId="Word.Document.12">
                  <p:embed/>
                  <p:pic>
                    <p:nvPicPr>
                      <p:cNvPr id="0" name="图片 20493"/>
                      <p:cNvPicPr/>
                      <p:nvPr/>
                    </p:nvPicPr>
                    <p:blipFill>
                      <a:blip r:embed="rId11"/>
                      <a:stretch>
                        <a:fillRect/>
                      </a:stretch>
                    </p:blipFill>
                    <p:spPr>
                      <a:xfrm>
                        <a:off x="508000" y="1988840"/>
                        <a:ext cx="8128000" cy="2810177"/>
                      </a:xfrm>
                      <a:prstGeom prst="rect">
                        <a:avLst/>
                      </a:prstGeom>
                    </p:spPr>
                  </p:pic>
                </p:oleObj>
              </mc:Fallback>
            </mc:AlternateContent>
          </a:graphicData>
        </a:graphic>
      </p:graphicFrame>
      <p:sp>
        <p:nvSpPr>
          <p:cNvPr id="14" name="矩形 13"/>
          <p:cNvSpPr>
            <a:spLocks noChangeAspect="1"/>
          </p:cNvSpPr>
          <p:nvPr/>
        </p:nvSpPr>
        <p:spPr>
          <a:xfrm>
            <a:off x="508000" y="1132240"/>
            <a:ext cx="8128000" cy="904863"/>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城市是人类对自然环境改造最大的区域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也是社会经济发展最活跃的地区。读图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完成下列各题。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76935" y="4799017"/>
            <a:ext cx="8128000" cy="167969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城市的迅速发展会改变土地利用方式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并对自然环境各要素产生不同程度的影响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如工业废渣中的有害物质会对土地质量产生不良影响。此外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城市的发展对自然环境其他要素的不良影响还表现在哪些方面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从生物、气温、河流水文、降水、地下水角度分析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6" name="椭圆 15">
            <a:hlinkClick r:id="rId12" action="ppaction://hlinksldjump"/>
          </p:cNvPr>
          <p:cNvSpPr/>
          <p:nvPr/>
        </p:nvSpPr>
        <p:spPr>
          <a:xfrm>
            <a:off x="56207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t>9</a:t>
            </a:r>
            <a:endParaRPr lang="zh-CN" altLang="en-US" sz="1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12" name="矩形 11"/>
          <p:cNvSpPr>
            <a:spLocks noChangeAspect="1"/>
          </p:cNvSpPr>
          <p:nvPr/>
        </p:nvSpPr>
        <p:spPr>
          <a:xfrm>
            <a:off x="599869" y="980728"/>
            <a:ext cx="8128000" cy="867160"/>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请将下列选项中的部分合理选项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填入下图中对应空格的字母后面。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填数码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13" name="对象 12"/>
          <p:cNvGraphicFramePr>
            <a:graphicFrameLocks noChangeAspect="1"/>
          </p:cNvGraphicFramePr>
          <p:nvPr/>
        </p:nvGraphicFramePr>
        <p:xfrm>
          <a:off x="455853" y="1772816"/>
          <a:ext cx="8128000" cy="2097548"/>
        </p:xfrm>
        <a:graphic>
          <a:graphicData uri="http://schemas.openxmlformats.org/presentationml/2006/ole">
            <mc:AlternateContent xmlns:mc="http://schemas.openxmlformats.org/markup-compatibility/2006">
              <mc:Choice xmlns:v="urn:schemas-microsoft-com:vml" Requires="v">
                <p:oleObj spid="_x0000_s16405" name="Document" r:id="rId3" imgW="3846830" imgH="993775" progId="Word.Document.12">
                  <p:embed/>
                </p:oleObj>
              </mc:Choice>
              <mc:Fallback>
                <p:oleObj name="Document" r:id="rId3" imgW="3846830" imgH="993775" progId="Word.Document.12">
                  <p:embed/>
                  <p:pic>
                    <p:nvPicPr>
                      <p:cNvPr id="0" name="图片 16404"/>
                      <p:cNvPicPr/>
                      <p:nvPr/>
                    </p:nvPicPr>
                    <p:blipFill>
                      <a:blip r:embed="rId4"/>
                      <a:stretch>
                        <a:fillRect/>
                      </a:stretch>
                    </p:blipFill>
                    <p:spPr>
                      <a:xfrm>
                        <a:off x="455853" y="1772816"/>
                        <a:ext cx="8128000" cy="2097548"/>
                      </a:xfrm>
                      <a:prstGeom prst="rect">
                        <a:avLst/>
                      </a:prstGeom>
                    </p:spPr>
                  </p:pic>
                </p:oleObj>
              </mc:Fallback>
            </mc:AlternateContent>
          </a:graphicData>
        </a:graphic>
      </p:graphicFrame>
      <p:sp>
        <p:nvSpPr>
          <p:cNvPr id="14" name="矩形 13"/>
          <p:cNvSpPr>
            <a:spLocks noChangeAspect="1"/>
          </p:cNvSpPr>
          <p:nvPr/>
        </p:nvSpPr>
        <p:spPr>
          <a:xfrm>
            <a:off x="486818" y="4005064"/>
            <a:ext cx="8128000" cy="249222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雨水自然下渗减少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雨水自然下渗增多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城市长波辐射减弱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城市长波辐射增强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下垫面增温慢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下垫面增温快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汇流速度减慢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汇流速度加快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为改善城市环境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人们采取了多种措施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图中防护带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绿化带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的作用主要有哪些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6" name="椭圆 15">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17" name="椭圆 16">
            <a:hlinkClick r:id="rId5"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18" name="椭圆 17">
            <a:hlinkClick r:id="rId6"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19" name="椭圆 18">
            <a:hlinkClick r:id="rId7"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20" name="椭圆 19">
            <a:hlinkClick r:id="rId8"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21" name="椭圆 20">
            <a:hlinkClick r:id="rId9"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22" name="椭圆 21">
            <a:hlinkClick r:id="rId10"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23" name="椭圆 22">
            <a:hlinkClick r:id="rId11"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8</a:t>
            </a:r>
            <a:endParaRPr lang="zh-CN" altLang="en-US" sz="1400" dirty="0"/>
          </a:p>
        </p:txBody>
      </p:sp>
      <p:sp>
        <p:nvSpPr>
          <p:cNvPr id="24" name="椭圆 23">
            <a:hlinkClick r:id="rId12" action="ppaction://hlinksldjump"/>
          </p:cNvPr>
          <p:cNvSpPr/>
          <p:nvPr/>
        </p:nvSpPr>
        <p:spPr>
          <a:xfrm>
            <a:off x="56207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t>9</a:t>
            </a:r>
            <a:endParaRPr lang="zh-CN" altLang="en-US" sz="14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5">
                  <a:lumMod val="20000"/>
                  <a:lumOff val="80000"/>
                </a:schemeClr>
              </a:solidFill>
            </a:endParaRPr>
          </a:p>
        </p:txBody>
      </p:sp>
      <p:sp>
        <p:nvSpPr>
          <p:cNvPr id="12" name="矩形 11"/>
          <p:cNvSpPr>
            <a:spLocks noChangeAspect="1"/>
          </p:cNvSpPr>
          <p:nvPr/>
        </p:nvSpPr>
        <p:spPr>
          <a:xfrm>
            <a:off x="508000" y="1045252"/>
            <a:ext cx="8128000" cy="533607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城市建筑面积扩大减少了生物多样性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温室气体排放多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出现热岛效应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破坏原有河网系统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使城市暴雨时排水不畅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残留河道水体易产生水体富营养化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烟尘排放量多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城市多雨雾天气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或城市多酸雨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减少降水对地下水的补给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或造成对地下水的过量开采和污染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panose="02020503000000020003" pitchFamily="18" charset="-122"/>
                <a:ea typeface="宋体" panose="02010600030101010101" pitchFamily="2" charset="-122"/>
                <a:cs typeface="宋体" panose="02010600030101010101" pitchFamily="2" charset="-122"/>
              </a:rPr>
              <a:t>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净化空气、吸烟滞尘、减弱噪声、美化环境等。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城市化使自然生态系统遭到破坏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改变下垫面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产生热岛效应。城市化还会破坏河网系统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增加酸雨发生机会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破坏地下水循环。第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城市热岛效应的直接原因是城市长波辐射增强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而根本原因是城市硬化面积大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增温快。而雨水自然入渗减少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汇流速度加快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洪峰时间提前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加重城市内涝。第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应联系森林的作用回答。</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4" name="椭圆 1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15" name="椭圆 1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16" name="椭圆 1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17" name="椭圆 1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8" name="椭圆 1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9" name="椭圆 1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20" name="椭圆 19">
            <a:hlinkClick r:id="rId8" action="ppaction://hlinksldjump"/>
          </p:cNvPr>
          <p:cNvSpPr/>
          <p:nvPr/>
        </p:nvSpPr>
        <p:spPr>
          <a:xfrm>
            <a:off x="48868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21" name="椭圆 20">
            <a:hlinkClick r:id="rId9" action="ppaction://hlinksldjump"/>
          </p:cNvPr>
          <p:cNvSpPr/>
          <p:nvPr/>
        </p:nvSpPr>
        <p:spPr>
          <a:xfrm>
            <a:off x="52537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8</a:t>
            </a:r>
            <a:endParaRPr lang="zh-CN" altLang="en-US" sz="1400" dirty="0"/>
          </a:p>
        </p:txBody>
      </p:sp>
      <p:sp>
        <p:nvSpPr>
          <p:cNvPr id="22" name="椭圆 21">
            <a:hlinkClick r:id="rId10" action="ppaction://hlinksldjump"/>
          </p:cNvPr>
          <p:cNvSpPr/>
          <p:nvPr/>
        </p:nvSpPr>
        <p:spPr>
          <a:xfrm>
            <a:off x="56207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t>9</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5" name="矩形 4"/>
          <p:cNvSpPr>
            <a:spLocks noChangeAspect="1"/>
          </p:cNvSpPr>
          <p:nvPr/>
        </p:nvSpPr>
        <p:spPr>
          <a:xfrm>
            <a:off x="615952" y="1361887"/>
            <a:ext cx="8128000" cy="86600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城市化过程对地理环境的影响。</a:t>
            </a:r>
            <a:endParaRPr lang="zh-CN" altLang="zh-CN" sz="2200">
              <a:solidFill>
                <a:srgbClr val="000000"/>
              </a:solidFill>
              <a:latin typeface="NEU-BZ-S92"/>
              <a:ea typeface="方正书宋_GBK"/>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zh-CN" sz="2200">
              <a:solidFill>
                <a:srgbClr val="000000"/>
              </a:solidFill>
              <a:effectLst/>
              <a:latin typeface="NEU-BZ-S92"/>
              <a:ea typeface="方正书宋_GBK"/>
              <a:cs typeface="Times New Roman" panose="02020603050405020304" pitchFamily="18" charset="0"/>
            </a:endParaRPr>
          </a:p>
        </p:txBody>
      </p:sp>
      <p:pic>
        <p:nvPicPr>
          <p:cNvPr id="6" name="W74J.eps" descr="id:2147498160;FounderCES"/>
          <p:cNvPicPr/>
          <p:nvPr/>
        </p:nvPicPr>
        <p:blipFill>
          <a:blip r:embed="rId3"/>
          <a:stretch>
            <a:fillRect/>
          </a:stretch>
        </p:blipFill>
        <p:spPr>
          <a:xfrm>
            <a:off x="2339752" y="2204864"/>
            <a:ext cx="4788472" cy="3054157"/>
          </a:xfrm>
          <a:prstGeom prst="rect">
            <a:avLst/>
          </a:prstGeom>
        </p:spPr>
      </p:pic>
      <p:sp>
        <p:nvSpPr>
          <p:cNvPr id="7" name="矩形 6"/>
          <p:cNvSpPr/>
          <p:nvPr/>
        </p:nvSpPr>
        <p:spPr>
          <a:xfrm>
            <a:off x="4499992" y="3531455"/>
            <a:ext cx="966926"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29878" y="4560490"/>
            <a:ext cx="966926"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graphicFrame>
        <p:nvGraphicFramePr>
          <p:cNvPr id="4" name="对象 3"/>
          <p:cNvGraphicFramePr>
            <a:graphicFrameLocks noChangeAspect="1"/>
          </p:cNvGraphicFramePr>
          <p:nvPr/>
        </p:nvGraphicFramePr>
        <p:xfrm>
          <a:off x="395536" y="1052736"/>
          <a:ext cx="8128000" cy="3415239"/>
        </p:xfrm>
        <a:graphic>
          <a:graphicData uri="http://schemas.openxmlformats.org/presentationml/2006/ole">
            <mc:AlternateContent xmlns:mc="http://schemas.openxmlformats.org/markup-compatibility/2006">
              <mc:Choice xmlns:v="urn:schemas-microsoft-com:vml" Requires="v">
                <p:oleObj spid="_x0000_s4123" name="Document" r:id="rId3" imgW="3846830" imgH="1615440" progId="Word.Document.12">
                  <p:embed/>
                </p:oleObj>
              </mc:Choice>
              <mc:Fallback>
                <p:oleObj name="Document" r:id="rId3" imgW="3846830" imgH="1615440" progId="Word.Document.12">
                  <p:embed/>
                  <p:pic>
                    <p:nvPicPr>
                      <p:cNvPr id="0" name="图片 4122"/>
                      <p:cNvPicPr/>
                      <p:nvPr/>
                    </p:nvPicPr>
                    <p:blipFill>
                      <a:blip r:embed="rId4"/>
                      <a:stretch>
                        <a:fillRect/>
                      </a:stretch>
                    </p:blipFill>
                    <p:spPr>
                      <a:xfrm>
                        <a:off x="395536" y="1052736"/>
                        <a:ext cx="8128000" cy="3415239"/>
                      </a:xfrm>
                      <a:prstGeom prst="rect">
                        <a:avLst/>
                      </a:prstGeom>
                    </p:spPr>
                  </p:pic>
                </p:oleObj>
              </mc:Fallback>
            </mc:AlternateContent>
          </a:graphicData>
        </a:graphic>
      </p:graphicFrame>
      <p:sp>
        <p:nvSpPr>
          <p:cNvPr id="5" name="矩形 4"/>
          <p:cNvSpPr>
            <a:spLocks noChangeAspect="1"/>
          </p:cNvSpPr>
          <p:nvPr/>
        </p:nvSpPr>
        <p:spPr>
          <a:xfrm>
            <a:off x="524151" y="4367380"/>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城市一般比周围郊区降水多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由于城市具有热岛效应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因而在与郊区之间形成的热力环流中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城市气流上升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气流因对流上升而降温凝结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加上城市生产与生活排放烟尘等形成的凝结核多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因此降水往往多于周围郊区。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364088" y="1705514"/>
            <a:ext cx="966926" cy="217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08104" y="2035968"/>
            <a:ext cx="966926" cy="2173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60745" y="3367266"/>
            <a:ext cx="514285" cy="2688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495484" y="1256562"/>
            <a:ext cx="8128000" cy="2123658"/>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二</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、城市环境问题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人类产业活动密集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长期的高强度的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工业生产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使城市及附近地区的生态环境遭到破坏。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05160" y="3344794"/>
          <a:ext cx="8940800" cy="2244446"/>
        </p:xfrm>
        <a:graphic>
          <a:graphicData uri="http://schemas.openxmlformats.org/presentationml/2006/ole">
            <mc:AlternateContent xmlns:mc="http://schemas.openxmlformats.org/markup-compatibility/2006">
              <mc:Choice xmlns:v="urn:schemas-microsoft-com:vml" Requires="v">
                <p:oleObj spid="_x0000_s5147" name="Document" r:id="rId3" imgW="3846830" imgH="969010" progId="Word.Document.12">
                  <p:embed/>
                </p:oleObj>
              </mc:Choice>
              <mc:Fallback>
                <p:oleObj name="Document" r:id="rId3" imgW="3846830" imgH="969010" progId="Word.Document.12">
                  <p:embed/>
                  <p:pic>
                    <p:nvPicPr>
                      <p:cNvPr id="0" name="图片 5146"/>
                      <p:cNvPicPr/>
                      <p:nvPr/>
                    </p:nvPicPr>
                    <p:blipFill>
                      <a:blip r:embed="rId4"/>
                      <a:stretch>
                        <a:fillRect/>
                      </a:stretch>
                    </p:blipFill>
                    <p:spPr>
                      <a:xfrm>
                        <a:off x="205160" y="3344794"/>
                        <a:ext cx="8940800" cy="2244446"/>
                      </a:xfrm>
                      <a:prstGeom prst="rect">
                        <a:avLst/>
                      </a:prstGeom>
                    </p:spPr>
                  </p:pic>
                </p:oleObj>
              </mc:Fallback>
            </mc:AlternateContent>
          </a:graphicData>
        </a:graphic>
      </p:graphicFrame>
      <p:sp>
        <p:nvSpPr>
          <p:cNvPr id="6" name="矩形 5"/>
          <p:cNvSpPr/>
          <p:nvPr/>
        </p:nvSpPr>
        <p:spPr>
          <a:xfrm>
            <a:off x="6053346" y="2151494"/>
            <a:ext cx="115212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56529" y="4673684"/>
            <a:ext cx="1024792" cy="5555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39391" y="4892388"/>
            <a:ext cx="1619638" cy="5555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53346" y="3461162"/>
            <a:ext cx="1024792" cy="5555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495484" y="1776624"/>
            <a:ext cx="8128000" cy="330475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城市郊区化。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城市居民向生态环境较好、房租地价便宜的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郊区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卫星城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迁移。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城市环境污染的表现。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噪声</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污染、光污染、电磁波污染、</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汽车尾气</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污染等。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逆城市化。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城市居民为了追求比较好的</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生活环境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由市中心区向郊区迁移。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居民由市中心区向</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郊区</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迁移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商业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制造业</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也随之向外扩散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造成市中心区的衰落。</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6164972" y="2255712"/>
            <a:ext cx="545821"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05006" y="2255712"/>
            <a:ext cx="816494"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85021" y="3073154"/>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31879" y="3073154"/>
            <a:ext cx="1165738"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59484" y="3880322"/>
            <a:ext cx="1092636"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53970" y="4267419"/>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51397" y="4267419"/>
            <a:ext cx="5404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79299" y="4267419"/>
            <a:ext cx="84891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预习引导</a:t>
            </a:r>
            <a:endParaRPr lang="zh-CN" altLang="en-US" sz="1400" dirty="0"/>
          </a:p>
        </p:txBody>
      </p:sp>
      <p:sp>
        <p:nvSpPr>
          <p:cNvPr id="4" name="矩形 3"/>
          <p:cNvSpPr>
            <a:spLocks noChangeAspect="1"/>
          </p:cNvSpPr>
          <p:nvPr/>
        </p:nvSpPr>
        <p:spPr>
          <a:xfrm>
            <a:off x="773112" y="1480529"/>
            <a:ext cx="3353803" cy="498598"/>
          </a:xfrm>
          <a:prstGeom prst="rect">
            <a:avLst/>
          </a:prstGeom>
        </p:spPr>
        <p:txBody>
          <a:bodyPr wrap="none">
            <a:spAutoFit/>
          </a:bodyPr>
          <a:lstStyle/>
          <a:p>
            <a:pPr indent="266700" defTabSz="-635">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三、我国城市发展</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趋势</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7" name="W77J.eps" descr="id:2147498188;FounderCES"/>
          <p:cNvPicPr/>
          <p:nvPr/>
        </p:nvPicPr>
        <p:blipFill>
          <a:blip r:embed="rId3"/>
          <a:stretch>
            <a:fillRect/>
          </a:stretch>
        </p:blipFill>
        <p:spPr>
          <a:xfrm>
            <a:off x="1291118" y="2060848"/>
            <a:ext cx="6238209" cy="3600400"/>
          </a:xfrm>
          <a:prstGeom prst="rect">
            <a:avLst/>
          </a:prstGeom>
        </p:spPr>
      </p:pic>
      <p:sp>
        <p:nvSpPr>
          <p:cNvPr id="8" name="矩形 7"/>
          <p:cNvSpPr/>
          <p:nvPr/>
        </p:nvSpPr>
        <p:spPr>
          <a:xfrm>
            <a:off x="3103804" y="2455278"/>
            <a:ext cx="101283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60233" y="2424455"/>
            <a:ext cx="576064"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84169" y="2712862"/>
            <a:ext cx="576064"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31455" y="4104495"/>
            <a:ext cx="576064"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53346" y="4457285"/>
            <a:ext cx="318854"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19074" y="4899982"/>
            <a:ext cx="1012837"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83769" y="4104494"/>
            <a:ext cx="360040"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15651" y="4447011"/>
            <a:ext cx="769812"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27698" y="2904396"/>
            <a:ext cx="1344102" cy="2678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即时检测</a:t>
            </a:r>
            <a:endParaRPr lang="zh-CN" altLang="en-US" sz="1400" dirty="0">
              <a:solidFill>
                <a:schemeClr val="accent4">
                  <a:lumMod val="20000"/>
                  <a:lumOff val="80000"/>
                </a:schemeClr>
              </a:solidFill>
            </a:endParaRPr>
          </a:p>
        </p:txBody>
      </p:sp>
      <p:sp>
        <p:nvSpPr>
          <p:cNvPr id="8" name="椭圆 7">
            <a:hlinkClick r:id="rId1"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一</a:t>
            </a:r>
            <a:endParaRPr lang="zh-CN" altLang="en-US" sz="1400" dirty="0"/>
          </a:p>
        </p:txBody>
      </p:sp>
      <p:sp>
        <p:nvSpPr>
          <p:cNvPr id="9" name="椭圆 8">
            <a:hlinkClick r:id="rId3" action="ppaction://hlinksldjump"/>
          </p:cNvPr>
          <p:cNvSpPr/>
          <p:nvPr/>
        </p:nvSpPr>
        <p:spPr>
          <a:xfrm>
            <a:off x="3059832"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rPr>
              <a:t>二</a:t>
            </a:r>
            <a:endParaRPr lang="zh-CN" altLang="en-US" sz="1400" dirty="0">
              <a:solidFill>
                <a:schemeClr val="bg1"/>
              </a:solidFill>
            </a:endParaRPr>
          </a:p>
        </p:txBody>
      </p:sp>
      <p:sp>
        <p:nvSpPr>
          <p:cNvPr id="4" name="矩形 3"/>
          <p:cNvSpPr>
            <a:spLocks noChangeAspect="1"/>
          </p:cNvSpPr>
          <p:nvPr/>
        </p:nvSpPr>
        <p:spPr>
          <a:xfrm>
            <a:off x="395536" y="1124744"/>
            <a:ext cx="8352928" cy="5373779"/>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城市环境问题</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活动与探究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en-US"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华北中南部、黄淮、江淮、江汉东部、江南北部、四川盆地西部、陕西关中、东北地区中南部等地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浓度超过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立方米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出现中度至重度污染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局地严重污染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上述部分地区出现轻度到中度霾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局地重度霾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中度以上霾区域面积约为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万平方千米。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是形成雾霾天气的大气污染物之一。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是指大气中直径小于或等于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微米的颗粒物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也称为可入肺颗粒物。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粒径小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富含大量的有毒、有害物质。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的主要来源是城市中工业生产排放的废气以及汽车尾气排放。</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除大气污染之外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城市化的过程中还产生了水污染、固体废弃物污染以及噪音污染等一系列环境污染问题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城市成了人们既爱又恨的地方。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书籍进步">
  <a:themeElements>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9AA"/>
        </a:accent5>
        <a:accent6>
          <a:srgbClr val="5B8900"/>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5625</Words>
  <Application>WPS 演示</Application>
  <PresentationFormat>全屏显示(4:3)</PresentationFormat>
  <Paragraphs>603</Paragraphs>
  <Slides>38</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18</vt:i4>
      </vt:variant>
      <vt:variant>
        <vt:lpstr>幻灯片标题</vt:lpstr>
      </vt:variant>
      <vt:variant>
        <vt:i4>38</vt:i4>
      </vt:variant>
    </vt:vector>
  </HeadingPairs>
  <TitlesOfParts>
    <vt:vector size="71" baseType="lpstr">
      <vt:lpstr>Arial</vt:lpstr>
      <vt:lpstr>宋体</vt:lpstr>
      <vt:lpstr>Wingdings</vt:lpstr>
      <vt:lpstr>黑体</vt:lpstr>
      <vt:lpstr>Times New Roman</vt:lpstr>
      <vt:lpstr>NEU-BZ-S92</vt:lpstr>
      <vt:lpstr>方正书宋_GBK</vt:lpstr>
      <vt:lpstr>楷体</vt:lpstr>
      <vt:lpstr>NEU-BZ-S92</vt:lpstr>
      <vt:lpstr>仿宋</vt:lpstr>
      <vt:lpstr>微软雅黑</vt:lpstr>
      <vt:lpstr>Arial Unicode MS</vt:lpstr>
      <vt:lpstr>Calibri</vt:lpstr>
      <vt:lpstr>Segoe Print</vt:lpstr>
      <vt:lpstr>书籍进步</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第三节　城市化过程对地理环境的影响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第三节　城市化过程对地理环境的影响</dc:title>
  <dc:creator>Windows User</dc:creator>
  <cp:lastModifiedBy>Administrator</cp:lastModifiedBy>
  <cp:revision>22</cp:revision>
  <dcterms:created xsi:type="dcterms:W3CDTF">2016-12-13T03:33:00Z</dcterms:created>
  <dcterms:modified xsi:type="dcterms:W3CDTF">2018-06-09T14:31:39Z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2052-10.8.0.6423</vt:lpwstr>
  </property>
</Properties>
</file>