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4" r:id="rId3"/>
    <p:sldId id="259" r:id="rId4"/>
    <p:sldId id="262" r:id="rId5"/>
    <p:sldId id="283" r:id="rId6"/>
    <p:sldId id="282" r:id="rId7"/>
    <p:sldId id="285" r:id="rId8"/>
    <p:sldId id="298" r:id="rId9"/>
    <p:sldId id="284" r:id="rId10"/>
    <p:sldId id="260" r:id="rId11"/>
    <p:sldId id="287" r:id="rId12"/>
    <p:sldId id="288" r:id="rId13"/>
    <p:sldId id="289" r:id="rId14"/>
    <p:sldId id="290" r:id="rId15"/>
    <p:sldId id="286" r:id="rId16"/>
    <p:sldId id="291" r:id="rId17"/>
    <p:sldId id="276" r:id="rId18"/>
    <p:sldId id="292" r:id="rId19"/>
    <p:sldId id="295" r:id="rId20"/>
    <p:sldId id="296" r:id="rId21"/>
    <p:sldId id="293" r:id="rId22"/>
    <p:sldId id="294" r:id="rId23"/>
    <p:sldId id="265" r:id="rId24"/>
    <p:sldId id="277" r:id="rId25"/>
    <p:sldId id="278" r:id="rId26"/>
    <p:sldId id="279" r:id="rId27"/>
    <p:sldId id="280" r:id="rId28"/>
    <p:sldId id="281" r:id="rId29"/>
    <p:sldId id="297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 autoAdjust="0"/>
  </p:normalViewPr>
  <p:slideViewPr>
    <p:cSldViewPr>
      <p:cViewPr varScale="1">
        <p:scale>
          <a:sx n="93" d="100"/>
          <a:sy n="93" d="100"/>
        </p:scale>
        <p:origin x="852" y="90"/>
      </p:cViewPr>
      <p:guideLst>
        <p:guide orient="horz" pos="2160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287"/>
            <a:ext cx="9170988" cy="6872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468313" y="1557338"/>
            <a:ext cx="6908800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468313" y="2782888"/>
            <a:ext cx="6913562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>
                <a:solidFill>
                  <a:schemeClr val="tx1"/>
                </a:solidFill>
              </a:defRPr>
            </a:lvl1pPr>
            <a:lvl2pPr marL="457200" lvl="1" indent="0" algn="ctr">
              <a:buNone/>
              <a:defRPr>
                <a:solidFill>
                  <a:schemeClr val="tx1"/>
                </a:solidFill>
              </a:defRPr>
            </a:lvl2pPr>
            <a:lvl3pPr marL="914400" lvl="2" indent="0" algn="ctr">
              <a:buNone/>
              <a:defRPr>
                <a:solidFill>
                  <a:schemeClr val="tx1"/>
                </a:solidFill>
              </a:defRPr>
            </a:lvl3pPr>
            <a:lvl4pPr marL="1371600" lvl="3" indent="0" algn="ctr">
              <a:buNone/>
              <a:defRPr>
                <a:solidFill>
                  <a:schemeClr val="tx1"/>
                </a:solidFill>
              </a:defRPr>
            </a:lvl4pPr>
            <a:lvl5pPr marL="1828800" lvl="4" indent="0" algn="ct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/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r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52930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EEE0CC-3638-4F4A-9C98-BE97961DBD2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41DC22-96CA-4535-B6F6-D051893B88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3078286"/>
            <a:ext cx="9144000" cy="566738"/>
          </a:xfrm>
          <a:prstGeom prst="rect">
            <a:avLst/>
          </a:prstGeo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  <p:pic>
        <p:nvPicPr>
          <p:cNvPr id="7" name="图片 6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7475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7475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CB2824-0940-41DE-88B8-4BE58EB1F11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5C15E-2595-4E0B-BB86-EE8BF1B283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2C42-7695-40B1-8403-BF80393CDB0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A5276A-390C-4DFE-8576-6A85E317E8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emf"/><Relationship Id="rId4" Type="http://schemas.openxmlformats.org/officeDocument/2006/relationships/package" Target="../embeddings/Document6.docx"/><Relationship Id="rId3" Type="http://schemas.openxmlformats.org/officeDocument/2006/relationships/slide" Target="slide16.xml"/><Relationship Id="rId2" Type="http://schemas.openxmlformats.org/officeDocument/2006/relationships/slide" Target="slide22.xml"/><Relationship Id="rId1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7.v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7.docx"/><Relationship Id="rId3" Type="http://schemas.openxmlformats.org/officeDocument/2006/relationships/slide" Target="slide16.xml"/><Relationship Id="rId2" Type="http://schemas.openxmlformats.org/officeDocument/2006/relationships/slide" Target="slide22.xml"/><Relationship Id="rId1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8.v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8.docx"/><Relationship Id="rId3" Type="http://schemas.openxmlformats.org/officeDocument/2006/relationships/slide" Target="slide16.xml"/><Relationship Id="rId2" Type="http://schemas.openxmlformats.org/officeDocument/2006/relationships/slide" Target="slide22.xml"/><Relationship Id="rId1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6.xml"/><Relationship Id="rId2" Type="http://schemas.openxmlformats.org/officeDocument/2006/relationships/slide" Target="slide22.xml"/><Relationship Id="rId1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6.xml"/><Relationship Id="rId2" Type="http://schemas.openxmlformats.org/officeDocument/2006/relationships/slide" Target="slide22.xml"/><Relationship Id="rId1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9.v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9.docx"/><Relationship Id="rId3" Type="http://schemas.openxmlformats.org/officeDocument/2006/relationships/slide" Target="slide16.xml"/><Relationship Id="rId2" Type="http://schemas.openxmlformats.org/officeDocument/2006/relationships/slide" Target="slide22.xml"/><Relationship Id="rId1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0.v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10.docx"/><Relationship Id="rId3" Type="http://schemas.openxmlformats.org/officeDocument/2006/relationships/slide" Target="slide16.xml"/><Relationship Id="rId2" Type="http://schemas.openxmlformats.org/officeDocument/2006/relationships/slide" Target="slide22.xml"/><Relationship Id="rId1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6.xml"/><Relationship Id="rId2" Type="http://schemas.openxmlformats.org/officeDocument/2006/relationships/slide" Target="slide22.xml"/><Relationship Id="rId1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6.xml"/><Relationship Id="rId2" Type="http://schemas.openxmlformats.org/officeDocument/2006/relationships/slide" Target="slide22.xml"/><Relationship Id="rId1" Type="http://schemas.openxmlformats.org/officeDocument/2006/relationships/slide" Target="slide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1.v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5.emf"/><Relationship Id="rId6" Type="http://schemas.openxmlformats.org/officeDocument/2006/relationships/package" Target="../embeddings/Document12.docx"/><Relationship Id="rId5" Type="http://schemas.openxmlformats.org/officeDocument/2006/relationships/image" Target="../media/image14.emf"/><Relationship Id="rId4" Type="http://schemas.openxmlformats.org/officeDocument/2006/relationships/package" Target="../embeddings/Document11.docx"/><Relationship Id="rId3" Type="http://schemas.openxmlformats.org/officeDocument/2006/relationships/slide" Target="slide16.xml"/><Relationship Id="rId2" Type="http://schemas.openxmlformats.org/officeDocument/2006/relationships/slide" Target="slide22.xml"/><Relationship Id="rId1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.emf"/><Relationship Id="rId3" Type="http://schemas.openxmlformats.org/officeDocument/2006/relationships/package" Target="../embeddings/Document1.docx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2.v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13.docx"/><Relationship Id="rId3" Type="http://schemas.openxmlformats.org/officeDocument/2006/relationships/slide" Target="slide16.xml"/><Relationship Id="rId2" Type="http://schemas.openxmlformats.org/officeDocument/2006/relationships/slide" Target="slide22.xml"/><Relationship Id="rId1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3.v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7.emf"/><Relationship Id="rId4" Type="http://schemas.openxmlformats.org/officeDocument/2006/relationships/package" Target="../embeddings/Document14.docx"/><Relationship Id="rId3" Type="http://schemas.openxmlformats.org/officeDocument/2006/relationships/slide" Target="slide16.xml"/><Relationship Id="rId2" Type="http://schemas.openxmlformats.org/officeDocument/2006/relationships/slide" Target="slide22.xml"/><Relationship Id="rId1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emf"/><Relationship Id="rId8" Type="http://schemas.openxmlformats.org/officeDocument/2006/relationships/package" Target="../embeddings/Document15.docx"/><Relationship Id="rId7" Type="http://schemas.openxmlformats.org/officeDocument/2006/relationships/slide" Target="slide27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3" Type="http://schemas.openxmlformats.org/officeDocument/2006/relationships/slide" Target="slide23.xml"/><Relationship Id="rId2" Type="http://schemas.openxmlformats.org/officeDocument/2006/relationships/slide" Target="slide22.xml"/><Relationship Id="rId11" Type="http://schemas.openxmlformats.org/officeDocument/2006/relationships/vmlDrawing" Target="../drawings/vmlDrawing14.vml"/><Relationship Id="rId10" Type="http://schemas.openxmlformats.org/officeDocument/2006/relationships/slideLayout" Target="../slideLayouts/slideLayout12.xml"/><Relationship Id="rId1" Type="http://schemas.openxmlformats.org/officeDocument/2006/relationships/slide" Target="slide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emf"/><Relationship Id="rId8" Type="http://schemas.openxmlformats.org/officeDocument/2006/relationships/package" Target="../embeddings/Document16.docx"/><Relationship Id="rId7" Type="http://schemas.openxmlformats.org/officeDocument/2006/relationships/slide" Target="slide27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3" Type="http://schemas.openxmlformats.org/officeDocument/2006/relationships/slide" Target="slide23.xml"/><Relationship Id="rId2" Type="http://schemas.openxmlformats.org/officeDocument/2006/relationships/slide" Target="slide22.xml"/><Relationship Id="rId11" Type="http://schemas.openxmlformats.org/officeDocument/2006/relationships/vmlDrawing" Target="../drawings/vmlDrawing15.vml"/><Relationship Id="rId10" Type="http://schemas.openxmlformats.org/officeDocument/2006/relationships/slideLayout" Target="../slideLayouts/slideLayout12.xml"/><Relationship Id="rId1" Type="http://schemas.openxmlformats.org/officeDocument/2006/relationships/slide" Target="slide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slide" Target="slide27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" Target="slide9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emf"/><Relationship Id="rId8" Type="http://schemas.openxmlformats.org/officeDocument/2006/relationships/package" Target="../embeddings/Document17.docx"/><Relationship Id="rId7" Type="http://schemas.openxmlformats.org/officeDocument/2006/relationships/slide" Target="slide27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3" Type="http://schemas.openxmlformats.org/officeDocument/2006/relationships/slide" Target="slide23.xml"/><Relationship Id="rId2" Type="http://schemas.openxmlformats.org/officeDocument/2006/relationships/slide" Target="slide22.xml"/><Relationship Id="rId11" Type="http://schemas.openxmlformats.org/officeDocument/2006/relationships/vmlDrawing" Target="../drawings/vmlDrawing16.vml"/><Relationship Id="rId10" Type="http://schemas.openxmlformats.org/officeDocument/2006/relationships/slideLayout" Target="../slideLayouts/slideLayout12.xml"/><Relationship Id="rId1" Type="http://schemas.openxmlformats.org/officeDocument/2006/relationships/slide" Target="slide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slide" Target="slide27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" Target="slide9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emf"/><Relationship Id="rId8" Type="http://schemas.openxmlformats.org/officeDocument/2006/relationships/package" Target="../embeddings/Document18.docx"/><Relationship Id="rId7" Type="http://schemas.openxmlformats.org/officeDocument/2006/relationships/slide" Target="slide27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3" Type="http://schemas.openxmlformats.org/officeDocument/2006/relationships/slide" Target="slide23.xml"/><Relationship Id="rId2" Type="http://schemas.openxmlformats.org/officeDocument/2006/relationships/slide" Target="slide22.xml"/><Relationship Id="rId11" Type="http://schemas.openxmlformats.org/officeDocument/2006/relationships/vmlDrawing" Target="../drawings/vmlDrawing17.vml"/><Relationship Id="rId10" Type="http://schemas.openxmlformats.org/officeDocument/2006/relationships/slideLayout" Target="../slideLayouts/slideLayout12.xml"/><Relationship Id="rId1" Type="http://schemas.openxmlformats.org/officeDocument/2006/relationships/slide" Target="slide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slide" Target="slide27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4.xml"/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emf"/><Relationship Id="rId3" Type="http://schemas.openxmlformats.org/officeDocument/2006/relationships/package" Target="../embeddings/Document2.docx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emf"/><Relationship Id="rId3" Type="http://schemas.openxmlformats.org/officeDocument/2006/relationships/package" Target="../embeddings/Document3.docx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2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" Type="http://schemas.openxmlformats.org/officeDocument/2006/relationships/image" Target="../media/image7.emf"/><Relationship Id="rId1" Type="http://schemas.openxmlformats.org/officeDocument/2006/relationships/package" Target="../embeddings/Document4.docx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emf"/><Relationship Id="rId3" Type="http://schemas.openxmlformats.org/officeDocument/2006/relationships/package" Target="../embeddings/Document5.docx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6.xml"/><Relationship Id="rId2" Type="http://schemas.openxmlformats.org/officeDocument/2006/relationships/slide" Target="slide22.xml"/><Relationship Id="rId1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第二节　城市化过程与特点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1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一</a:t>
            </a:r>
            <a:endParaRPr lang="zh-CN" altLang="en-US" sz="1400" dirty="0"/>
          </a:p>
        </p:txBody>
      </p:sp>
      <p:sp>
        <p:nvSpPr>
          <p:cNvPr id="9" name="椭圆 8">
            <a:hlinkClick r:id="rId3" action="ppaction://hlinksldjump"/>
          </p:cNvPr>
          <p:cNvSpPr/>
          <p:nvPr/>
        </p:nvSpPr>
        <p:spPr>
          <a:xfrm>
            <a:off x="3059832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18863" y="1154749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城市化是社会生产力发展到一定阶段的必然结果。现在许多发展中国家城市化浪潮扑面而来。是什么力量使大量的农村人口流向城市呢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这股动力来自于拉力和推力。拉力是指那些吸引人群来到城市的因素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推力是指那些使得人群离开乡村的因素。如下图所示。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-457904" y="2924944"/>
          <a:ext cx="9834880" cy="328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Document" r:id="rId4" imgW="3846830" imgH="1286510" progId="Word.Document.12">
                  <p:embed/>
                </p:oleObj>
              </mc:Choice>
              <mc:Fallback>
                <p:oleObj name="Document" r:id="rId4" imgW="3846830" imgH="1286510" progId="Word.Document.12">
                  <p:embed/>
                  <p:pic>
                    <p:nvPicPr>
                      <p:cNvPr id="0" name="图片 513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457904" y="2924944"/>
                        <a:ext cx="9834880" cy="3282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1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一</a:t>
            </a:r>
            <a:endParaRPr lang="zh-CN" altLang="en-US" sz="1400" dirty="0"/>
          </a:p>
        </p:txBody>
      </p:sp>
      <p:sp>
        <p:nvSpPr>
          <p:cNvPr id="9" name="椭圆 8">
            <a:hlinkClick r:id="rId3" action="ppaction://hlinksldjump"/>
          </p:cNvPr>
          <p:cNvSpPr/>
          <p:nvPr/>
        </p:nvSpPr>
        <p:spPr>
          <a:xfrm>
            <a:off x="3059832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12169" y="1587781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推动城市化发展的动力是什么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城市的拉力因素和农村的推力因素主要有哪些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推动城市化发展的主要动力是社会经济的发展。经济越发达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城市化水平越高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反之就越低。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如下图归纳。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5536" y="3284984"/>
          <a:ext cx="8128000" cy="2228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Document" r:id="rId4" imgW="3846830" imgH="1060450" progId="Word.Document.12">
                  <p:embed/>
                </p:oleObj>
              </mc:Choice>
              <mc:Fallback>
                <p:oleObj name="Document" r:id="rId4" imgW="3846830" imgH="1060450" progId="Word.Document.12">
                  <p:embed/>
                  <p:pic>
                    <p:nvPicPr>
                      <p:cNvPr id="0" name="图片 615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536" y="3284984"/>
                        <a:ext cx="8128000" cy="22286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1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一</a:t>
            </a:r>
            <a:endParaRPr lang="zh-CN" altLang="en-US" sz="1400" dirty="0"/>
          </a:p>
        </p:txBody>
      </p:sp>
      <p:sp>
        <p:nvSpPr>
          <p:cNvPr id="9" name="椭圆 8">
            <a:hlinkClick r:id="rId3" action="ppaction://hlinksldjump"/>
          </p:cNvPr>
          <p:cNvSpPr/>
          <p:nvPr/>
        </p:nvSpPr>
        <p:spPr>
          <a:xfrm>
            <a:off x="3059832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5536" y="1196752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迁移与应用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540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区域发展过程中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城镇化进程与产业结构演化相伴相随。下图为崇明县三大产业产值比重和城镇化率变化图。读图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67544" y="2852936"/>
          <a:ext cx="8128000" cy="2877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Document" r:id="rId4" imgW="3846830" imgH="1365250" progId="Word.Document.12">
                  <p:embed/>
                </p:oleObj>
              </mc:Choice>
              <mc:Fallback>
                <p:oleObj name="Document" r:id="rId4" imgW="3846830" imgH="1365250" progId="Word.Document.12">
                  <p:embed/>
                  <p:pic>
                    <p:nvPicPr>
                      <p:cNvPr id="0" name="图片 718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2852936"/>
                        <a:ext cx="8128000" cy="28774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1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一</a:t>
            </a:r>
            <a:endParaRPr lang="zh-CN" altLang="en-US" sz="1400" dirty="0"/>
          </a:p>
        </p:txBody>
      </p:sp>
      <p:sp>
        <p:nvSpPr>
          <p:cNvPr id="9" name="椭圆 8">
            <a:hlinkClick r:id="rId3" action="ppaction://hlinksldjump"/>
          </p:cNvPr>
          <p:cNvSpPr/>
          <p:nvPr/>
        </p:nvSpPr>
        <p:spPr>
          <a:xfrm>
            <a:off x="3059832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552" y="1554640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1)2000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崇明县城镇化水平不断提高的主要原因是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第一产业效率提高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农村出现剩余劳力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第二产业长足进步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吸纳农村剩余劳动力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第三产业产值稳定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城镇人口不断增加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产业结构基本稳定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就业人口基本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zh-CN" altLang="zh-CN" sz="2200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崇明县需根据自身的环境和人才条件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调整第三产业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推进城镇化建设。其应该优先发展的行业是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休闲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旅游业</a:t>
            </a:r>
            <a:r>
              <a:rPr lang="en-US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金融业</a:t>
            </a:r>
            <a:r>
              <a:rPr lang="en-US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农贸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批发业</a:t>
            </a:r>
            <a:r>
              <a:rPr lang="en-US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房地产业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1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一</a:t>
            </a:r>
            <a:endParaRPr lang="zh-CN" altLang="en-US" sz="1400" dirty="0"/>
          </a:p>
        </p:txBody>
      </p:sp>
      <p:sp>
        <p:nvSpPr>
          <p:cNvPr id="9" name="椭圆 8">
            <a:hlinkClick r:id="rId3" action="ppaction://hlinksldjump"/>
          </p:cNvPr>
          <p:cNvSpPr/>
          <p:nvPr/>
        </p:nvSpPr>
        <p:spPr>
          <a:xfrm>
            <a:off x="3059832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2000—2012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年间崇明县第一产业所占比重迅速下降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第二产业所占比重迅速上升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第三产业总体上变化不大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城镇化率呈上升趋势。第一产业比重迅速下降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第二产业比重迅速上升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说明在此期间当地第二产业发展快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吸纳了大量农村剩余劳动力。第三产业比重变化不大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当地经济总量变大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故此期间第三产业也快速增加。因此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崇明县位于长江三角洲地区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区域内经济发达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居民消费水平高。崇明县独特的自然环境适宜发展休闲旅游业。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(2)A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1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一</a:t>
            </a:r>
            <a:endParaRPr lang="zh-CN" altLang="en-US" sz="1400" dirty="0"/>
          </a:p>
        </p:txBody>
      </p:sp>
      <p:sp>
        <p:nvSpPr>
          <p:cNvPr id="9" name="椭圆 8">
            <a:hlinkClick r:id="rId3" action="ppaction://hlinksldjump"/>
          </p:cNvPr>
          <p:cNvSpPr/>
          <p:nvPr/>
        </p:nvSpPr>
        <p:spPr>
          <a:xfrm>
            <a:off x="3059832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8000" y="1434922"/>
          <a:ext cx="8128000" cy="4242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Document" r:id="rId4" imgW="3846830" imgH="2011680" progId="Word.Document.12">
                  <p:embed/>
                </p:oleObj>
              </mc:Choice>
              <mc:Fallback>
                <p:oleObj name="Document" r:id="rId4" imgW="3846830" imgH="2011680" progId="Word.Document.12">
                  <p:embed/>
                  <p:pic>
                    <p:nvPicPr>
                      <p:cNvPr id="0" name="图片 820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34922"/>
                        <a:ext cx="8128000" cy="42421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95536" y="916790"/>
            <a:ext cx="8568952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主题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城市化的发展阶段、特点和地域差异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活动与探究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欧洲是世界城市化程度最高的地区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涌现出一批规模巨大、职能广泛的城市。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北美成为世界城市化发展速度最快的地区。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世纪中叶以来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发展中国家获得民族独立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经济迅速发展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逐渐成为世界城市化发展的主流。下面是发达国家和发展中国家城市化差异示意图。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1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一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832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6012" y="3852978"/>
          <a:ext cx="8128000" cy="2524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Document" r:id="rId4" imgW="3846830" imgH="1200785" progId="Word.Document.12">
                  <p:embed/>
                </p:oleObj>
              </mc:Choice>
              <mc:Fallback>
                <p:oleObj name="Document" r:id="rId4" imgW="3846830" imgH="1200785" progId="Word.Document.12">
                  <p:embed/>
                  <p:pic>
                    <p:nvPicPr>
                      <p:cNvPr id="0" name="图片 92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6012" y="3852978"/>
                        <a:ext cx="8128000" cy="25244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1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一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832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045252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发展中国家和发达国家城市化起步早晚、目前速度、城市化水平高低以及城市化与经济发展的关系等方面有何差异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简要分析其原因。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发达国家城市化起步早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世纪中叶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发展中国家城市化起步晚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主要在第二次世界大战以后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原因是工业化早晚不同。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目前发达国家城市化速度趋缓甚至停滞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原因是城市化已推进到成熟阶段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发展中国家城市化速度加快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超过发达国家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原因是经济发展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城市人口增长迅速。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发达国家城市化水平高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发展中国家城市化水平低。原因是发达国家城市化起步早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经济发展水平高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带动城市化进程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发展中国家城市化起步晚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经济发展水平低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农村人口数量大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增长快。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发达国家城市化大多与经济发展相适应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而发展中国家由于城市经济畸形发展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人口增长过快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农村劳动力过剩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城市化往往与经济发展不相适应。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1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一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832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迁移与应用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540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逆城市化是指大城市人口向周边中小城市或乡村地区迁移的过程。逆城市化产生的原因有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大城市人口减少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大城市经济水平下降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乡村环境优美、生活闲适　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汽车普及、高速公路网发达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在大城市发展到一定程度后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必然会出现一系列城市环境问题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由于人们对环境质量要求提高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以及乡村和小城镇基础设施逐步完善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出现了与城市化过程相反的人口流动现象。所以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1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一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832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23528" y="1000809"/>
          <a:ext cx="8128000" cy="436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" name="Document" r:id="rId4" imgW="3846830" imgH="213360" progId="Word.Document.12">
                  <p:embed/>
                </p:oleObj>
              </mc:Choice>
              <mc:Fallback>
                <p:oleObj name="Document" r:id="rId4" imgW="3846830" imgH="213360" progId="Word.Document.12">
                  <p:embed/>
                  <p:pic>
                    <p:nvPicPr>
                      <p:cNvPr id="0" name="图片 1026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528" y="1000809"/>
                        <a:ext cx="8128000" cy="4369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467544" y="1437798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世界城市化进程的差异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城市化进程的时间差异。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从世界各国的城市化进程来看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城市化水平随时间的变化可表示为一条稍被拉平的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“S”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形曲线。如下图所示。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05160" y="3065513"/>
          <a:ext cx="8940800" cy="3398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name="Document" r:id="rId6" imgW="3846830" imgH="1463040" progId="Word.Document.12">
                  <p:embed/>
                </p:oleObj>
              </mc:Choice>
              <mc:Fallback>
                <p:oleObj name="Document" r:id="rId6" imgW="3846830" imgH="1463040" progId="Word.Document.12">
                  <p:embed/>
                  <p:pic>
                    <p:nvPicPr>
                      <p:cNvPr id="0" name="图片 1026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5160" y="3065513"/>
                        <a:ext cx="8940800" cy="33980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预习引导</a:t>
            </a:r>
            <a:endParaRPr lang="zh-CN" altLang="en-US" sz="14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8000" y="2311616"/>
          <a:ext cx="8128000" cy="2488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3" imgW="3913505" imgH="1202690" progId="Word.Document.12">
                  <p:embed/>
                </p:oleObj>
              </mc:Choice>
              <mc:Fallback>
                <p:oleObj name="文档" r:id="rId3" imgW="3913505" imgH="1202690" progId="Word.Document.12">
                  <p:embed/>
                  <p:pic>
                    <p:nvPicPr>
                      <p:cNvPr id="0" name="图片 103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311616"/>
                        <a:ext cx="8128000" cy="24887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1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一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832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95536" y="1416018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发达国家和发展中国家城市化水平比较。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社会经济发展水平的差异直接导致城市化的地区差异。一般来说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经济越发达的地区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城市化水平越高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反之越低。城市化在发达国家和发展中国家表现出不同的进程。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08000" y="3093016"/>
          <a:ext cx="8128000" cy="321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name="文档" r:id="rId4" imgW="3913505" imgH="1551305" progId="Word.Document.12">
                  <p:embed/>
                </p:oleObj>
              </mc:Choice>
              <mc:Fallback>
                <p:oleObj name="文档" r:id="rId4" imgW="3913505" imgH="1551305" progId="Word.Document.12">
                  <p:embed/>
                  <p:pic>
                    <p:nvPicPr>
                      <p:cNvPr id="0" name="图片 1127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3093016"/>
                        <a:ext cx="8128000" cy="3216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1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一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832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8000" y="1556792"/>
          <a:ext cx="8128000" cy="4299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文档" r:id="rId4" imgW="3913505" imgH="2073910" progId="Word.Document.12">
                  <p:embed/>
                </p:oleObj>
              </mc:Choice>
              <mc:Fallback>
                <p:oleObj name="文档" r:id="rId4" imgW="3913505" imgH="2073910" progId="Word.Document.12">
                  <p:embed/>
                  <p:pic>
                    <p:nvPicPr>
                      <p:cNvPr id="0" name="图片 1229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556792"/>
                        <a:ext cx="8128000" cy="4299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76935" y="1343044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下表中数据显示的现象中不能反映城市化进程的是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3885" y="3863324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城市数目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工业总产值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城市人口比重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城市数目增加、城市人口增多、城市人口比重上升都能反映城市化的进程。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08000" y="1847100"/>
          <a:ext cx="8128000" cy="2481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name="文档" r:id="rId8" imgW="3899535" imgH="1193165" progId="Word.Document.12">
                  <p:embed/>
                </p:oleObj>
              </mc:Choice>
              <mc:Fallback>
                <p:oleObj name="文档" r:id="rId8" imgW="3899535" imgH="1193165" progId="Word.Document.12">
                  <p:embed/>
                  <p:pic>
                    <p:nvPicPr>
                      <p:cNvPr id="0" name="图片 133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847100"/>
                        <a:ext cx="8128000" cy="24813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76935" y="980728"/>
            <a:ext cx="8128000" cy="86716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下图是甲、乙两城市人口增长图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分别代表了两种不同类型的国家。读图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2~3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99869" y="1625517"/>
          <a:ext cx="8128000" cy="273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9" name="Document" r:id="rId8" imgW="3846830" imgH="1298575" progId="Word.Document.12">
                  <p:embed/>
                </p:oleObj>
              </mc:Choice>
              <mc:Fallback>
                <p:oleObj name="Document" r:id="rId8" imgW="3846830" imgH="1298575" progId="Word.Document.12">
                  <p:embed/>
                  <p:pic>
                    <p:nvPicPr>
                      <p:cNvPr id="0" name="图片 1434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9869" y="1625517"/>
                        <a:ext cx="8128000" cy="2739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613459" y="4365104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关于这两种类型国家城市化进程的叙述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甲城市所在国家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城市化起步早、发展快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乙城市所在国家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城市化水平高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甲城市所在国家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城市人口比重大于乙城市所在国家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乙城市所在国家的人口主要向城市中心区移动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关于甲城市所在国家城市化发展快的主要原因的叙述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农村生态环境恶化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人居环境质量下降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城市经济畸形发展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人口增长过快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农村劳动力过剩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商业和交通运输业的高速发展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第三产业的快速发展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3.B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发达国家城市化起步早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目前发展缓慢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甚至有些国家出现逆城市化现象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乙城市所在国家为发达国家。第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甲城市所在国家为发展中国家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其人口向城市迅速集聚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城市化推进很快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其原因不是经济的高速增长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而是由人口过快增长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农村劳动力严重过剩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城市经济畸形发展造成的。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08000" y="2213098"/>
          <a:ext cx="8128000" cy="2685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Document" r:id="rId8" imgW="3846830" imgH="1273810" progId="Word.Document.12">
                  <p:embed/>
                </p:oleObj>
              </mc:Choice>
              <mc:Fallback>
                <p:oleObj name="Document" r:id="rId8" imgW="3846830" imgH="1273810" progId="Word.Document.12">
                  <p:embed/>
                  <p:pic>
                    <p:nvPicPr>
                      <p:cNvPr id="0" name="图片 1537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213098"/>
                        <a:ext cx="8128000" cy="26858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149736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下图为我国城市化发展曲线图。读图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4~5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改革开放以来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我国城市化发展速度最快的是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时期</a:t>
            </a:r>
            <a:r>
              <a:rPr lang="en-US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时期</a:t>
            </a:r>
            <a:r>
              <a:rPr lang="en-US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时期</a:t>
            </a:r>
            <a:r>
              <a:rPr lang="en-US" altLang="zh-CN" sz="22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时期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下列有关我国城市化的叙述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我国已进入城市化成熟阶段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东部地区城市化水平高于西部地区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城市化速度取决于城市规模的大小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资源不足是制约城市化进程的主要原因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5.B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改革开放以来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我国城市化发展速度最快的应是城市化发展曲线最陡的一段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即图中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时期。第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我国正处于城市化加速阶段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社会经济发展速度影响城市化速度和进程。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9505" y="989045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是社会经济发展的重要表现和结果。下图是某地区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城市化发展过程示意图。分析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城市发展演变过程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55853" y="2204864"/>
          <a:ext cx="8128000" cy="2712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Document" r:id="rId8" imgW="3846830" imgH="1286510" progId="Word.Document.12">
                  <p:embed/>
                </p:oleObj>
              </mc:Choice>
              <mc:Fallback>
                <p:oleObj name="Document" r:id="rId8" imgW="3846830" imgH="1286510" progId="Word.Document.12">
                  <p:embed/>
                  <p:pic>
                    <p:nvPicPr>
                      <p:cNvPr id="0" name="图片 1639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5853" y="2204864"/>
                        <a:ext cx="8128000" cy="27126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599869" y="4917560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指出阶段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城市人口的迁移方向。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分析阶段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城市化的特点。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比较阶段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和阶段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城市内部空间结构的差异。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由市中心向郊区迁移。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城市沿河流延伸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城市面积不断扩大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城市相连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形成城市带。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阶段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城市功能分区不明显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商业、工业、住宅混杂分布。阶段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城市功能分区明显。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中心区人口密度变小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郊区人口密度变大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说明阶段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城市人口由市中心向郊区迁移。第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城市沿河发展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面积不断扩大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城市相连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形成城市带。第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阶段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与阶段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城市功能分区明显。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预习引导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95484" y="145072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一、城市化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含义与表现。</a:t>
            </a:r>
            <a:endParaRPr lang="zh-CN" altLang="en-US" sz="2200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08000" y="2387704"/>
          <a:ext cx="8128000" cy="2841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文档" r:id="rId3" imgW="3899535" imgH="1365250" progId="Word.Document.12">
                  <p:embed/>
                </p:oleObj>
              </mc:Choice>
              <mc:Fallback>
                <p:oleObj name="文档" r:id="rId3" imgW="3899535" imgH="1365250" progId="Word.Document.12">
                  <p:embed/>
                  <p:pic>
                    <p:nvPicPr>
                      <p:cNvPr id="0" name="图片 206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387704"/>
                        <a:ext cx="8128000" cy="28414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4743331" y="3392078"/>
            <a:ext cx="561481" cy="2958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45256" y="3392078"/>
            <a:ext cx="1086309" cy="2958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预习引导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缩小城乡发展差距。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改善地区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提高工业生产效率。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使现代化大城市成为主要的科技创新基地和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信息交流中心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进而提高区域的整体发展水平。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影响乡村的生产生活方式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并提高乡村的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对外开放程度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20428" y="2987290"/>
            <a:ext cx="540417" cy="267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1134" y="3776259"/>
            <a:ext cx="1689473" cy="29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07094" y="4568347"/>
            <a:ext cx="1706368" cy="29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预习引导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5536" y="1412776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、城市化动力机制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社会经济发展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主要表现。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1600" y="2636912"/>
          <a:ext cx="8940800" cy="3460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Document" r:id="rId3" imgW="3846830" imgH="1493520" progId="Word.Document.12">
                  <p:embed/>
                </p:oleObj>
              </mc:Choice>
              <mc:Fallback>
                <p:oleObj name="Document" r:id="rId3" imgW="3846830" imgH="1493520" progId="Word.Document.12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600" y="2636912"/>
                        <a:ext cx="8940800" cy="34609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165396" y="1894399"/>
            <a:ext cx="1675787" cy="267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03849" y="3283286"/>
            <a:ext cx="1080120" cy="267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2826" y="4056524"/>
            <a:ext cx="1253985" cy="267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11797" y="4367390"/>
            <a:ext cx="760203" cy="267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82724" y="5714018"/>
            <a:ext cx="760203" cy="267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08000" y="1743982"/>
          <a:ext cx="8128000" cy="459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文档" r:id="rId1" imgW="3913505" imgH="2217420" progId="Word.Document.12">
                  <p:embed/>
                </p:oleObj>
              </mc:Choice>
              <mc:Fallback>
                <p:oleObj name="文档" r:id="rId1" imgW="3913505" imgH="2217420" progId="Word.Document.12">
                  <p:embed/>
                  <p:pic>
                    <p:nvPicPr>
                      <p:cNvPr id="0" name="图片 41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1743982"/>
                        <a:ext cx="8128000" cy="459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预习引导</a:t>
            </a:r>
            <a:endParaRPr lang="zh-CN" altLang="en-US" sz="14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124744"/>
            <a:ext cx="22381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三、城市化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特点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44276" y="2752468"/>
            <a:ext cx="1131580" cy="267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646170" y="2936831"/>
            <a:ext cx="277758" cy="267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567676" y="2752468"/>
            <a:ext cx="1131580" cy="267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49836" y="3110737"/>
            <a:ext cx="1087426" cy="267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765314" y="3468414"/>
            <a:ext cx="1087426" cy="267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36229" y="4748362"/>
            <a:ext cx="557730" cy="267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431201" y="5099981"/>
            <a:ext cx="557730" cy="267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677082" y="4559513"/>
            <a:ext cx="557730" cy="267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499992" y="5282273"/>
            <a:ext cx="557730" cy="267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预习引导</a:t>
            </a:r>
            <a:endParaRPr lang="zh-CN" altLang="en-US" sz="1400" dirty="0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08000" y="1944838"/>
          <a:ext cx="8128000" cy="3492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7" name="文档" r:id="rId3" imgW="3928110" imgH="1687195" progId="Word.Document.12">
                  <p:embed/>
                </p:oleObj>
              </mc:Choice>
              <mc:Fallback>
                <p:oleObj name="文档" r:id="rId3" imgW="3928110" imgH="1687195" progId="Word.Document.12">
                  <p:embed/>
                  <p:pic>
                    <p:nvPicPr>
                      <p:cNvPr id="0" name="图片 174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944838"/>
                        <a:ext cx="8128000" cy="34928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1022454" y="3490269"/>
            <a:ext cx="1131580" cy="267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预习引导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预习交流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为什么发达国家城市边缘地带发展较快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发达国家由于大多数家庭拥有小汽车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加之城市交通条件的改善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居民活动范围扩大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市区范围明显扩大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城市边缘地带发展较快。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即时检测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1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一</a:t>
            </a:r>
            <a:endParaRPr lang="zh-CN" altLang="en-US" sz="1400" dirty="0"/>
          </a:p>
        </p:txBody>
      </p:sp>
      <p:sp>
        <p:nvSpPr>
          <p:cNvPr id="9" name="椭圆 8">
            <a:hlinkClick r:id="rId3" action="ppaction://hlinksldjump"/>
          </p:cNvPr>
          <p:cNvSpPr/>
          <p:nvPr/>
        </p:nvSpPr>
        <p:spPr>
          <a:xfrm>
            <a:off x="3059832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主题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城市化表现和动力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活动与探究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我们放眼四周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几年前还能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听取蛙声一片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的农田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现在已高楼林立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城市像一个庞然大物正在吞噬着周围的田野和村庄。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城市化是人口向城镇集聚和城市范围不断扩大、乡村变为城镇的过程。城市化的过程包含人口城市化和地域城市化两个方面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在这个过程中劳动力从第一产业向第二、三产业逐渐转移。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为什么说城市化包括人口城市化和地域城市化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衡量一个国家和地区城市化高低的标准是什么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城市化过程中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人口向城市集聚和乡村地区转变为城市地区。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城市人口占总人口的比重。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书籍进步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216606"/>
      </a:accent1>
      <a:accent2>
        <a:srgbClr val="669900"/>
      </a:accent2>
      <a:accent3>
        <a:srgbClr val="FFFFFF"/>
      </a:accent3>
      <a:accent4>
        <a:srgbClr val="000000"/>
      </a:accent4>
      <a:accent5>
        <a:srgbClr val="ABB9AA"/>
      </a:accent5>
      <a:accent6>
        <a:srgbClr val="5B8900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216606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ABB9AA"/>
        </a:accent5>
        <a:accent6>
          <a:srgbClr val="5B8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6个题模板</Template>
  <TotalTime>0</TotalTime>
  <Words>3601</Words>
  <Application>WPS 演示</Application>
  <PresentationFormat>全屏显示(4:3)</PresentationFormat>
  <Paragraphs>365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28</vt:i4>
      </vt:variant>
    </vt:vector>
  </HeadingPairs>
  <TitlesOfParts>
    <vt:vector size="61" baseType="lpstr">
      <vt:lpstr>Arial</vt:lpstr>
      <vt:lpstr>宋体</vt:lpstr>
      <vt:lpstr>Wingdings</vt:lpstr>
      <vt:lpstr>黑体</vt:lpstr>
      <vt:lpstr>Times New Roman</vt:lpstr>
      <vt:lpstr>NEU-BZ-S92</vt:lpstr>
      <vt:lpstr>NEU-BZ-S92</vt:lpstr>
      <vt:lpstr>方正书宋_GBK</vt:lpstr>
      <vt:lpstr>楷体</vt:lpstr>
      <vt:lpstr>仿宋</vt:lpstr>
      <vt:lpstr>微软雅黑</vt:lpstr>
      <vt:lpstr>Arial Unicode MS</vt:lpstr>
      <vt:lpstr>Calibri</vt:lpstr>
      <vt:lpstr>Segoe Print</vt:lpstr>
      <vt:lpstr>书籍进步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第二节　城市化过程与特点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第二节　城市化过程与特点</dc:title>
  <dc:creator>Windows User</dc:creator>
  <cp:lastModifiedBy>Administrator</cp:lastModifiedBy>
  <cp:revision>12</cp:revision>
  <dcterms:created xsi:type="dcterms:W3CDTF">2016-12-13T03:23:00Z</dcterms:created>
  <dcterms:modified xsi:type="dcterms:W3CDTF">2018-06-09T14:01:28Z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2052-10.8.0.6423</vt:lpwstr>
  </property>
</Properties>
</file>