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85" r:id="rId4"/>
    <p:sldId id="259" r:id="rId5"/>
    <p:sldId id="262" r:id="rId6"/>
    <p:sldId id="286" r:id="rId7"/>
    <p:sldId id="287" r:id="rId8"/>
    <p:sldId id="289" r:id="rId9"/>
    <p:sldId id="314" r:id="rId10"/>
    <p:sldId id="260" r:id="rId11"/>
    <p:sldId id="290" r:id="rId12"/>
    <p:sldId id="291" r:id="rId13"/>
    <p:sldId id="294" r:id="rId14"/>
    <p:sldId id="296" r:id="rId15"/>
    <p:sldId id="295" r:id="rId16"/>
    <p:sldId id="276" r:id="rId17"/>
    <p:sldId id="297" r:id="rId18"/>
    <p:sldId id="300" r:id="rId19"/>
    <p:sldId id="298" r:id="rId20"/>
    <p:sldId id="301" r:id="rId21"/>
    <p:sldId id="299" r:id="rId22"/>
    <p:sldId id="304" r:id="rId23"/>
    <p:sldId id="305" r:id="rId24"/>
    <p:sldId id="303" r:id="rId25"/>
    <p:sldId id="302" r:id="rId26"/>
    <p:sldId id="308" r:id="rId27"/>
    <p:sldId id="306" r:id="rId28"/>
    <p:sldId id="309" r:id="rId29"/>
    <p:sldId id="307" r:id="rId30"/>
    <p:sldId id="310" r:id="rId31"/>
    <p:sldId id="311" r:id="rId32"/>
    <p:sldId id="265" r:id="rId33"/>
    <p:sldId id="277" r:id="rId34"/>
    <p:sldId id="278" r:id="rId35"/>
    <p:sldId id="279" r:id="rId36"/>
    <p:sldId id="280" r:id="rId37"/>
    <p:sldId id="281" r:id="rId38"/>
    <p:sldId id="282" r:id="rId39"/>
    <p:sldId id="313" r:id="rId40"/>
    <p:sldId id="315" r:id="rId41"/>
    <p:sldId id="312"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168"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12.xml"/><Relationship Id="rId5" Type="http://schemas.openxmlformats.org/officeDocument/2006/relationships/image" Target="../media/image8.emf"/><Relationship Id="rId4" Type="http://schemas.openxmlformats.org/officeDocument/2006/relationships/package" Target="../embeddings/Document5.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2.xml"/><Relationship Id="rId5" Type="http://schemas.openxmlformats.org/officeDocument/2006/relationships/image" Target="../media/image9.emf"/><Relationship Id="rId4" Type="http://schemas.openxmlformats.org/officeDocument/2006/relationships/package" Target="../embeddings/Document6.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2.xml"/><Relationship Id="rId5" Type="http://schemas.openxmlformats.org/officeDocument/2006/relationships/image" Target="../media/image10.emf"/><Relationship Id="rId4" Type="http://schemas.openxmlformats.org/officeDocument/2006/relationships/package" Target="../embeddings/Document7.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12.xml"/><Relationship Id="rId5" Type="http://schemas.openxmlformats.org/officeDocument/2006/relationships/image" Target="../media/image11.emf"/><Relationship Id="rId4" Type="http://schemas.openxmlformats.org/officeDocument/2006/relationships/package" Target="../embeddings/Document8.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12.xml"/><Relationship Id="rId7" Type="http://schemas.openxmlformats.org/officeDocument/2006/relationships/image" Target="../media/image13.emf"/><Relationship Id="rId6" Type="http://schemas.openxmlformats.org/officeDocument/2006/relationships/package" Target="../embeddings/Document10.docx"/><Relationship Id="rId5" Type="http://schemas.openxmlformats.org/officeDocument/2006/relationships/image" Target="../media/image12.emf"/><Relationship Id="rId4" Type="http://schemas.openxmlformats.org/officeDocument/2006/relationships/package" Target="../embeddings/Document9.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1.xml.rels><?xml version="1.0" encoding="UTF-8" standalone="yes"?>
<Relationships xmlns="http://schemas.openxmlformats.org/package/2006/relationships"><Relationship Id="rId7" Type="http://schemas.openxmlformats.org/officeDocument/2006/relationships/vmlDrawing" Target="../drawings/vmlDrawing10.vml"/><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package" Target="../embeddings/Document11.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4.xml.rels><?xml version="1.0" encoding="UTF-8" standalone="yes"?>
<Relationships xmlns="http://schemas.openxmlformats.org/package/2006/relationships"><Relationship Id="rId7" Type="http://schemas.openxmlformats.org/officeDocument/2006/relationships/vmlDrawing" Target="../drawings/vmlDrawing11.vml"/><Relationship Id="rId6" Type="http://schemas.openxmlformats.org/officeDocument/2006/relationships/slideLayout" Target="../slideLayouts/slideLayout12.xml"/><Relationship Id="rId5" Type="http://schemas.openxmlformats.org/officeDocument/2006/relationships/image" Target="../media/image15.emf"/><Relationship Id="rId4" Type="http://schemas.openxmlformats.org/officeDocument/2006/relationships/package" Target="../embeddings/Document12.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6.xml.rels><?xml version="1.0" encoding="UTF-8" standalone="yes"?>
<Relationships xmlns="http://schemas.openxmlformats.org/package/2006/relationships"><Relationship Id="rId7" Type="http://schemas.openxmlformats.org/officeDocument/2006/relationships/vmlDrawing" Target="../drawings/vmlDrawing12.vml"/><Relationship Id="rId6" Type="http://schemas.openxmlformats.org/officeDocument/2006/relationships/slideLayout" Target="../slideLayouts/slideLayout12.xml"/><Relationship Id="rId5" Type="http://schemas.openxmlformats.org/officeDocument/2006/relationships/image" Target="../media/image16.emf"/><Relationship Id="rId4" Type="http://schemas.openxmlformats.org/officeDocument/2006/relationships/package" Target="../embeddings/Document13.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8.xml.rels><?xml version="1.0" encoding="UTF-8" standalone="yes"?>
<Relationships xmlns="http://schemas.openxmlformats.org/package/2006/relationships"><Relationship Id="rId7" Type="http://schemas.openxmlformats.org/officeDocument/2006/relationships/vmlDrawing" Target="../drawings/vmlDrawing13.vml"/><Relationship Id="rId6" Type="http://schemas.openxmlformats.org/officeDocument/2006/relationships/slideLayout" Target="../slideLayouts/slideLayout12.xml"/><Relationship Id="rId5" Type="http://schemas.openxmlformats.org/officeDocument/2006/relationships/image" Target="../media/image17.emf"/><Relationship Id="rId4" Type="http://schemas.openxmlformats.org/officeDocument/2006/relationships/package" Target="../embeddings/Document14.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4.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1" Type="http://schemas.openxmlformats.org/officeDocument/2006/relationships/slideLayout" Target="../slideLayouts/slideLayout12.xml"/><Relationship Id="rId10" Type="http://schemas.microsoft.com/office/2007/relationships/hdphoto" Target="../media/hdphoto1.wdp"/><Relationship Id="rId1" Type="http://schemas.openxmlformats.org/officeDocument/2006/relationships/slide" Target="slide9.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5.emf"/><Relationship Id="rId3" Type="http://schemas.openxmlformats.org/officeDocument/2006/relationships/package" Target="../embeddings/Document2.docx"/><Relationship Id="rId2" Type="http://schemas.openxmlformats.org/officeDocument/2006/relationships/slide" Target="slide4.xml"/><Relationship Id="rId1" Type="http://schemas.openxmlformats.org/officeDocument/2006/relationships/slide" Target="slide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7.xml"/><Relationship Id="rId7" Type="http://schemas.openxmlformats.org/officeDocument/2006/relationships/slide" Target="slide36.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image" Target="../media/image6.emf"/><Relationship Id="rId1" Type="http://schemas.openxmlformats.org/officeDocument/2006/relationships/package" Target="../embeddings/Document3.docx"/></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2.xml"/><Relationship Id="rId5" Type="http://schemas.openxmlformats.org/officeDocument/2006/relationships/image" Target="../media/image7.emf"/><Relationship Id="rId4" Type="http://schemas.openxmlformats.org/officeDocument/2006/relationships/package" Target="../embeddings/Document4.docx"/><Relationship Id="rId3" Type="http://schemas.openxmlformats.org/officeDocument/2006/relationships/slide" Target="slide15.xml"/><Relationship Id="rId2" Type="http://schemas.openxmlformats.org/officeDocument/2006/relationships/slide" Target="slide31.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第四章　人类与地理环境的协调发展</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说明图中箭头表示的含义。</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人类在从环境中获取物质和能量的时候会产生哪类环境问题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又是如何产生的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人类生产、生活的废弃物向环境排放的过程中会产生哪类环境问题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又是如何产生的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人类通过生产活动从环境中获取物质和能量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通过消费活动以废弃物的形式把物质和能量排放到环境中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人类作用于环境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环境又把所受到的影响反作用于人类。</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如果人类利用资源的速度超过资源及其替代品的再生速度时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会产生生态破坏、自然资源衰竭等环境问题。</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人类在向环境排放废弃物时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如果超过环境的自净能力会产生环境污染问题。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395536" y="980728"/>
            <a:ext cx="8128000" cy="171739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我国广大农村地区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随着生活能源消费结构的逐步改善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秸秆利用问题日益突出。下图是秸秆利用方式示意图。读图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395536" y="2645341"/>
          <a:ext cx="8128000" cy="3546337"/>
        </p:xfrm>
        <a:graphic>
          <a:graphicData uri="http://schemas.openxmlformats.org/presentationml/2006/ole">
            <mc:AlternateContent xmlns:mc="http://schemas.openxmlformats.org/markup-compatibility/2006">
              <mc:Choice xmlns:v="urn:schemas-microsoft-com:vml" Requires="v">
                <p:oleObj spid="_x0000_s5135" name="Document" r:id="rId4" imgW="3846830" imgH="1682750" progId="Word.Document.12">
                  <p:embed/>
                </p:oleObj>
              </mc:Choice>
              <mc:Fallback>
                <p:oleObj name="Document" r:id="rId4" imgW="3846830" imgH="1682750" progId="Word.Document.12">
                  <p:embed/>
                  <p:pic>
                    <p:nvPicPr>
                      <p:cNvPr id="0" name="图片 5134"/>
                      <p:cNvPicPr/>
                      <p:nvPr/>
                    </p:nvPicPr>
                    <p:blipFill>
                      <a:blip r:embed="rId5"/>
                      <a:stretch>
                        <a:fillRect/>
                      </a:stretch>
                    </p:blipFill>
                    <p:spPr>
                      <a:xfrm>
                        <a:off x="395536" y="2645341"/>
                        <a:ext cx="8128000" cy="354633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611560" y="1979757"/>
            <a:ext cx="8128000" cy="2936188"/>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图中既能提供生活能源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又有利于提高土壤肥力的秸秆利用方式是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在农田里大面积焚烧秸秆的影响主要是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引起大气污染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造成资源浪费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增加土壤有机质含量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阻碍农村能源结构调整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秸秆焚烧只产生烟尘和灰烬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既不能提供生活能源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又不能提高土壤肥力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可以为农田提供粪肥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也可获取畜产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但不能提供生活能源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秸秆作为工业原料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可获取工业产品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也可用来发电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但不能提高土壤肥力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作为沼气原料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其沼渣、沼液可提高土壤肥力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沼气为生活提供生活能源。</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方式符合题意。在田间焚烧秸秆带来烟尘和灰烬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烟尘会引起大气污染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灰烬是无机物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不能作为有机质还田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造成资源浪费。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1044992"/>
          <a:ext cx="8128000" cy="5022015"/>
        </p:xfrm>
        <a:graphic>
          <a:graphicData uri="http://schemas.openxmlformats.org/presentationml/2006/ole">
            <mc:AlternateContent xmlns:mc="http://schemas.openxmlformats.org/markup-compatibility/2006">
              <mc:Choice xmlns:v="urn:schemas-microsoft-com:vml" Requires="v">
                <p:oleObj spid="_x0000_s6159" name="Document" r:id="rId4" imgW="3846830" imgH="2377440" progId="Word.Document.12">
                  <p:embed/>
                </p:oleObj>
              </mc:Choice>
              <mc:Fallback>
                <p:oleObj name="Document" r:id="rId4" imgW="3846830" imgH="2377440" progId="Word.Document.12">
                  <p:embed/>
                  <p:pic>
                    <p:nvPicPr>
                      <p:cNvPr id="0" name="图片 6158"/>
                      <p:cNvPicPr/>
                      <p:nvPr/>
                    </p:nvPicPr>
                    <p:blipFill>
                      <a:blip r:embed="rId5"/>
                      <a:stretch>
                        <a:fillRect/>
                      </a:stretch>
                    </p:blipFill>
                    <p:spPr>
                      <a:xfrm>
                        <a:off x="508000" y="1044992"/>
                        <a:ext cx="8128000" cy="502201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27314" y="984785"/>
            <a:ext cx="8128000" cy="334245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人类面临的主要环境问题的表现、成因及分布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人类从洪荒时代走到了文明的世纪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人类的智慧创造了经济的奇迹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但无知与贪婪却留下了可怕的后果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人口急剧膨胀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资源过度消耗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环境日益恶化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地球发出了痛苦的呻吟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环境问题按性质可分为四类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环境污染问题、由环境污染演化而来的问题、生态破坏问题、自然资源衰竭问题。下面几幅漫画表示了部分环境问题。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1764027" y="4287449"/>
          <a:ext cx="5551533" cy="2093879"/>
        </p:xfrm>
        <a:graphic>
          <a:graphicData uri="http://schemas.openxmlformats.org/presentationml/2006/ole">
            <mc:AlternateContent xmlns:mc="http://schemas.openxmlformats.org/markup-compatibility/2006">
              <mc:Choice xmlns:v="urn:schemas-microsoft-com:vml" Requires="v">
                <p:oleObj spid="_x0000_s7183" name="Document" r:id="rId4" imgW="3846830" imgH="1450975" progId="Word.Document.12">
                  <p:embed/>
                </p:oleObj>
              </mc:Choice>
              <mc:Fallback>
                <p:oleObj name="Document" r:id="rId4" imgW="3846830" imgH="1450975" progId="Word.Document.12">
                  <p:embed/>
                  <p:pic>
                    <p:nvPicPr>
                      <p:cNvPr id="0" name="图片 7182"/>
                      <p:cNvPicPr/>
                      <p:nvPr/>
                    </p:nvPicPr>
                    <p:blipFill>
                      <a:blip r:embed="rId5"/>
                      <a:stretch>
                        <a:fillRect/>
                      </a:stretch>
                    </p:blipFill>
                    <p:spPr>
                      <a:xfrm>
                        <a:off x="1764027" y="4287449"/>
                        <a:ext cx="5551533" cy="2093879"/>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508000" y="1177770"/>
          <a:ext cx="8128000" cy="4756461"/>
        </p:xfrm>
        <a:graphic>
          <a:graphicData uri="http://schemas.openxmlformats.org/presentationml/2006/ole">
            <mc:AlternateContent xmlns:mc="http://schemas.openxmlformats.org/markup-compatibility/2006">
              <mc:Choice xmlns:v="urn:schemas-microsoft-com:vml" Requires="v">
                <p:oleObj spid="_x0000_s8207" name="Document" r:id="rId4" imgW="3846830" imgH="2249170" progId="Word.Document.12">
                  <p:embed/>
                </p:oleObj>
              </mc:Choice>
              <mc:Fallback>
                <p:oleObj name="Document" r:id="rId4" imgW="3846830" imgH="2249170" progId="Word.Document.12">
                  <p:embed/>
                  <p:pic>
                    <p:nvPicPr>
                      <p:cNvPr id="0" name="图片 8206"/>
                      <p:cNvPicPr/>
                      <p:nvPr/>
                    </p:nvPicPr>
                    <p:blipFill>
                      <a:blip r:embed="rId5"/>
                      <a:stretch>
                        <a:fillRect/>
                      </a:stretch>
                    </p:blipFill>
                    <p:spPr>
                      <a:xfrm>
                        <a:off x="508000" y="1177770"/>
                        <a:ext cx="8128000" cy="4756461"/>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95536" y="2060848"/>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图中哪些问题属于环境污染问题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图示哪些问题是由环境问题演化而来的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简要说明其成因。</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图示哪些问题属于生态破坏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目前生态破坏的表现还有哪些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哪几幅图表达了自然资源的衰竭问题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图己示意了大气污染和水污染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其成因主要是工业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和有害人体健康的农药任意排放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42753" y="980728"/>
            <a:ext cx="8640960" cy="1311128"/>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图乙所示的环境问题是臭氧层破坏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图戊所示的环境问题是全球变暖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图庚所示的环境问题是酸雨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它们都属于由环境污染演化而来的。其成因分别是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347871" y="2272569"/>
            <a:ext cx="8758538" cy="374871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臭氧层破坏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太阳活动等</a:t>
            </a:r>
            <a:b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b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大量排放氟氯烃等消耗臭氧的物质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全球变暖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气候的变化</a:t>
            </a:r>
            <a:b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b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燃烧矿物燃料排放</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温室气体</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乱砍滥伐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地形等造成酸性气体不易扩散</a:t>
            </a:r>
            <a:b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b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燃烧矿物燃料排放</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二氧化硫</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等酸性气体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图丁所示的砍伐森林造成生物栖息地丧失是生态破坏问题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生态破坏问题还有水土流失、土地荒漠化加剧、生物多样性减少等。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图甲和图丙表示自然资源衰竭问题。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23528" y="1010816"/>
            <a:ext cx="8128000" cy="127342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煤和石油是当今世界的主要能源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但大量使用煤和石油带来一系列环境问题。下面图甲示意煤燃烧过程的生成物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图乙所示为汽车排放的污染物及其转化。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0" y="2892846"/>
          <a:ext cx="5276850" cy="2695575"/>
        </p:xfrm>
        <a:graphic>
          <a:graphicData uri="http://schemas.openxmlformats.org/presentationml/2006/ole">
            <mc:AlternateContent xmlns:mc="http://schemas.openxmlformats.org/markup-compatibility/2006">
              <mc:Choice xmlns:v="urn:schemas-microsoft-com:vml" Requires="v">
                <p:oleObj spid="_x0000_s9244" name="Document" r:id="rId4" imgW="2499360" imgH="1286510" progId="Word.Document.12">
                  <p:embed/>
                </p:oleObj>
              </mc:Choice>
              <mc:Fallback>
                <p:oleObj name="Document" r:id="rId4" imgW="2499360" imgH="1286510" progId="Word.Document.12">
                  <p:embed/>
                  <p:pic>
                    <p:nvPicPr>
                      <p:cNvPr id="0" name="图片 9243"/>
                      <p:cNvPicPr/>
                      <p:nvPr/>
                    </p:nvPicPr>
                    <p:blipFill>
                      <a:blip r:embed="rId5"/>
                      <a:stretch>
                        <a:fillRect/>
                      </a:stretch>
                    </p:blipFill>
                    <p:spPr>
                      <a:xfrm>
                        <a:off x="0" y="2892846"/>
                        <a:ext cx="5276850" cy="2695575"/>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4572000" y="2780928"/>
          <a:ext cx="4186238" cy="2919412"/>
        </p:xfrm>
        <a:graphic>
          <a:graphicData uri="http://schemas.openxmlformats.org/presentationml/2006/ole">
            <mc:AlternateContent xmlns:mc="http://schemas.openxmlformats.org/markup-compatibility/2006">
              <mc:Choice xmlns:v="urn:schemas-microsoft-com:vml" Requires="v">
                <p:oleObj spid="_x0000_s9245" name="Document" r:id="rId6" imgW="1999615" imgH="1390015" progId="Word.Document.12">
                  <p:embed/>
                </p:oleObj>
              </mc:Choice>
              <mc:Fallback>
                <p:oleObj name="Document" r:id="rId6" imgW="1999615" imgH="1390015" progId="Word.Document.12">
                  <p:embed/>
                  <p:pic>
                    <p:nvPicPr>
                      <p:cNvPr id="0" name="图片 9244"/>
                      <p:cNvPicPr/>
                      <p:nvPr/>
                    </p:nvPicPr>
                    <p:blipFill>
                      <a:blip r:embed="rId7"/>
                      <a:stretch>
                        <a:fillRect/>
                      </a:stretch>
                    </p:blipFill>
                    <p:spPr>
                      <a:xfrm>
                        <a:off x="4572000" y="2780928"/>
                        <a:ext cx="4186238" cy="2919412"/>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人类面临的主要环境</a:t>
            </a:r>
            <a:r>
              <a:rPr lang="zh-CN" altLang="zh-CN" dirty="0" smtClean="0"/>
              <a:t>问题</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燃煤的生成物和汽车尾气导致的大气污染主要有哪些方面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产生煤烟、粉尘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污染空气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降低大气能见度。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硫氧化合物和氮氧化合物形成酸雨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危害植被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腐蚀材料。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汽车尾气中的碳氢化合物和氮氧化合物在太阳紫外线作用下产生光化学烟雾。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汽车尾气和煤的燃烧都会产生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影响气候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引发温室效应。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95536" y="981539"/>
            <a:ext cx="8128000" cy="460895"/>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土壤污染受到人们关注。下面为土壤污染示意。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764991" y="1412776"/>
          <a:ext cx="7389091" cy="2221617"/>
        </p:xfrm>
        <a:graphic>
          <a:graphicData uri="http://schemas.openxmlformats.org/presentationml/2006/ole">
            <mc:AlternateContent xmlns:mc="http://schemas.openxmlformats.org/markup-compatibility/2006">
              <mc:Choice xmlns:v="urn:schemas-microsoft-com:vml" Requires="v">
                <p:oleObj spid="_x0000_s10255" name="Document" r:id="rId4" imgW="3846830" imgH="1158240" progId="Word.Document.12">
                  <p:embed/>
                </p:oleObj>
              </mc:Choice>
              <mc:Fallback>
                <p:oleObj name="Document" r:id="rId4" imgW="3846830" imgH="1158240" progId="Word.Document.12">
                  <p:embed/>
                  <p:pic>
                    <p:nvPicPr>
                      <p:cNvPr id="0" name="图片 10254"/>
                      <p:cNvPicPr/>
                      <p:nvPr/>
                    </p:nvPicPr>
                    <p:blipFill>
                      <a:blip r:embed="rId5"/>
                      <a:stretch>
                        <a:fillRect/>
                      </a:stretch>
                    </p:blipFill>
                    <p:spPr>
                      <a:xfrm>
                        <a:off x="764991" y="1412776"/>
                        <a:ext cx="7389091" cy="2221617"/>
                      </a:xfrm>
                      <a:prstGeom prst="rect">
                        <a:avLst/>
                      </a:prstGeom>
                    </p:spPr>
                  </p:pic>
                </p:oleObj>
              </mc:Fallback>
            </mc:AlternateContent>
          </a:graphicData>
        </a:graphic>
      </p:graphicFrame>
      <p:sp>
        <p:nvSpPr>
          <p:cNvPr id="8" name="矩形 7"/>
          <p:cNvSpPr>
            <a:spLocks noChangeAspect="1"/>
          </p:cNvSpPr>
          <p:nvPr/>
        </p:nvSpPr>
        <p:spPr>
          <a:xfrm>
            <a:off x="467544" y="378904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土壤遭受污染的原因主要有哪三个方面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土壤污染影响人体健康的主要途径是什么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人类不合理地或过量地施肥、施用农药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可造成土壤污染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土壤也是人类放置各种废弃物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垃圾、废渣、污水等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这样就使大量有机和无机污染物进入土壤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大气或水中的污染物质经迁移转化也会进入土壤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造成污染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513022"/>
            <a:ext cx="8128000" cy="208595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土壤中的污染物不能在土壤中降解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便在生物体中集聚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并通过食物链在人体内蓄积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危害人体健康。土壤中的有害物质还会随下渗、径流等环节进入地表水和地下水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造成水体污染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水中的污染物质在水生生物体内富集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并通过食物链在人体内蓄积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同样也会危害人体健康。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沙漠化和水土流失是当今世界人类共同面临的重大环境及社会问题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是地球的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癌症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对我国的危害也十分惊人。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人口增长对生态环境容量的压力、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等人为因素是造成土地沙化扩展的根本原因。一是滥牧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二是滥伐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三是滥挖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沙区滥挖中药材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四是滥垦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一年开草场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二年打点粮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三年变沙梁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五是水资源的无序利用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上游截水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大水漫灌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浪费水资源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造成土壤次生盐渍化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下游缺水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植被死亡。在我国华北平原、宁夏平原、河套平原等地不合理的灌溉已导致土壤次生盐渍化。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18930" y="980728"/>
            <a:ext cx="8128000" cy="866006"/>
          </a:xfrm>
          <a:prstGeom prst="rect">
            <a:avLst/>
          </a:prstGeom>
        </p:spPr>
        <p:txBody>
          <a:bodyPr>
            <a:spAutoFit/>
          </a:bodyPr>
          <a:lstStyle/>
          <a:p>
            <a:pPr>
              <a:lnSpc>
                <a:spcPct val="120000"/>
              </a:lnSpc>
            </a:pP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生态破坏问题主要有哪些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其成因和典型分布地区有哪些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将探究结果填入下表。</a:t>
            </a:r>
            <a:endParaRPr lang="zh-CN" altLang="en-US" sz="2200" dirty="0"/>
          </a:p>
        </p:txBody>
      </p:sp>
      <p:graphicFrame>
        <p:nvGraphicFramePr>
          <p:cNvPr id="7" name="对象 6"/>
          <p:cNvGraphicFramePr>
            <a:graphicFrameLocks noChangeAspect="1"/>
          </p:cNvGraphicFramePr>
          <p:nvPr/>
        </p:nvGraphicFramePr>
        <p:xfrm>
          <a:off x="119896" y="1884635"/>
          <a:ext cx="9232424" cy="4784725"/>
        </p:xfrm>
        <a:graphic>
          <a:graphicData uri="http://schemas.openxmlformats.org/presentationml/2006/ole">
            <mc:AlternateContent xmlns:mc="http://schemas.openxmlformats.org/markup-compatibility/2006">
              <mc:Choice xmlns:v="urn:schemas-microsoft-com:vml" Requires="v">
                <p:oleObj spid="_x0000_s11279" name="Document" r:id="rId4" imgW="4047490" imgH="2103120" progId="Word.Document.12">
                  <p:embed/>
                </p:oleObj>
              </mc:Choice>
              <mc:Fallback>
                <p:oleObj name="Document" r:id="rId4" imgW="4047490" imgH="2103120" progId="Word.Document.12">
                  <p:embed/>
                  <p:pic>
                    <p:nvPicPr>
                      <p:cNvPr id="0" name="图片 11278"/>
                      <p:cNvPicPr/>
                      <p:nvPr/>
                    </p:nvPicPr>
                    <p:blipFill>
                      <a:blip r:embed="rId5"/>
                      <a:stretch>
                        <a:fillRect/>
                      </a:stretch>
                    </p:blipFill>
                    <p:spPr>
                      <a:xfrm>
                        <a:off x="119896" y="1884635"/>
                        <a:ext cx="9232424" cy="478472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716154"/>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森林的环境调节功能下降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滥牧、滥伐、滥垦等使自然植被遭到破坏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不合理的灌溉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生物多样性减少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39552" y="1215493"/>
            <a:ext cx="8128000" cy="2123658"/>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《安徽省应对气候变化方案》</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安徽省应对气候变化面临巨大挑战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必须加快推进产业结构优化升级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转变经济发展方式。下图表示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1962—2007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年安徽省年平均气温变化。读图并结合有关知识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395536" y="3388376"/>
          <a:ext cx="8128000" cy="2416888"/>
        </p:xfrm>
        <a:graphic>
          <a:graphicData uri="http://schemas.openxmlformats.org/presentationml/2006/ole">
            <mc:AlternateContent xmlns:mc="http://schemas.openxmlformats.org/markup-compatibility/2006">
              <mc:Choice xmlns:v="urn:schemas-microsoft-com:vml" Requires="v">
                <p:oleObj spid="_x0000_s12303" name="Document" r:id="rId4" imgW="3846830" imgH="1146175" progId="Word.Document.12">
                  <p:embed/>
                </p:oleObj>
              </mc:Choice>
              <mc:Fallback>
                <p:oleObj name="Document" r:id="rId4" imgW="3846830" imgH="1146175" progId="Word.Document.12">
                  <p:embed/>
                  <p:pic>
                    <p:nvPicPr>
                      <p:cNvPr id="0" name="图片 12302"/>
                      <p:cNvPicPr/>
                      <p:nvPr/>
                    </p:nvPicPr>
                    <p:blipFill>
                      <a:blip r:embed="rId5"/>
                      <a:stretch>
                        <a:fillRect/>
                      </a:stretch>
                    </p:blipFill>
                    <p:spPr>
                      <a:xfrm>
                        <a:off x="395536" y="3388376"/>
                        <a:ext cx="8128000" cy="241688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1)1962—2007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安徽省年平均气温变化的总体趋势是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降幅超过升幅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逐年上升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升高约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波动上升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气候变化对安徽省地理环境的影响有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各地的生长期缩短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低温冻害损失减小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极端天气事件增多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天然湿地面积扩大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,1962—2007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年安徽省的平均气温呈波动上升趋势。第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气温升高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气温、降水变率加大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极端天气事件随之增多。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508000" y="1335827"/>
          <a:ext cx="8128000" cy="436989"/>
        </p:xfrm>
        <a:graphic>
          <a:graphicData uri="http://schemas.openxmlformats.org/presentationml/2006/ole">
            <mc:AlternateContent xmlns:mc="http://schemas.openxmlformats.org/markup-compatibility/2006">
              <mc:Choice xmlns:v="urn:schemas-microsoft-com:vml" Requires="v">
                <p:oleObj spid="_x0000_s13326" name="Document" r:id="rId4" imgW="3846830" imgH="213360" progId="Word.Document.12">
                  <p:embed/>
                </p:oleObj>
              </mc:Choice>
              <mc:Fallback>
                <p:oleObj name="Document" r:id="rId4" imgW="3846830" imgH="213360" progId="Word.Document.12">
                  <p:embed/>
                  <p:pic>
                    <p:nvPicPr>
                      <p:cNvPr id="0" name="图片 13325"/>
                      <p:cNvPicPr/>
                      <p:nvPr/>
                    </p:nvPicPr>
                    <p:blipFill>
                      <a:blip r:embed="rId5"/>
                      <a:stretch>
                        <a:fillRect/>
                      </a:stretch>
                    </p:blipFill>
                    <p:spPr>
                      <a:xfrm>
                        <a:off x="508000" y="1335827"/>
                        <a:ext cx="8128000" cy="436989"/>
                      </a:xfrm>
                      <a:prstGeom prst="rect">
                        <a:avLst/>
                      </a:prstGeom>
                    </p:spPr>
                  </p:pic>
                </p:oleObj>
              </mc:Fallback>
            </mc:AlternateContent>
          </a:graphicData>
        </a:graphic>
      </p:graphicFrame>
      <p:sp>
        <p:nvSpPr>
          <p:cNvPr id="7" name="矩形 6"/>
          <p:cNvSpPr>
            <a:spLocks noChangeAspect="1"/>
          </p:cNvSpPr>
          <p:nvPr/>
        </p:nvSpPr>
        <p:spPr>
          <a:xfrm>
            <a:off x="539552" y="1844824"/>
            <a:ext cx="8128000" cy="411728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环境污染和生态破坏的区别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环境污染是指由于人类生产、生活过程中产生有害物质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引起环境质量下降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危害人类健康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影响生物正常生存发展的现象。环境污染不仅包括有害物质造成的直接污染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也包括由有害物质的物理性质和运动性质引起的污染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如热污染、噪声污染、电磁污染和放射性污染。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生态破坏是指人类活动直接作用于自然生态系统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造成生态系统的生产能力显著下降和结构显著改变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从而引起的环境问题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如过度放牧引起草原退化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乱采滥捕使珍稀物种灭绝和生态系统的生产能力下降等。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67544" y="1556792"/>
            <a:ext cx="8128000" cy="411728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解答有关环境问题的一般思路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环境问题的类型、表现与分布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从题目所给的图、表、文字等资料判断出环境问题是什么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属于哪种类型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及其表现特征、分布等。每类环境问题都有不同的表现、分布等特征。弄清环境问题的类型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便容易与自己已有的有关环境问题的知识结构进行联系。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成因分析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环境问题的产生包括自然原因和人为原因。一般来讲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要着重分析人为原因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环境问题多数是由不合理地利用资源和能源造成的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但也不要忽略自然原因</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2166767"/>
          <a:ext cx="8128000" cy="2778466"/>
        </p:xfrm>
        <a:graphic>
          <a:graphicData uri="http://schemas.openxmlformats.org/presentationml/2006/ole">
            <mc:AlternateContent xmlns:mc="http://schemas.openxmlformats.org/markup-compatibility/2006">
              <mc:Choice xmlns:v="urn:schemas-microsoft-com:vml" Requires="v">
                <p:oleObj spid="_x0000_s1041" name="文档" r:id="rId3" imgW="3913505" imgH="1341120" progId="Word.Document.12">
                  <p:embed/>
                </p:oleObj>
              </mc:Choice>
              <mc:Fallback>
                <p:oleObj name="文档" r:id="rId3" imgW="3913505" imgH="1341120" progId="Word.Document.12">
                  <p:embed/>
                  <p:pic>
                    <p:nvPicPr>
                      <p:cNvPr id="0" name="图片 1040"/>
                      <p:cNvPicPr/>
                      <p:nvPr/>
                    </p:nvPicPr>
                    <p:blipFill>
                      <a:blip r:embed="rId4"/>
                      <a:stretch>
                        <a:fillRect/>
                      </a:stretch>
                    </p:blipFill>
                    <p:spPr>
                      <a:xfrm>
                        <a:off x="508000" y="2166767"/>
                        <a:ext cx="8128000" cy="2778466"/>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后果与危害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对环境问题带来的后果及其对自然环境和人类社会带来的影响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要能准确全面地进行分析。例如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温室效应的加强对地理环境、人类的生产与生活产生的重大影响等。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解决的措施和建议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针对环境问题的成因、危害提出有针对性的解决措施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这是对理论联系实际、解决实际问题能力的培养与训练。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4" name="矩形 3"/>
          <p:cNvSpPr>
            <a:spLocks noChangeAspect="1"/>
          </p:cNvSpPr>
          <p:nvPr/>
        </p:nvSpPr>
        <p:spPr>
          <a:xfrm>
            <a:off x="508000" y="1497360"/>
            <a:ext cx="8128000" cy="374871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下列环境问题中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属于生态破坏的是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轧钢厂的噪声传到附近居民区内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氮肥厂的废水排入附近河流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焦化厂的废气排放到大气中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黄土高原地区的水土流失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轧钢厂的噪声传到附近居民区内、氮肥厂的废水排入附近河流、焦化厂的废气排放到大气中均属于环境污染。黄土高原地区的水土流失导致土壤贫瘠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属于生态破坏。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091094"/>
            <a:ext cx="8128000" cy="492981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以下现象属于由环境污染演化而来的问题的是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近几年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我国华北地区酸雨危害呈现出蔓延的趋势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专家估计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全球将有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的物种消失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东北黑土地带土壤有机质含量由刚开垦时的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已降为目前的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南美洲南部部分岛屿由于紫外线辐射增强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当地居民患皮肤癌的概率增高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由环境污染演化而来的问题包括酸雨、全球变暖、臭氧层破坏等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这与大气污染有着密切的关系。物种消失是生物多样性减少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属于生态破坏问题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黑土有机质含量下降是水土流失造成的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也属于生态破坏问题。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关于地球生物多样性受损的说法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地球上物种的灭绝完全是人类生产活动造成的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人类大规模的生产活动大大加快了地球物种的灭绝速度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地球物种自然的繁衍与灭绝过程是相当缓慢的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人类活动不影响地球上生物物种的灭绝速度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自然原因造成的地球物种的灭绝速度是非常缓慢的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人类活动只是加快了地球物种的灭绝速度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并不是说地球物种的灭绝完全是由人类活动造成的。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工业化时代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人类社会对环境的影响越来越显著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环境的变化影响人类的生活。我国西南某地的大理石雕像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天长日久变得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面目残破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。这主要是因为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酸雨淋蚀加剧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紫外线辐射强烈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沙尘暴频繁肆虐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大气二氧化碳含量增加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就是酸性的降水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酸雨和大理石中的碳酸钙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发生了化学反应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使得大理石雕像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面目残破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2309890"/>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入海水量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年大约为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亿立方米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年大约为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亿立方米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总体呈下降趋势。据材料完成第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导致黄河入海水量变化的最主要原因是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上游水电站增多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中游水土流失加剧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下游降水量减少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流域内用水量增多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091094"/>
            <a:ext cx="8128000" cy="492981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黄河入海水量减少带来的主要影响是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三角洲土壤盐渍化减轻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三角洲扩展速度减慢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入海口河水含沙量增加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河口地区的气候变干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考查水循环。随着黄河流域人口数量的增加以及经济的发展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沿岸地区取水量增加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导致黄河入海水量减少。第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考查河流流量的变化对地理环境的影响。黄河入海水量减少会导致河口三角洲地区土壤盐渍化加重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入海水量较少导致黄河携带的泥沙量减少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河口三角洲扩展速度减缓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河口地区的气候与黄河入海水量无关。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ChangeAspect="1"/>
          </p:cNvSpPr>
          <p:nvPr/>
        </p:nvSpPr>
        <p:spPr>
          <a:xfrm>
            <a:off x="508000" y="1091094"/>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读图和有关材料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en-US" altLang="zh-CN" sz="2200" dirty="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有关资料表明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全球约有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的土地因人类活动产生退化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每年流失土壤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亿吨。全世界每年运输中遗撒到海洋中的石油高达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重金属数百万吨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还有很多垃圾。全球每年向大气中排放的二氧化碳约有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世纪初期增加了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空气中的颗粒物质、二氧化碳、一氧化碳和硫化氢等污染物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也在不断增加。全世界的森林面积以每年约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万公顷的速度在消失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平均每天有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种生物灭绝。</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pic>
        <p:nvPicPr>
          <p:cNvPr id="15" name="W171.eps" descr="id:2147500501;FounderCES"/>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2051720" y="1549530"/>
            <a:ext cx="5175633" cy="1996831"/>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spect="1"/>
          </p:cNvSpPr>
          <p:nvPr/>
        </p:nvSpPr>
        <p:spPr>
          <a:xfrm>
            <a:off x="508000" y="2214117"/>
            <a:ext cx="8128000" cy="2683766"/>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写出图中字母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分别反映的环境问题。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世界土地荒漠化面积日益扩大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分析其自然原因和人为原因。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我国北方春季常出现沙尘暴天气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其主要人为原因是什么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为改变这种局面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我国正在采取的措施有哪些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世界和我国均有大面积酸雨地区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其主要原因有哪些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当前世界森林面积正在不断减少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减少速度最快的森林类型是热带雨林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由此产生的环境问题主要有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spect="1"/>
          </p:cNvSpPr>
          <p:nvPr/>
        </p:nvSpPr>
        <p:spPr>
          <a:xfrm>
            <a:off x="508000" y="2214117"/>
            <a:ext cx="8128000" cy="2936188"/>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土地荒漠化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森林破坏。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沙漠边缘地区气候干旱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外力作用强烈。人为原因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过度放牧与开垦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植被破坏严重。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过度放牧和过度开垦。措施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大力植树造林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尽快完成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防护林营造工作。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工业排放废气、汽车排放尾气和家庭炉灶。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二氧化碳增多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气候变暖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极地冰川融化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危及沿海地区。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967618"/>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、环境问题的概念与类型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什么是环境问题。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环境问题是指由于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人类活动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自然原因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使环境条件发生了变化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人类及其他生物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的生存和发展造成影响和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破坏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环境问题的类型。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宋体" panose="02010600030101010101" pitchFamily="2" charset="-122"/>
              </a:rPr>
              <a:t>   (</a:t>
            </a:r>
            <a:r>
              <a:rPr lang="en-US" altLang="zh-CN" sz="2200" dirty="0">
                <a:solidFill>
                  <a:srgbClr val="000000"/>
                </a:solidFill>
                <a:latin typeface="Times New Roman" panose="02020603050405020304" pitchFamily="18" charset="0"/>
                <a:ea typeface="宋体" panose="02010600030101010101" pitchFamily="2" charset="-122"/>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按性质分</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
        <p:nvSpPr>
          <p:cNvPr id="6" name="矩形 5"/>
          <p:cNvSpPr/>
          <p:nvPr/>
        </p:nvSpPr>
        <p:spPr>
          <a:xfrm>
            <a:off x="3099182" y="1872025"/>
            <a:ext cx="1152128"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42154" y="1872025"/>
            <a:ext cx="1118245"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03140" y="2262558"/>
            <a:ext cx="2030168" cy="2724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5526" y="2291457"/>
            <a:ext cx="576064" cy="243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6" name="对象 15"/>
          <p:cNvGraphicFramePr>
            <a:graphicFrameLocks noChangeAspect="1"/>
          </p:cNvGraphicFramePr>
          <p:nvPr/>
        </p:nvGraphicFramePr>
        <p:xfrm>
          <a:off x="508000" y="3401015"/>
          <a:ext cx="8128000" cy="3568710"/>
        </p:xfrm>
        <a:graphic>
          <a:graphicData uri="http://schemas.openxmlformats.org/presentationml/2006/ole">
            <mc:AlternateContent xmlns:mc="http://schemas.openxmlformats.org/markup-compatibility/2006">
              <mc:Choice xmlns:v="urn:schemas-microsoft-com:vml" Requires="v">
                <p:oleObj spid="_x0000_s2065" name="文档" r:id="rId3" imgW="3928110" imgH="1728470" progId="Word.Document.12">
                  <p:embed/>
                </p:oleObj>
              </mc:Choice>
              <mc:Fallback>
                <p:oleObj name="文档" r:id="rId3" imgW="3928110" imgH="1728470" progId="Word.Document.12">
                  <p:embed/>
                  <p:pic>
                    <p:nvPicPr>
                      <p:cNvPr id="0" name="图片 2064"/>
                      <p:cNvPicPr/>
                      <p:nvPr/>
                    </p:nvPicPr>
                    <p:blipFill>
                      <a:blip r:embed="rId4"/>
                      <a:stretch>
                        <a:fillRect/>
                      </a:stretch>
                    </p:blipFill>
                    <p:spPr>
                      <a:xfrm>
                        <a:off x="508000" y="3401015"/>
                        <a:ext cx="8128000" cy="3568710"/>
                      </a:xfrm>
                      <a:prstGeom prst="rect">
                        <a:avLst/>
                      </a:prstGeom>
                    </p:spPr>
                  </p:pic>
                </p:oleObj>
              </mc:Fallback>
            </mc:AlternateContent>
          </a:graphicData>
        </a:graphic>
      </p:graphicFrame>
      <p:sp>
        <p:nvSpPr>
          <p:cNvPr id="17" name="矩形 16"/>
          <p:cNvSpPr/>
          <p:nvPr/>
        </p:nvSpPr>
        <p:spPr>
          <a:xfrm>
            <a:off x="660067" y="4054787"/>
            <a:ext cx="1096211"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16617" y="3861048"/>
            <a:ext cx="1096211"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17043" y="4790975"/>
            <a:ext cx="586338"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67357" y="5522362"/>
            <a:ext cx="1088921"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544876" y="5356984"/>
            <a:ext cx="915556"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339082" y="5702120"/>
            <a:ext cx="1084298"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67357" y="6091641"/>
            <a:ext cx="1672395" cy="267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7" grpId="0" animBg="1"/>
      <p:bldP spid="18" grpId="0" animBg="1"/>
      <p:bldP spid="19" grpId="0" animBg="1"/>
      <p:bldP spid="21" grpId="0" animBg="1"/>
      <p:bldP spid="22" grpId="0" animBg="1"/>
      <p:bldP spid="23" grpId="0" animBg="1"/>
      <p:bldP spid="2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问题主要发生在非洲北部、西亚、中亚等地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应为土地荒漠化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问题主要发生在经济发达的西欧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问题主要发生在热带雨林和亚寒带针叶林分布地区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应为森林破坏。荒漠化的发生、发展与气候干旱及人类不合理的经济活动密切相关。酸雨是由于工业生产、生活及交通工具排放大量酸性气体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与建筑工地扬尘无关。森林破坏最严重的是热带雨林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它减少的速度最快。随着森林的破坏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的吸收能力减弱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含量增加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1484784"/>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按环境要素分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污染、土壤污染等。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按生产类型分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环境问题和生活环境问题。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按地理空间分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局部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区域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513131" y="3933056"/>
            <a:ext cx="8128000" cy="171739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春天肆虐华北地区的沙尘暴按性质划分属于哪一类环境问题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沙尘暴是干旱、半干旱地区的植被破坏而导致的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属生态破坏问题。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78686" y="1960376"/>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63618" y="1960376"/>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7864" y="2763421"/>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29064" y="2763421"/>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1345" y="3566395"/>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53430" y="3566395"/>
            <a:ext cx="6467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43480" y="3566395"/>
            <a:ext cx="5879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2164038"/>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、人类面临的主要环境问题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部分资源趋于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枯竭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人均资源拥有量</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减少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生物多样性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人类生存环境质量</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下降</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环境污染的概念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指由于人类生产、生活过程中产生有害物质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环境质量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危害人类健康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影响生物正常生存发展的现象</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723123" y="2636912"/>
            <a:ext cx="5796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14975" y="2626638"/>
            <a:ext cx="5763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75556" y="3042469"/>
            <a:ext cx="14103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80377" y="3430223"/>
            <a:ext cx="5879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7388" y="4242859"/>
            <a:ext cx="1159940" cy="2927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对象 18"/>
          <p:cNvGraphicFramePr>
            <a:graphicFrameLocks noChangeAspect="1"/>
          </p:cNvGraphicFramePr>
          <p:nvPr/>
        </p:nvGraphicFramePr>
        <p:xfrm>
          <a:off x="508000" y="1623342"/>
          <a:ext cx="8128000" cy="4980827"/>
        </p:xfrm>
        <a:graphic>
          <a:graphicData uri="http://schemas.openxmlformats.org/presentationml/2006/ole">
            <mc:AlternateContent xmlns:mc="http://schemas.openxmlformats.org/markup-compatibility/2006">
              <mc:Choice xmlns:v="urn:schemas-microsoft-com:vml" Requires="v">
                <p:oleObj spid="_x0000_s3089" name="文档" r:id="rId1" imgW="3913505" imgH="2403475" progId="Word.Document.12">
                  <p:embed/>
                </p:oleObj>
              </mc:Choice>
              <mc:Fallback>
                <p:oleObj name="文档" r:id="rId1" imgW="3913505" imgH="2403475" progId="Word.Document.12">
                  <p:embed/>
                  <p:pic>
                    <p:nvPicPr>
                      <p:cNvPr id="0" name="图片 3088"/>
                      <p:cNvPicPr/>
                      <p:nvPr/>
                    </p:nvPicPr>
                    <p:blipFill>
                      <a:blip r:embed="rId2"/>
                      <a:stretch>
                        <a:fillRect/>
                      </a:stretch>
                    </p:blipFill>
                    <p:spPr>
                      <a:xfrm>
                        <a:off x="508000" y="1623342"/>
                        <a:ext cx="8128000" cy="4980827"/>
                      </a:xfrm>
                      <a:prstGeom prst="rect">
                        <a:avLst/>
                      </a:prstGeom>
                    </p:spPr>
                  </p:pic>
                </p:oleObj>
              </mc:Fallback>
            </mc:AlternateContent>
          </a:graphicData>
        </a:graphic>
      </p:graphicFrame>
      <p:sp>
        <p:nvSpPr>
          <p:cNvPr id="2" name="矩形 1">
            <a:hlinkClick r:id="rId3"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4"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5" name="矩形 4"/>
          <p:cNvSpPr>
            <a:spLocks noChangeAspect="1"/>
          </p:cNvSpPr>
          <p:nvPr/>
        </p:nvSpPr>
        <p:spPr>
          <a:xfrm>
            <a:off x="630239" y="1124744"/>
            <a:ext cx="3203121" cy="498598"/>
          </a:xfrm>
          <a:prstGeom prst="rect">
            <a:avLst/>
          </a:prstGeom>
        </p:spPr>
        <p:txBody>
          <a:bodyPr wrap="none">
            <a:spAutoFit/>
          </a:bodyPr>
          <a:lstStyle/>
          <a:p>
            <a:pPr>
              <a:lnSpc>
                <a:spcPct val="120000"/>
              </a:lnSpc>
            </a:pPr>
            <a:r>
              <a:rPr lang="en-US" altLang="zh-CN" sz="2200" dirty="0">
                <a:solidFill>
                  <a:srgbClr val="000000"/>
                </a:solidFill>
                <a:latin typeface="Times New Roman" panose="02020603050405020304" pitchFamily="18" charset="0"/>
                <a:ea typeface="宋体" panose="02010600030101010101" pitchFamily="2" charset="-122"/>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环境污染的主要类型</a:t>
            </a:r>
            <a:r>
              <a:rPr lang="en-US" altLang="zh-CN" sz="2200" dirty="0" smtClean="0">
                <a:solidFill>
                  <a:srgbClr val="000000"/>
                </a:solidFill>
                <a:latin typeface="Times New Roman" panose="02020603050405020304" pitchFamily="18" charset="0"/>
                <a:ea typeface="宋体" panose="02010600030101010101" pitchFamily="2" charset="-122"/>
              </a:rPr>
              <a:t>: </a:t>
            </a:r>
            <a:endParaRPr lang="zh-CN" altLang="en-US" sz="2200" dirty="0"/>
          </a:p>
        </p:txBody>
      </p:sp>
      <p:sp>
        <p:nvSpPr>
          <p:cNvPr id="7" name="矩形 6"/>
          <p:cNvSpPr/>
          <p:nvPr/>
        </p:nvSpPr>
        <p:spPr>
          <a:xfrm>
            <a:off x="1555052" y="2645736"/>
            <a:ext cx="116328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35523" y="2443031"/>
            <a:ext cx="852902" cy="286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642107" y="2828244"/>
            <a:ext cx="28993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498516" y="2796458"/>
            <a:ext cx="852902" cy="286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642107" y="3166723"/>
            <a:ext cx="28993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55052" y="4277665"/>
            <a:ext cx="116328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42517" y="4277665"/>
            <a:ext cx="57802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92132" y="4632588"/>
            <a:ext cx="57802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795255" y="4284082"/>
            <a:ext cx="116328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128259" y="4273808"/>
            <a:ext cx="116328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21699" y="4642862"/>
            <a:ext cx="310342"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197565" y="4632588"/>
            <a:ext cx="578023"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068245" y="5209462"/>
            <a:ext cx="999699"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813996" y="5563535"/>
            <a:ext cx="999699"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978118" y="5373216"/>
            <a:ext cx="1313424"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621699" y="5735769"/>
            <a:ext cx="310342"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97565" y="5743449"/>
            <a:ext cx="1930694" cy="2622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hidden"/>
                                      </p:to>
                                    </p:set>
                                  </p:childTnLst>
                                </p:cTn>
                              </p:par>
                              <p:par>
                                <p:cTn id="55" presetID="1" presetClass="exit"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6" name="矩形 5"/>
          <p:cNvSpPr>
            <a:spLocks noChangeAspect="1"/>
          </p:cNvSpPr>
          <p:nvPr/>
        </p:nvSpPr>
        <p:spPr>
          <a:xfrm>
            <a:off x="508000" y="2919287"/>
            <a:ext cx="8128000" cy="1273426"/>
          </a:xfrm>
          <a:prstGeom prst="rect">
            <a:avLst/>
          </a:prstGeom>
        </p:spPr>
        <p:txBody>
          <a:bodyPr>
            <a:spAutoFit/>
          </a:bodyPr>
          <a:lstStyle/>
          <a:p>
            <a:pPr indent="2794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哪些环境问题被称为全球性环境问题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全球变暖、臭氧层空洞、森林锐减、酸雨等。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39552" y="980728"/>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人类与环境的相互关系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人类与环境是一对矛盾的两个方面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是相互影响和相互制约的。人类活动影响环境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反过来环境也影响人类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作用力越大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则反作用的制约力越大。最初人类和其他生物一样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748223" y="3077868"/>
          <a:ext cx="7389091" cy="2151332"/>
        </p:xfrm>
        <a:graphic>
          <a:graphicData uri="http://schemas.openxmlformats.org/presentationml/2006/ole">
            <mc:AlternateContent xmlns:mc="http://schemas.openxmlformats.org/markup-compatibility/2006">
              <mc:Choice xmlns:v="urn:schemas-microsoft-com:vml" Requires="v">
                <p:oleObj spid="_x0000_s4111" name="Document" r:id="rId4" imgW="3846830" imgH="1121410" progId="Word.Document.12">
                  <p:embed/>
                </p:oleObj>
              </mc:Choice>
              <mc:Fallback>
                <p:oleObj name="Document" r:id="rId4" imgW="3846830" imgH="1121410" progId="Word.Document.12">
                  <p:embed/>
                  <p:pic>
                    <p:nvPicPr>
                      <p:cNvPr id="0" name="图片 4110"/>
                      <p:cNvPicPr/>
                      <p:nvPr/>
                    </p:nvPicPr>
                    <p:blipFill>
                      <a:blip r:embed="rId5"/>
                      <a:stretch>
                        <a:fillRect/>
                      </a:stretch>
                    </p:blipFill>
                    <p:spPr>
                      <a:xfrm>
                        <a:off x="748223" y="3077868"/>
                        <a:ext cx="7389091" cy="2151332"/>
                      </a:xfrm>
                      <a:prstGeom prst="rect">
                        <a:avLst/>
                      </a:prstGeom>
                    </p:spPr>
                  </p:pic>
                </p:oleObj>
              </mc:Fallback>
            </mc:AlternateContent>
          </a:graphicData>
        </a:graphic>
      </p:graphicFrame>
      <p:sp>
        <p:nvSpPr>
          <p:cNvPr id="6" name="矩形 5"/>
          <p:cNvSpPr>
            <a:spLocks noChangeAspect="1"/>
          </p:cNvSpPr>
          <p:nvPr/>
        </p:nvSpPr>
        <p:spPr>
          <a:xfrm>
            <a:off x="539552" y="5222442"/>
            <a:ext cx="8128000" cy="127342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与环境是相互协调的。但是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随着生产力的发展和科学技术的进步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人类对环境的影响越来越大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直至造成今天大规模破坏生态环境的后果。右图为人类与环境对立统一关系示意。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6184</Words>
  <Application>WPS 演示</Application>
  <PresentationFormat>全屏显示(4:3)</PresentationFormat>
  <Paragraphs>561</Paragraphs>
  <Slides>40</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14</vt:i4>
      </vt:variant>
      <vt:variant>
        <vt:lpstr>幻灯片标题</vt:lpstr>
      </vt:variant>
      <vt:variant>
        <vt:i4>40</vt:i4>
      </vt:variant>
    </vt:vector>
  </HeadingPairs>
  <TitlesOfParts>
    <vt:vector size="66" baseType="lpstr">
      <vt:lpstr>Arial</vt:lpstr>
      <vt:lpstr>宋体</vt:lpstr>
      <vt:lpstr>Wingdings</vt:lpstr>
      <vt:lpstr>黑体</vt:lpstr>
      <vt:lpstr>Times New Roman</vt:lpstr>
      <vt:lpstr>NEU-BZ-S92</vt:lpstr>
      <vt:lpstr>楷体</vt:lpstr>
      <vt:lpstr>仿宋</vt:lpstr>
      <vt:lpstr>微软雅黑</vt:lpstr>
      <vt:lpstr>Arial Unicode MS</vt:lpstr>
      <vt:lpstr>Calibri</vt:lpstr>
      <vt:lpstr>书籍进步</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第四章　人类与地理环境的协调发展</vt:lpstr>
      <vt:lpstr>第一节　人类面临的主要环境问题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人类与地理环境的协调发展</dc:title>
  <dc:creator>Windows User</dc:creator>
  <cp:lastModifiedBy>Administrator</cp:lastModifiedBy>
  <cp:revision>12</cp:revision>
  <dcterms:created xsi:type="dcterms:W3CDTF">2016-12-14T00:29:00Z</dcterms:created>
  <dcterms:modified xsi:type="dcterms:W3CDTF">2018-06-09T14:02:42Z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