
<file path=[Content_Types].xml><?xml version="1.0" encoding="utf-8"?>
<Types xmlns="http://schemas.openxmlformats.org/package/2006/content-types">
  <Default Extension="jpeg" ContentType="image/jpeg"/>
  <Default Extension="vml" ContentType="application/vnd.openxmlformats-officedocument.vmlDrawing"/>
  <Default Extension="docx" ContentType="application/vnd.openxmlformats-officedocument.wordprocessingml.document"/>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74" r:id="rId3"/>
    <p:sldId id="259" r:id="rId4"/>
    <p:sldId id="262" r:id="rId5"/>
    <p:sldId id="282" r:id="rId6"/>
    <p:sldId id="283" r:id="rId7"/>
    <p:sldId id="286" r:id="rId8"/>
    <p:sldId id="260" r:id="rId9"/>
    <p:sldId id="290" r:id="rId10"/>
    <p:sldId id="301" r:id="rId11"/>
    <p:sldId id="287" r:id="rId12"/>
    <p:sldId id="291" r:id="rId13"/>
    <p:sldId id="292" r:id="rId14"/>
    <p:sldId id="276" r:id="rId15"/>
    <p:sldId id="294" r:id="rId16"/>
    <p:sldId id="295" r:id="rId17"/>
    <p:sldId id="297" r:id="rId18"/>
    <p:sldId id="299" r:id="rId19"/>
    <p:sldId id="298" r:id="rId20"/>
    <p:sldId id="265" r:id="rId21"/>
    <p:sldId id="302" r:id="rId22"/>
    <p:sldId id="277" r:id="rId23"/>
    <p:sldId id="278" r:id="rId24"/>
    <p:sldId id="279" r:id="rId25"/>
    <p:sldId id="280" r:id="rId26"/>
    <p:sldId id="300" r:id="rId27"/>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autoAdjust="0"/>
  </p:normalViewPr>
  <p:slideViewPr>
    <p:cSldViewPr>
      <p:cViewPr varScale="1">
        <p:scale>
          <a:sx n="93" d="100"/>
          <a:sy n="93" d="100"/>
        </p:scale>
        <p:origin x="852" y="90"/>
      </p:cViewPr>
      <p:guideLst>
        <p:guide orient="horz" pos="2160"/>
        <p:guide pos="523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0.emf"/></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alpha val="100000"/>
          </a:schemeClr>
        </a:solidFill>
        <a:effectLst/>
      </p:bgPr>
    </p:bg>
    <p:spTree>
      <p:nvGrpSpPr>
        <p:cNvPr id="1" name=""/>
        <p:cNvGrpSpPr/>
        <p:nvPr/>
      </p:nvGrpSpPr>
      <p:grpSpPr/>
      <p:pic>
        <p:nvPicPr>
          <p:cNvPr id="2050" name="Picture 4"/>
          <p:cNvPicPr>
            <a:picLocks noChangeAspect="1"/>
          </p:cNvPicPr>
          <p:nvPr/>
        </p:nvPicPr>
        <p:blipFill>
          <a:blip r:embed="rId2"/>
          <a:stretch>
            <a:fillRect/>
          </a:stretch>
        </p:blipFill>
        <p:spPr>
          <a:xfrm>
            <a:off x="0" y="-14287"/>
            <a:ext cx="9170988" cy="6872287"/>
          </a:xfrm>
          <a:prstGeom prst="rect">
            <a:avLst/>
          </a:prstGeom>
          <a:noFill/>
          <a:ln w="9525">
            <a:noFill/>
          </a:ln>
        </p:spPr>
      </p:pic>
      <p:sp>
        <p:nvSpPr>
          <p:cNvPr id="2051" name="标题 2050"/>
          <p:cNvSpPr>
            <a:spLocks noGrp="1"/>
          </p:cNvSpPr>
          <p:nvPr>
            <p:ph type="ctrTitle"/>
          </p:nvPr>
        </p:nvSpPr>
        <p:spPr>
          <a:xfrm>
            <a:off x="468313" y="1557338"/>
            <a:ext cx="6908800" cy="1082675"/>
          </a:xfrm>
          <a:prstGeom prst="rect">
            <a:avLst/>
          </a:prstGeom>
          <a:noFill/>
          <a:ln w="9525">
            <a:noFill/>
          </a:ln>
        </p:spPr>
        <p:txBody>
          <a:bodyPr anchor="ctr"/>
          <a:lstStyle>
            <a:lvl1pPr lvl="0" algn="l">
              <a:defRPr>
                <a:solidFill>
                  <a:schemeClr val="tx1"/>
                </a:solidFill>
              </a:defRPr>
            </a:lvl1pPr>
          </a:lstStyle>
          <a:p>
            <a:pPr lvl="0"/>
            <a:r>
              <a:rPr lang="zh-CN" altLang="en-US"/>
              <a:t>单击此处编辑母版标题样式</a:t>
            </a:r>
            <a:endParaRPr lang="zh-CN" altLang="en-US"/>
          </a:p>
        </p:txBody>
      </p:sp>
      <p:sp>
        <p:nvSpPr>
          <p:cNvPr id="2052" name="副标题 2051"/>
          <p:cNvSpPr>
            <a:spLocks noGrp="1"/>
          </p:cNvSpPr>
          <p:nvPr>
            <p:ph type="subTitle" idx="1"/>
          </p:nvPr>
        </p:nvSpPr>
        <p:spPr>
          <a:xfrm>
            <a:off x="468313" y="2782888"/>
            <a:ext cx="6913562" cy="1752600"/>
          </a:xfrm>
          <a:prstGeom prst="rect">
            <a:avLst/>
          </a:prstGeom>
          <a:noFill/>
          <a:ln w="9525">
            <a:noFill/>
          </a:ln>
        </p:spPr>
        <p:txBody>
          <a:bodyPr anchor="t"/>
          <a:lstStyle>
            <a:lvl1pPr marL="0" lvl="0" indent="0" algn="l">
              <a:buNone/>
              <a:defRPr>
                <a:solidFill>
                  <a:schemeClr val="tx1"/>
                </a:solidFill>
              </a:defRPr>
            </a:lvl1pPr>
            <a:lvl2pPr marL="457200" lvl="1" indent="0" algn="ctr">
              <a:buNone/>
              <a:defRPr>
                <a:solidFill>
                  <a:schemeClr val="tx1"/>
                </a:solidFill>
              </a:defRPr>
            </a:lvl2pPr>
            <a:lvl3pPr marL="914400" lvl="2" indent="0" algn="ctr">
              <a:buNone/>
              <a:defRPr>
                <a:solidFill>
                  <a:schemeClr val="tx1"/>
                </a:solidFill>
              </a:defRPr>
            </a:lvl3pPr>
            <a:lvl4pPr marL="1371600" lvl="3" indent="0" algn="ctr">
              <a:buNone/>
              <a:defRPr>
                <a:solidFill>
                  <a:schemeClr val="tx1"/>
                </a:solidFill>
              </a:defRPr>
            </a:lvl4pPr>
            <a:lvl5pPr marL="1828800" lvl="4" indent="0" algn="ctr">
              <a:buNone/>
              <a:defRPr>
                <a:solidFill>
                  <a:schemeClr val="tx1"/>
                </a:solidFill>
              </a:defRPr>
            </a:lvl5pPr>
          </a:lstStyle>
          <a:p>
            <a:pPr lvl="0"/>
            <a:r>
              <a:rPr lang="zh-CN" altLang="en-US"/>
              <a:t>单击此处编辑母版副标题样式</a:t>
            </a:r>
            <a:endParaRPr lang="zh-CN" altLang="en-US"/>
          </a:p>
        </p:txBody>
      </p:sp>
      <p:sp>
        <p:nvSpPr>
          <p:cNvPr id="2053" name="日期占位符 2052"/>
          <p:cNvSpPr>
            <a:spLocks noGrp="1"/>
          </p:cNvSpPr>
          <p:nvPr>
            <p:ph type="dt" sz="half" idx="2"/>
          </p:nvPr>
        </p:nvSpPr>
        <p:spPr>
          <a:xfrm>
            <a:off x="457200" y="6245225"/>
            <a:ext cx="2133600" cy="476250"/>
          </a:xfrm>
          <a:prstGeom prst="rect">
            <a:avLst/>
          </a:prstGeom>
          <a:noFill/>
          <a:ln w="9525">
            <a:noFill/>
          </a:ln>
        </p:spPr>
        <p:txBody>
          <a:bodyPr anchor="t"/>
          <a:p>
            <a:endParaRPr lang="zh-CN" altLang="en-US" dirty="0"/>
          </a:p>
        </p:txBody>
      </p:sp>
      <p:sp>
        <p:nvSpPr>
          <p:cNvPr id="2054" name="页脚占位符 2053"/>
          <p:cNvSpPr>
            <a:spLocks noGrp="1"/>
          </p:cNvSpPr>
          <p:nvPr>
            <p:ph type="ftr" sz="quarter" idx="3"/>
          </p:nvPr>
        </p:nvSpPr>
        <p:spPr>
          <a:xfrm>
            <a:off x="3124200" y="6245225"/>
            <a:ext cx="2895600" cy="476250"/>
          </a:xfrm>
          <a:prstGeom prst="rect">
            <a:avLst/>
          </a:prstGeom>
          <a:noFill/>
          <a:ln w="9525">
            <a:noFill/>
          </a:ln>
        </p:spPr>
        <p:txBody>
          <a:bodyPr anchor="t"/>
          <a:p>
            <a:pPr algn="ctr"/>
            <a:endParaRPr lang="zh-CN" altLang="en-US" dirty="0"/>
          </a:p>
        </p:txBody>
      </p:sp>
      <p:sp>
        <p:nvSpPr>
          <p:cNvPr id="2055" name="灯片编号占位符 2054"/>
          <p:cNvSpPr>
            <a:spLocks noGrp="1"/>
          </p:cNvSpPr>
          <p:nvPr>
            <p:ph type="sldNum" sz="quarter" idx="4"/>
          </p:nvPr>
        </p:nvSpPr>
        <p:spPr>
          <a:xfrm>
            <a:off x="6553200" y="6245225"/>
            <a:ext cx="2133600" cy="476250"/>
          </a:xfrm>
          <a:prstGeom prst="rect">
            <a:avLst/>
          </a:prstGeom>
          <a:noFill/>
          <a:ln w="9525">
            <a:noFill/>
          </a:ln>
        </p:spPr>
        <p:txBody>
          <a:bodyPr anchor="t"/>
          <a:p>
            <a:pPr algn="r"/>
            <a:fld id="{9A0DB2DC-4C9A-4742-B13C-FB6460FD3503}" type="slidenum">
              <a:rPr lang="zh-CN"/>
            </a:fld>
            <a:endParaRPr lang="zh-CN"/>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90500"/>
            <a:ext cx="2057400" cy="59372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90500"/>
            <a:ext cx="6052930" cy="59372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52EEE0CC-3638-4F4A-9C98-BE97961DBD24}" type="datetimeFigureOut">
              <a:rPr lang="zh-CN" altLang="en-US"/>
            </a:fld>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9D41DC22-96CA-4535-B6F6-D051893B881B}" type="slidenum">
              <a:rPr lang="zh-CN" altLang="en-US"/>
            </a:fld>
            <a:endParaRPr lang="zh-CN" altLang="en-US"/>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7" name="标题 1"/>
          <p:cNvSpPr>
            <a:spLocks noGrp="1"/>
          </p:cNvSpPr>
          <p:nvPr>
            <p:ph type="title"/>
          </p:nvPr>
        </p:nvSpPr>
        <p:spPr>
          <a:xfrm>
            <a:off x="0" y="3078286"/>
            <a:ext cx="9144000" cy="566738"/>
          </a:xfrm>
          <a:prstGeom prst="rect">
            <a:avLst/>
          </a:prstGeom>
        </p:spPr>
        <p:txBody>
          <a:bodyPr anchor="b"/>
          <a:lstStyle>
            <a:lvl1pPr algn="ctr">
              <a:defRPr sz="4000" b="1">
                <a:solidFill>
                  <a:schemeClr val="tx1"/>
                </a:solidFill>
              </a:defRPr>
            </a:lvl1pPr>
          </a:lstStyle>
          <a:p>
            <a:r>
              <a:rPr lang="zh-CN" altLang="en-US" smtClean="0"/>
              <a:t>单击此处编辑母版标题样式</a:t>
            </a:r>
            <a:endParaRPr lang="zh-CN" alt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pic>
        <p:nvPicPr>
          <p:cNvPr id="7" name="图片 6" descr="font.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85813" y="1535113"/>
            <a:ext cx="803275" cy="178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 name="组合 7"/>
          <p:cNvGrpSpPr/>
          <p:nvPr userDrawn="1"/>
        </p:nvGrpSpPr>
        <p:grpSpPr>
          <a:xfrm>
            <a:off x="2411760" y="1558504"/>
            <a:ext cx="5946429" cy="214312"/>
            <a:chOff x="2411760" y="1558504"/>
            <a:chExt cx="5946429" cy="214312"/>
          </a:xfrm>
        </p:grpSpPr>
        <p:sp>
          <p:nvSpPr>
            <p:cNvPr id="12" name="Line 46"/>
            <p:cNvSpPr>
              <a:spLocks noChangeShapeType="1"/>
            </p:cNvSpPr>
            <p:nvPr userDrawn="1"/>
          </p:nvSpPr>
          <p:spPr bwMode="auto">
            <a:xfrm>
              <a:off x="2626073" y="1663279"/>
              <a:ext cx="5732116" cy="0"/>
            </a:xfrm>
            <a:prstGeom prst="line">
              <a:avLst/>
            </a:prstGeom>
            <a:noFill/>
            <a:ln w="25400">
              <a:solidFill>
                <a:srgbClr val="5F5F5F"/>
              </a:solidFill>
              <a:prstDash val="sysDot"/>
              <a:round/>
              <a:tailEnd type="oval" w="med" len="med"/>
            </a:ln>
            <a:extLst>
              <a:ext uri="{909E8E84-426E-40DD-AFC4-6F175D3DCCD1}">
                <a14:hiddenFill xmlns:a14="http://schemas.microsoft.com/office/drawing/2010/main">
                  <a:noFill/>
                </a14:hiddenFill>
              </a:ext>
            </a:extLst>
          </p:spPr>
          <p:txBody>
            <a:bodyPr wrap="none" anchor="ctr"/>
            <a:p>
              <a:endParaRPr lang="zh-CN" altLang="en-US"/>
            </a:p>
          </p:txBody>
        </p:sp>
        <p:sp>
          <p:nvSpPr>
            <p:cNvPr id="13" name="十六角星 12"/>
            <p:cNvSpPr/>
            <p:nvPr userDrawn="1"/>
          </p:nvSpPr>
          <p:spPr>
            <a:xfrm>
              <a:off x="2411760" y="1558504"/>
              <a:ext cx="214312" cy="214312"/>
            </a:xfrm>
            <a:prstGeom prst="star16">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lide(fromLeft)">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74750"/>
            <a:ext cx="4032504" cy="49530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174750"/>
            <a:ext cx="4032504" cy="49530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fld id="{0CCB2824-0940-41DE-88B8-4BE58EB1F117}" type="datetimeFigureOut">
              <a:rPr lang="zh-CN" altLang="en-US"/>
            </a:fld>
            <a:endParaRPr lang="zh-CN" altLang="en-US"/>
          </a:p>
        </p:txBody>
      </p:sp>
      <p:sp>
        <p:nvSpPr>
          <p:cNvPr id="3" name="页脚占位符 2"/>
          <p:cNvSpPr>
            <a:spLocks noGrp="1"/>
          </p:cNvSpPr>
          <p:nvPr>
            <p:ph type="ftr" sz="quarter" idx="11"/>
          </p:nvPr>
        </p:nvSpPr>
        <p:spPr/>
        <p:txBody>
          <a:bodyPr/>
          <a:lstStyle/>
          <a:p>
            <a:pPr lvl="0"/>
            <a:endParaRPr lang="zh-CN"/>
          </a:p>
        </p:txBody>
      </p:sp>
      <p:sp>
        <p:nvSpPr>
          <p:cNvPr id="4" name="灯片编号占位符 3"/>
          <p:cNvSpPr>
            <a:spLocks noGrp="1"/>
          </p:cNvSpPr>
          <p:nvPr>
            <p:ph type="sldNum" sz="quarter" idx="12"/>
          </p:nvPr>
        </p:nvSpPr>
        <p:spPr/>
        <p:txBody>
          <a:bodyPr/>
          <a:lstStyle/>
          <a:p>
            <a:pPr>
              <a:defRPr/>
            </a:pPr>
            <a:fld id="{D005C15E-2595-4E0B-BB86-EE8BF1B28374}" type="slidenum">
              <a:rPr lang="zh-CN" altLang="en-US"/>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a:defRPr/>
            </a:pPr>
            <a:fld id="{39B22C42-7695-40B1-8403-BF80393CDB01}" type="datetimeFigureOut">
              <a:rPr lang="zh-CN" altLang="en-US"/>
            </a:fld>
            <a:endParaRPr lang="zh-CN" altLang="en-US"/>
          </a:p>
        </p:txBody>
      </p:sp>
      <p:sp>
        <p:nvSpPr>
          <p:cNvPr id="6" name="页脚占位符 5"/>
          <p:cNvSpPr>
            <a:spLocks noGrp="1"/>
          </p:cNvSpPr>
          <p:nvPr>
            <p:ph type="ftr" sz="quarter" idx="11"/>
          </p:nvPr>
        </p:nvSpPr>
        <p:spPr/>
        <p:txBody>
          <a:bodyPr/>
          <a:lstStyle/>
          <a:p>
            <a:pPr>
              <a:defRPr/>
            </a:pPr>
            <a:endParaRPr lang="zh-CN" altLang="en-US"/>
          </a:p>
        </p:txBody>
      </p:sp>
      <p:sp>
        <p:nvSpPr>
          <p:cNvPr id="7" name="灯片编号占位符 6"/>
          <p:cNvSpPr>
            <a:spLocks noGrp="1"/>
          </p:cNvSpPr>
          <p:nvPr>
            <p:ph type="sldNum" sz="quarter" idx="12"/>
          </p:nvPr>
        </p:nvSpPr>
        <p:spPr/>
        <p:txBody>
          <a:bodyPr/>
          <a:lstStyle/>
          <a:p>
            <a:pPr>
              <a:defRPr/>
            </a:pPr>
            <a:fld id="{7EA5276A-390C-4DFE-8576-6A85E317E850}" type="slidenum">
              <a:rPr lang="zh-CN" altLang="en-US"/>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3.jpe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pic>
        <p:nvPicPr>
          <p:cNvPr id="1026" name="Picture 16"/>
          <p:cNvPicPr>
            <a:picLocks noChangeAspect="1"/>
          </p:cNvPicPr>
          <p:nvPr/>
        </p:nvPicPr>
        <p:blipFill>
          <a:blip r:embed="rId14"/>
          <a:stretch>
            <a:fillRect/>
          </a:stretch>
        </p:blipFill>
        <p:spPr>
          <a:xfrm>
            <a:off x="0" y="0"/>
            <a:ext cx="9144000" cy="6858000"/>
          </a:xfrm>
          <a:prstGeom prst="rect">
            <a:avLst/>
          </a:prstGeom>
          <a:noFill/>
          <a:ln w="9525">
            <a:noFill/>
          </a:ln>
        </p:spPr>
      </p:pic>
      <p:sp>
        <p:nvSpPr>
          <p:cNvPr id="1027" name="标题 1026"/>
          <p:cNvSpPr>
            <a:spLocks noGrp="1"/>
          </p:cNvSpPr>
          <p:nvPr>
            <p:ph type="title"/>
          </p:nvPr>
        </p:nvSpPr>
        <p:spPr>
          <a:xfrm>
            <a:off x="457200" y="190500"/>
            <a:ext cx="8229600" cy="582613"/>
          </a:xfrm>
          <a:prstGeom prst="rect">
            <a:avLst/>
          </a:prstGeom>
          <a:noFill/>
          <a:ln w="9525">
            <a:noFill/>
          </a:ln>
        </p:spPr>
        <p:txBody>
          <a:bodyPr anchor="ctr"/>
          <a:p>
            <a:pPr lvl="0"/>
            <a:r>
              <a:rPr lang="zh-CN" altLang="en-US"/>
              <a:t>单击此处编辑母版标题样式</a:t>
            </a:r>
            <a:endParaRPr lang="zh-CN" altLang="en-US"/>
          </a:p>
        </p:txBody>
      </p:sp>
      <p:sp>
        <p:nvSpPr>
          <p:cNvPr id="1028" name="文本占位符 1027"/>
          <p:cNvSpPr>
            <a:spLocks noGrp="1"/>
          </p:cNvSpPr>
          <p:nvPr>
            <p:ph type="body" idx="1"/>
          </p:nvPr>
        </p:nvSpPr>
        <p:spPr>
          <a:xfrm>
            <a:off x="457200" y="1174750"/>
            <a:ext cx="8229600" cy="4953000"/>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9" name="日期占位符 1028"/>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a:endParaRPr lang="zh-CN" altLang="en-US"/>
          </a:p>
        </p:txBody>
      </p:sp>
      <p:sp>
        <p:nvSpPr>
          <p:cNvPr id="1030" name="页脚占位符 1029"/>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a:p>
        </p:txBody>
      </p:sp>
      <p:sp>
        <p:nvSpPr>
          <p:cNvPr id="1031" name="灯片编号占位符 1030"/>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a:fld id="{9A0DB2DC-4C9A-4742-B13C-FB6460FD3503}" type="slidenum">
              <a:rPr lang="zh-CN"/>
            </a:fld>
            <a:endParaRPr 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marL="0" lvl="0" indent="0" algn="l" defTabSz="914400" eaLnBrk="1" fontAlgn="base" latinLnBrk="0" hangingPunct="1">
        <a:lnSpc>
          <a:spcPct val="100000"/>
        </a:lnSpc>
        <a:spcBef>
          <a:spcPct val="0"/>
        </a:spcBef>
        <a:spcAft>
          <a:spcPct val="0"/>
        </a:spcAft>
        <a:buNone/>
        <a:defRPr sz="3600" b="0" i="0" u="none" kern="1200" baseline="0">
          <a:solidFill>
            <a:schemeClr val="tx1"/>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13.xml"/><Relationship Id="rId2" Type="http://schemas.openxmlformats.org/officeDocument/2006/relationships/slide" Target="slide19.xml"/><Relationship Id="rId1" Type="http://schemas.openxmlformats.org/officeDocument/2006/relationships/slide" Target="slide7.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13.xml"/><Relationship Id="rId2" Type="http://schemas.openxmlformats.org/officeDocument/2006/relationships/slide" Target="slide19.xml"/><Relationship Id="rId1" Type="http://schemas.openxmlformats.org/officeDocument/2006/relationships/slide" Target="slide7.xml"/></Relationships>
</file>

<file path=ppt/slides/_rels/slide12.xml.rels><?xml version="1.0" encoding="UTF-8" standalone="yes"?>
<Relationships xmlns="http://schemas.openxmlformats.org/package/2006/relationships"><Relationship Id="rId7" Type="http://schemas.openxmlformats.org/officeDocument/2006/relationships/vmlDrawing" Target="../drawings/vmlDrawing4.vml"/><Relationship Id="rId6" Type="http://schemas.openxmlformats.org/officeDocument/2006/relationships/slideLayout" Target="../slideLayouts/slideLayout12.xml"/><Relationship Id="rId5" Type="http://schemas.openxmlformats.org/officeDocument/2006/relationships/image" Target="../media/image7.emf"/><Relationship Id="rId4" Type="http://schemas.openxmlformats.org/officeDocument/2006/relationships/package" Target="../embeddings/Document4.docx"/><Relationship Id="rId3" Type="http://schemas.openxmlformats.org/officeDocument/2006/relationships/slide" Target="slide13.xml"/><Relationship Id="rId2" Type="http://schemas.openxmlformats.org/officeDocument/2006/relationships/slide" Target="slide19.xml"/><Relationship Id="rId1" Type="http://schemas.openxmlformats.org/officeDocument/2006/relationships/slide" Target="slide7.xml"/></Relationships>
</file>

<file path=ppt/slides/_rels/slide13.xml.rels><?xml version="1.0" encoding="UTF-8" standalone="yes"?>
<Relationships xmlns="http://schemas.openxmlformats.org/package/2006/relationships"><Relationship Id="rId7" Type="http://schemas.openxmlformats.org/officeDocument/2006/relationships/vmlDrawing" Target="../drawings/vmlDrawing5.vml"/><Relationship Id="rId6" Type="http://schemas.openxmlformats.org/officeDocument/2006/relationships/slideLayout" Target="../slideLayouts/slideLayout12.xml"/><Relationship Id="rId5" Type="http://schemas.openxmlformats.org/officeDocument/2006/relationships/image" Target="../media/image8.emf"/><Relationship Id="rId4" Type="http://schemas.openxmlformats.org/officeDocument/2006/relationships/package" Target="../embeddings/Document5.docx"/><Relationship Id="rId3" Type="http://schemas.openxmlformats.org/officeDocument/2006/relationships/slide" Target="slide13.xml"/><Relationship Id="rId2" Type="http://schemas.openxmlformats.org/officeDocument/2006/relationships/slide" Target="slide19.xml"/><Relationship Id="rId1" Type="http://schemas.openxmlformats.org/officeDocument/2006/relationships/slide" Target="slide7.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13.xml"/><Relationship Id="rId2" Type="http://schemas.openxmlformats.org/officeDocument/2006/relationships/slide" Target="slide19.xml"/><Relationship Id="rId1" Type="http://schemas.openxmlformats.org/officeDocument/2006/relationships/slide" Target="slide7.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13.xml"/><Relationship Id="rId2" Type="http://schemas.openxmlformats.org/officeDocument/2006/relationships/slide" Target="slide19.xml"/><Relationship Id="rId1" Type="http://schemas.openxmlformats.org/officeDocument/2006/relationships/slide" Target="slide7.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13.xml"/><Relationship Id="rId2" Type="http://schemas.openxmlformats.org/officeDocument/2006/relationships/slide" Target="slide19.xml"/><Relationship Id="rId1" Type="http://schemas.openxmlformats.org/officeDocument/2006/relationships/slide" Target="slide7.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13.xml"/><Relationship Id="rId2" Type="http://schemas.openxmlformats.org/officeDocument/2006/relationships/slide" Target="slide19.xml"/><Relationship Id="rId1" Type="http://schemas.openxmlformats.org/officeDocument/2006/relationships/slide" Target="slide7.xml"/></Relationships>
</file>

<file path=ppt/slides/_rels/slide18.xml.rels><?xml version="1.0" encoding="UTF-8" standalone="yes"?>
<Relationships xmlns="http://schemas.openxmlformats.org/package/2006/relationships"><Relationship Id="rId7" Type="http://schemas.openxmlformats.org/officeDocument/2006/relationships/vmlDrawing" Target="../drawings/vmlDrawing6.vml"/><Relationship Id="rId6" Type="http://schemas.openxmlformats.org/officeDocument/2006/relationships/slideLayout" Target="../slideLayouts/slideLayout12.xml"/><Relationship Id="rId5" Type="http://schemas.openxmlformats.org/officeDocument/2006/relationships/image" Target="../media/image9.emf"/><Relationship Id="rId4" Type="http://schemas.openxmlformats.org/officeDocument/2006/relationships/package" Target="../embeddings/Document6.docx"/><Relationship Id="rId3" Type="http://schemas.openxmlformats.org/officeDocument/2006/relationships/slide" Target="slide13.xml"/><Relationship Id="rId2" Type="http://schemas.openxmlformats.org/officeDocument/2006/relationships/slide" Target="slide19.xml"/><Relationship Id="rId1" Type="http://schemas.openxmlformats.org/officeDocument/2006/relationships/slide" Target="slide7.xml"/></Relationships>
</file>

<file path=ppt/slides/_rels/slide19.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slide" Target="slide24.xml"/><Relationship Id="rId5" Type="http://schemas.openxmlformats.org/officeDocument/2006/relationships/slide" Target="slide23.xml"/><Relationship Id="rId4" Type="http://schemas.openxmlformats.org/officeDocument/2006/relationships/slide" Target="slide22.xml"/><Relationship Id="rId3" Type="http://schemas.openxmlformats.org/officeDocument/2006/relationships/slide" Target="slide21.xml"/><Relationship Id="rId2" Type="http://schemas.openxmlformats.org/officeDocument/2006/relationships/slide" Target="slide19.xml"/><Relationship Id="rId1" Type="http://schemas.openxmlformats.org/officeDocument/2006/relationships/slide" Target="slide7.xml"/></Relationships>
</file>

<file path=ppt/slides/_rels/slide2.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slideLayout" Target="../slideLayouts/slideLayout12.xml"/><Relationship Id="rId4" Type="http://schemas.openxmlformats.org/officeDocument/2006/relationships/image" Target="../media/image4.emf"/><Relationship Id="rId3" Type="http://schemas.openxmlformats.org/officeDocument/2006/relationships/package" Target="../embeddings/Document1.docx"/><Relationship Id="rId2" Type="http://schemas.openxmlformats.org/officeDocument/2006/relationships/slide" Target="slide3.xml"/><Relationship Id="rId1" Type="http://schemas.openxmlformats.org/officeDocument/2006/relationships/slide" Target="slide2.xml"/></Relationships>
</file>

<file path=ppt/slides/_rels/slide20.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slide" Target="slide24.xml"/><Relationship Id="rId5" Type="http://schemas.openxmlformats.org/officeDocument/2006/relationships/slide" Target="slide23.xml"/><Relationship Id="rId4" Type="http://schemas.openxmlformats.org/officeDocument/2006/relationships/slide" Target="slide22.xml"/><Relationship Id="rId3" Type="http://schemas.openxmlformats.org/officeDocument/2006/relationships/slide" Target="slide21.xml"/><Relationship Id="rId2" Type="http://schemas.openxmlformats.org/officeDocument/2006/relationships/slide" Target="slide19.xml"/><Relationship Id="rId1" Type="http://schemas.openxmlformats.org/officeDocument/2006/relationships/slide" Target="slide7.xml"/></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slide" Target="slide24.xml"/><Relationship Id="rId5" Type="http://schemas.openxmlformats.org/officeDocument/2006/relationships/slide" Target="slide23.xml"/><Relationship Id="rId4" Type="http://schemas.openxmlformats.org/officeDocument/2006/relationships/slide" Target="slide22.xml"/><Relationship Id="rId3" Type="http://schemas.openxmlformats.org/officeDocument/2006/relationships/slide" Target="slide21.xml"/><Relationship Id="rId2" Type="http://schemas.openxmlformats.org/officeDocument/2006/relationships/slide" Target="slide19.xml"/><Relationship Id="rId1" Type="http://schemas.openxmlformats.org/officeDocument/2006/relationships/slide" Target="slide7.xml"/></Relationships>
</file>

<file path=ppt/slides/_rels/slide22.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slide" Target="slide24.xml"/><Relationship Id="rId5" Type="http://schemas.openxmlformats.org/officeDocument/2006/relationships/slide" Target="slide23.xml"/><Relationship Id="rId4" Type="http://schemas.openxmlformats.org/officeDocument/2006/relationships/slide" Target="slide22.xml"/><Relationship Id="rId3" Type="http://schemas.openxmlformats.org/officeDocument/2006/relationships/slide" Target="slide21.xml"/><Relationship Id="rId2" Type="http://schemas.openxmlformats.org/officeDocument/2006/relationships/slide" Target="slide19.xml"/><Relationship Id="rId1" Type="http://schemas.openxmlformats.org/officeDocument/2006/relationships/slide" Target="slide7.xml"/></Relationships>
</file>

<file path=ppt/slides/_rels/slide23.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slide" Target="slide24.xml"/><Relationship Id="rId5" Type="http://schemas.openxmlformats.org/officeDocument/2006/relationships/slide" Target="slide23.xml"/><Relationship Id="rId4" Type="http://schemas.openxmlformats.org/officeDocument/2006/relationships/slide" Target="slide22.xml"/><Relationship Id="rId3" Type="http://schemas.openxmlformats.org/officeDocument/2006/relationships/slide" Target="slide21.xml"/><Relationship Id="rId2" Type="http://schemas.openxmlformats.org/officeDocument/2006/relationships/slide" Target="slide19.xml"/><Relationship Id="rId1" Type="http://schemas.openxmlformats.org/officeDocument/2006/relationships/slide" Target="slide7.xml"/></Relationships>
</file>

<file path=ppt/slides/_rels/slide24.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10.emf"/><Relationship Id="rId7" Type="http://schemas.openxmlformats.org/officeDocument/2006/relationships/package" Target="../embeddings/Document7.docx"/><Relationship Id="rId6" Type="http://schemas.openxmlformats.org/officeDocument/2006/relationships/slide" Target="slide24.xml"/><Relationship Id="rId5" Type="http://schemas.openxmlformats.org/officeDocument/2006/relationships/slide" Target="slide23.xml"/><Relationship Id="rId4" Type="http://schemas.openxmlformats.org/officeDocument/2006/relationships/slide" Target="slide22.xml"/><Relationship Id="rId3" Type="http://schemas.openxmlformats.org/officeDocument/2006/relationships/slide" Target="slide21.xml"/><Relationship Id="rId2" Type="http://schemas.openxmlformats.org/officeDocument/2006/relationships/slide" Target="slide19.xml"/><Relationship Id="rId10" Type="http://schemas.openxmlformats.org/officeDocument/2006/relationships/vmlDrawing" Target="../drawings/vmlDrawing7.vml"/><Relationship Id="rId1" Type="http://schemas.openxmlformats.org/officeDocument/2006/relationships/slide" Target="slide7.xml"/></Relationships>
</file>

<file path=ppt/slides/_rels/slide25.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slide" Target="slide24.xml"/><Relationship Id="rId5" Type="http://schemas.openxmlformats.org/officeDocument/2006/relationships/slide" Target="slide23.xml"/><Relationship Id="rId4" Type="http://schemas.openxmlformats.org/officeDocument/2006/relationships/slide" Target="slide22.xml"/><Relationship Id="rId3" Type="http://schemas.openxmlformats.org/officeDocument/2006/relationships/slide" Target="slide21.xml"/><Relationship Id="rId2" Type="http://schemas.openxmlformats.org/officeDocument/2006/relationships/slide" Target="slide19.xml"/><Relationship Id="rId1" Type="http://schemas.openxmlformats.org/officeDocument/2006/relationships/slide" Target="slide7.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 Target="slide3.xml"/><Relationship Id="rId1" Type="http://schemas.openxmlformats.org/officeDocument/2006/relationships/slide" Target="slide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 Target="slide3.xml"/><Relationship Id="rId1" Type="http://schemas.openxmlformats.org/officeDocument/2006/relationships/slide" Target="slide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 Target="slide3.xml"/><Relationship Id="rId1" Type="http://schemas.openxmlformats.org/officeDocument/2006/relationships/slide" Target="slide2.xml"/></Relationships>
</file>

<file path=ppt/slides/_rels/slide6.xml.rels><?xml version="1.0" encoding="UTF-8" standalone="yes"?>
<Relationships xmlns="http://schemas.openxmlformats.org/package/2006/relationships"><Relationship Id="rId6" Type="http://schemas.openxmlformats.org/officeDocument/2006/relationships/vmlDrawing" Target="../drawings/vmlDrawing2.vml"/><Relationship Id="rId5" Type="http://schemas.openxmlformats.org/officeDocument/2006/relationships/slideLayout" Target="../slideLayouts/slideLayout12.xml"/><Relationship Id="rId4" Type="http://schemas.openxmlformats.org/officeDocument/2006/relationships/image" Target="../media/image5.emf"/><Relationship Id="rId3" Type="http://schemas.openxmlformats.org/officeDocument/2006/relationships/package" Target="../embeddings/Document2.docx"/><Relationship Id="rId2" Type="http://schemas.openxmlformats.org/officeDocument/2006/relationships/slide" Target="slide3.xml"/><Relationship Id="rId1" Type="http://schemas.openxmlformats.org/officeDocument/2006/relationships/slide" Target="slide2.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13.xml"/><Relationship Id="rId2" Type="http://schemas.openxmlformats.org/officeDocument/2006/relationships/slide" Target="slide19.xml"/><Relationship Id="rId1" Type="http://schemas.openxmlformats.org/officeDocument/2006/relationships/slide" Target="slide7.xml"/></Relationships>
</file>

<file path=ppt/slides/_rels/slide8.xml.rels><?xml version="1.0" encoding="UTF-8" standalone="yes"?>
<Relationships xmlns="http://schemas.openxmlformats.org/package/2006/relationships"><Relationship Id="rId7" Type="http://schemas.openxmlformats.org/officeDocument/2006/relationships/vmlDrawing" Target="../drawings/vmlDrawing3.vml"/><Relationship Id="rId6" Type="http://schemas.openxmlformats.org/officeDocument/2006/relationships/slideLayout" Target="../slideLayouts/slideLayout12.xml"/><Relationship Id="rId5" Type="http://schemas.openxmlformats.org/officeDocument/2006/relationships/image" Target="../media/image6.emf"/><Relationship Id="rId4" Type="http://schemas.openxmlformats.org/officeDocument/2006/relationships/package" Target="../embeddings/Document3.docx"/><Relationship Id="rId3" Type="http://schemas.openxmlformats.org/officeDocument/2006/relationships/slide" Target="slide13.xml"/><Relationship Id="rId2" Type="http://schemas.openxmlformats.org/officeDocument/2006/relationships/slide" Target="slide19.xml"/><Relationship Id="rId1" Type="http://schemas.openxmlformats.org/officeDocument/2006/relationships/slide" Target="slide7.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13.xml"/><Relationship Id="rId2" Type="http://schemas.openxmlformats.org/officeDocument/2006/relationships/slide" Target="slide19.xml"/><Relationship Id="rId1" Type="http://schemas.openxmlformats.org/officeDocument/2006/relationships/slide" Target="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可持续发展的基本内涵</a:t>
            </a:r>
            <a:endParaRPr lang="zh-CN" altLang="zh-CN"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8" name="椭圆 7">
            <a:hlinkClick r:id="rId1"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9" name="椭圆 8">
            <a:hlinkClick r:id="rId3" action="ppaction://hlinksldjump"/>
          </p:cNvPr>
          <p:cNvSpPr/>
          <p:nvPr/>
        </p:nvSpPr>
        <p:spPr>
          <a:xfrm>
            <a:off x="3059832"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4" name="矩形 3"/>
          <p:cNvSpPr>
            <a:spLocks noChangeAspect="1"/>
          </p:cNvSpPr>
          <p:nvPr/>
        </p:nvSpPr>
        <p:spPr>
          <a:xfrm>
            <a:off x="429814" y="1554640"/>
            <a:ext cx="8128000" cy="3342453"/>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迁移与应用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54000" defTabSz="-635">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例</a:t>
            </a: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近</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几十年来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水资源不足已成为许多国家经济发展的严重障碍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甚至危及国家的安全和民族的生存。据此完成下列各题。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水资源问题产生的原因主要有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世界上水资源的数量本来就少　</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世界上水资源的总量较多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但地区分布不均　</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部分地区水的污染十分严重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为水质型缺水　</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人口的激增和经济的发展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对水的需求量越来越</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①②③</a:t>
            </a:r>
            <a:r>
              <a:rPr lang="zh-CN" altLang="zh-CN" sz="2200" dirty="0" smtClean="0">
                <a:solidFill>
                  <a:srgbClr val="000000"/>
                </a:solidFill>
                <a:latin typeface="NEU-BZ-S92" panose="02020503000000020003" pitchFamily="18" charset="-122"/>
                <a:ea typeface="宋体" panose="02010600030101010101" pitchFamily="2" charset="-122"/>
                <a:cs typeface="宋体" panose="02010600030101010101" pitchFamily="2" charset="-122"/>
              </a:rPr>
              <a:t>④</a:t>
            </a:r>
            <a:r>
              <a:rPr lang="en-US" altLang="zh-CN" sz="2200"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①③</a:t>
            </a:r>
            <a:r>
              <a:rPr lang="zh-CN" altLang="zh-CN" sz="2200" dirty="0" smtClean="0">
                <a:solidFill>
                  <a:srgbClr val="000000"/>
                </a:solidFill>
                <a:latin typeface="NEU-BZ-S92" panose="02020503000000020003" pitchFamily="18" charset="-122"/>
                <a:ea typeface="宋体" panose="02010600030101010101" pitchFamily="2" charset="-122"/>
                <a:cs typeface="宋体" panose="02010600030101010101" pitchFamily="2" charset="-122"/>
              </a:rPr>
              <a:t>④</a:t>
            </a:r>
            <a:r>
              <a:rPr lang="en-US" altLang="zh-CN" sz="2200" dirty="0" smtClean="0">
                <a:solidFill>
                  <a:srgbClr val="000000"/>
                </a:solidFill>
                <a:latin typeface="NEU-BZ-S92" panose="02020503000000020003" pitchFamily="18" charset="-122"/>
                <a:ea typeface="宋体" panose="02010600030101010101" pitchFamily="2" charset="-122"/>
                <a:cs typeface="宋体" panose="02010600030101010101" pitchFamily="2" charset="-122"/>
              </a:rPr>
              <a:t>    </a:t>
            </a:r>
            <a:r>
              <a:rPr lang="en-US" altLang="zh-CN" sz="2200"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②③</a:t>
            </a:r>
            <a:r>
              <a:rPr lang="zh-CN" altLang="zh-CN" sz="2200" dirty="0" smtClean="0">
                <a:solidFill>
                  <a:srgbClr val="000000"/>
                </a:solidFill>
                <a:latin typeface="NEU-BZ-S92" panose="02020503000000020003" pitchFamily="18" charset="-122"/>
                <a:ea typeface="宋体" panose="02010600030101010101" pitchFamily="2" charset="-122"/>
                <a:cs typeface="宋体" panose="02010600030101010101" pitchFamily="2" charset="-122"/>
              </a:rPr>
              <a:t>④</a:t>
            </a:r>
            <a:r>
              <a:rPr lang="en-US" altLang="zh-CN" sz="2200"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①②④</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8" name="椭圆 7">
            <a:hlinkClick r:id="rId1"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9" name="椭圆 8">
            <a:hlinkClick r:id="rId3" action="ppaction://hlinksldjump"/>
          </p:cNvPr>
          <p:cNvSpPr/>
          <p:nvPr/>
        </p:nvSpPr>
        <p:spPr>
          <a:xfrm>
            <a:off x="3059832"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4" name="矩形 3"/>
          <p:cNvSpPr>
            <a:spLocks noChangeAspect="1"/>
          </p:cNvSpPr>
          <p:nvPr/>
        </p:nvSpPr>
        <p:spPr>
          <a:xfrm>
            <a:off x="508000" y="1700492"/>
            <a:ext cx="8128000" cy="3711016"/>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世界上缺水国家或地区的共性是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降水稀少</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远离海洋</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冬季寒冷干燥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可利用的淡水资源不足</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地球上水资源的总量较多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但由于地区分布不均和季节分配不均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人口的激增与经济的高速发展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再加上部分地区水污染十分严重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造成很多地区出现可利用的淡水资源不足的问题。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(2)D</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8" name="椭圆 7">
            <a:hlinkClick r:id="rId1"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9" name="椭圆 8">
            <a:hlinkClick r:id="rId3" action="ppaction://hlinksldjump"/>
          </p:cNvPr>
          <p:cNvSpPr/>
          <p:nvPr/>
        </p:nvSpPr>
        <p:spPr>
          <a:xfrm>
            <a:off x="3059832"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graphicFrame>
        <p:nvGraphicFramePr>
          <p:cNvPr id="4" name="对象 3"/>
          <p:cNvGraphicFramePr>
            <a:graphicFrameLocks noChangeAspect="1"/>
          </p:cNvGraphicFramePr>
          <p:nvPr/>
        </p:nvGraphicFramePr>
        <p:xfrm>
          <a:off x="508000" y="1031547"/>
          <a:ext cx="8128000" cy="5048907"/>
        </p:xfrm>
        <a:graphic>
          <a:graphicData uri="http://schemas.openxmlformats.org/presentationml/2006/ole">
            <mc:AlternateContent xmlns:mc="http://schemas.openxmlformats.org/markup-compatibility/2006">
              <mc:Choice xmlns:v="urn:schemas-microsoft-com:vml" Requires="v">
                <p:oleObj spid="_x0000_s5130" name="Document" r:id="rId4" imgW="3846830" imgH="2389505" progId="Word.Document.12">
                  <p:embed/>
                </p:oleObj>
              </mc:Choice>
              <mc:Fallback>
                <p:oleObj name="Document" r:id="rId4" imgW="3846830" imgH="2389505" progId="Word.Document.12">
                  <p:embed/>
                  <p:pic>
                    <p:nvPicPr>
                      <p:cNvPr id="0" name="图片 5129"/>
                      <p:cNvPicPr/>
                      <p:nvPr/>
                    </p:nvPicPr>
                    <p:blipFill>
                      <a:blip r:embed="rId5"/>
                      <a:stretch>
                        <a:fillRect/>
                      </a:stretch>
                    </p:blipFill>
                    <p:spPr>
                      <a:xfrm>
                        <a:off x="508000" y="1031547"/>
                        <a:ext cx="8128000" cy="5048907"/>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6" name="矩形 5"/>
          <p:cNvSpPr>
            <a:spLocks noChangeAspect="1"/>
          </p:cNvSpPr>
          <p:nvPr/>
        </p:nvSpPr>
        <p:spPr>
          <a:xfrm>
            <a:off x="419742" y="980728"/>
            <a:ext cx="8128000" cy="2123658"/>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主题</a:t>
            </a: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二</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可持续发展的基本内涵</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活动与探究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材料一</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可持续发展是一个复合系统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生态持续发展是基础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经济持续发展是条件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社会持续发展是目的。下面为可持续发展系统示意图。</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446450" y="2708920"/>
          <a:ext cx="8128000" cy="3358095"/>
        </p:xfrm>
        <a:graphic>
          <a:graphicData uri="http://schemas.openxmlformats.org/presentationml/2006/ole">
            <mc:AlternateContent xmlns:mc="http://schemas.openxmlformats.org/markup-compatibility/2006">
              <mc:Choice xmlns:v="urn:schemas-microsoft-com:vml" Requires="v">
                <p:oleObj spid="_x0000_s6154" name="Document" r:id="rId4" imgW="3846830" imgH="1591310" progId="Word.Document.12">
                  <p:embed/>
                </p:oleObj>
              </mc:Choice>
              <mc:Fallback>
                <p:oleObj name="Document" r:id="rId4" imgW="3846830" imgH="1591310" progId="Word.Document.12">
                  <p:embed/>
                  <p:pic>
                    <p:nvPicPr>
                      <p:cNvPr id="0" name="图片 6153"/>
                      <p:cNvPicPr/>
                      <p:nvPr/>
                    </p:nvPicPr>
                    <p:blipFill>
                      <a:blip r:embed="rId5"/>
                      <a:stretch>
                        <a:fillRect/>
                      </a:stretch>
                    </p:blipFill>
                    <p:spPr>
                      <a:xfrm>
                        <a:off x="446450" y="2708920"/>
                        <a:ext cx="8128000" cy="3358095"/>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6" name="矩形 5"/>
          <p:cNvSpPr>
            <a:spLocks noChangeAspect="1"/>
          </p:cNvSpPr>
          <p:nvPr/>
        </p:nvSpPr>
        <p:spPr>
          <a:xfrm>
            <a:off x="508000" y="2106757"/>
            <a:ext cx="8128000" cy="2898486"/>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结合材料探究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生态持续发展、经济持续发展和社会持续发展的目标分别是什么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生态持续发展强调发展要与资源和环境的承载力相协调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经济持续发展强调发展不仅要重视增长数量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更要追求改善质量、提高效益、节约能源、减少废物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改变传统的生产和消费模式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实施清洁生产和文明消费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社会持续发展强调发展要以改善和提高生活质量为目的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与社会进步相适应。</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6" name="矩形 5"/>
          <p:cNvSpPr>
            <a:spLocks noChangeAspect="1"/>
          </p:cNvSpPr>
          <p:nvPr/>
        </p:nvSpPr>
        <p:spPr>
          <a:xfrm>
            <a:off x="508000" y="1700492"/>
            <a:ext cx="8128000" cy="3711016"/>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材料二</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可持续发展基本观念包括发展的观念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鼓励社会经济增长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公平的观念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强调代际之间、区际之间的公平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环境的观念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强调经济发展与环境保护是辩证统一的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权利的观念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强调平等发展和正当的环境权利。</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结合材料探究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可持续发展为何把社会经济发展放在第一位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可持续发展的关键问题是资源分配在时间和空间上都应体现公平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即公平的观念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具体体现在资源分配上的时间公平和空间公平。解释时间公平和空间公平的涵义。</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可持续发展为何把环境保护作为追求的基本目标呢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8" name="矩形 7"/>
          <p:cNvSpPr>
            <a:spLocks noChangeAspect="1"/>
          </p:cNvSpPr>
          <p:nvPr/>
        </p:nvSpPr>
        <p:spPr>
          <a:xfrm>
            <a:off x="508000" y="1045252"/>
            <a:ext cx="8128000" cy="5336076"/>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可持续发展鼓励经济增长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社会经济发展是人类共同的普遍的权利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才能为解决贫富悬殊、生态危机等问题提供必要的资金和技术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才能逐步实现现代化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最终摆脱贫穷、愚昧和落后。</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时间上的公平即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代际之间的公平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。主要指人类赖以生存的自然资源和环境容量都是有限的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需要与子孙后代共享资源和环境。空间上的公平即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区际之间的公平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。可持续发展主张人与人之间、人与其他生物种群之间、国家与国家之间是平等的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应互相尊重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各国有权根据需要开发本国的资源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同时确保不对其他国家的环境造成损害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并把消除贫困作为可持续发展进程中优先考虑的问题。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可持续发展认为经济发展与环境保护彼此联系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互为因果。发展社会经济和提高生活质量是人类追求的目标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它需要足够的自然资源和良好的生态环境作为依托。</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6" name="矩形 5"/>
          <p:cNvSpPr>
            <a:spLocks noChangeAspect="1"/>
          </p:cNvSpPr>
          <p:nvPr/>
        </p:nvSpPr>
        <p:spPr>
          <a:xfrm>
            <a:off x="508000" y="1294227"/>
            <a:ext cx="8128000" cy="4523546"/>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迁移与应用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540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例</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经济全球化必须遵循可持续发展的</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原则</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叙述</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正确的是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发达国家与发展中国家在保护环境中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具有不同的责任和义务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发展中国家应承担更大的责任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发展中国家在经济发展的同时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应忽视环境保护</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发达国家应提倡过度消费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可持续发展就是要有条件地实现经济持续增长</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可持续发展就是要在人口、资源、环境、社会协调发展的前提下实现经济持续增长。</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graphicFrame>
        <p:nvGraphicFramePr>
          <p:cNvPr id="6" name="对象 5"/>
          <p:cNvGraphicFramePr>
            <a:graphicFrameLocks noChangeAspect="1"/>
          </p:cNvGraphicFramePr>
          <p:nvPr/>
        </p:nvGraphicFramePr>
        <p:xfrm>
          <a:off x="395536" y="2276872"/>
          <a:ext cx="8128000" cy="436989"/>
        </p:xfrm>
        <a:graphic>
          <a:graphicData uri="http://schemas.openxmlformats.org/presentationml/2006/ole">
            <mc:AlternateContent xmlns:mc="http://schemas.openxmlformats.org/markup-compatibility/2006">
              <mc:Choice xmlns:v="urn:schemas-microsoft-com:vml" Requires="v">
                <p:oleObj spid="_x0000_s7178" name="Document" r:id="rId4" imgW="3846830" imgH="213360" progId="Word.Document.12">
                  <p:embed/>
                </p:oleObj>
              </mc:Choice>
              <mc:Fallback>
                <p:oleObj name="Document" r:id="rId4" imgW="3846830" imgH="213360" progId="Word.Document.12">
                  <p:embed/>
                  <p:pic>
                    <p:nvPicPr>
                      <p:cNvPr id="0" name="图片 7177"/>
                      <p:cNvPicPr/>
                      <p:nvPr/>
                    </p:nvPicPr>
                    <p:blipFill>
                      <a:blip r:embed="rId5"/>
                      <a:stretch>
                        <a:fillRect/>
                      </a:stretch>
                    </p:blipFill>
                    <p:spPr>
                      <a:xfrm>
                        <a:off x="395536" y="2276872"/>
                        <a:ext cx="8128000" cy="436989"/>
                      </a:xfrm>
                      <a:prstGeom prst="rect">
                        <a:avLst/>
                      </a:prstGeom>
                    </p:spPr>
                  </p:pic>
                </p:oleObj>
              </mc:Fallback>
            </mc:AlternateContent>
          </a:graphicData>
        </a:graphic>
      </p:graphicFrame>
      <p:sp>
        <p:nvSpPr>
          <p:cNvPr id="7" name="矩形 6"/>
          <p:cNvSpPr>
            <a:spLocks noChangeAspect="1"/>
          </p:cNvSpPr>
          <p:nvPr/>
        </p:nvSpPr>
        <p:spPr>
          <a:xfrm>
            <a:off x="508000" y="2919287"/>
            <a:ext cx="8128000" cy="1273426"/>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正确认识可持续发展所鼓励的经济增长</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可持续发展鼓励经济增长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但可持续发展中的经济增长不仅指经济数量的增长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而且更加追求环境质量的改善和经济效益的提高。</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5">
                  <a:lumMod val="20000"/>
                  <a:lumOff val="80000"/>
                </a:schemeClr>
              </a:solidFill>
            </a:endParaRPr>
          </a:p>
        </p:txBody>
      </p:sp>
      <p:sp>
        <p:nvSpPr>
          <p:cNvPr id="6" name="椭圆 5">
            <a:hlinkClick r:id="rId2"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7" name="椭圆 6">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8" name="椭圆 7">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9" name="椭圆 8">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10" name="椭圆 9">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4" name="矩形 3"/>
          <p:cNvSpPr>
            <a:spLocks noChangeAspect="1"/>
          </p:cNvSpPr>
          <p:nvPr/>
        </p:nvSpPr>
        <p:spPr>
          <a:xfrm>
            <a:off x="508000" y="2208739"/>
            <a:ext cx="8128000" cy="2694522"/>
          </a:xfrm>
          <a:prstGeom prst="rect">
            <a:avLst/>
          </a:prstGeom>
        </p:spPr>
        <p:txBody>
          <a:bodyPr wrap="square">
            <a:spAutoFit/>
          </a:bodyPr>
          <a:lstStyle/>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下列说法符合可持续发展含义的是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今天的资源使用不应减少今天的收入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在环境允许的范围内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应给现在和将来社会上所有人提供充足的生活保障</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为了避免危害后代人满足其需求的能力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现代人应该减少和节制需求</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在保持自然资源的质量和所提供服务的前提下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使经济的净利润增加</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到</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最大限度</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预习引导</a:t>
            </a:r>
            <a:endParaRPr lang="zh-CN" altLang="en-US" sz="1400" dirty="0"/>
          </a:p>
        </p:txBody>
      </p:sp>
      <p:graphicFrame>
        <p:nvGraphicFramePr>
          <p:cNvPr id="5" name="对象 4"/>
          <p:cNvGraphicFramePr>
            <a:graphicFrameLocks noChangeAspect="1"/>
          </p:cNvGraphicFramePr>
          <p:nvPr/>
        </p:nvGraphicFramePr>
        <p:xfrm>
          <a:off x="508000" y="2346182"/>
          <a:ext cx="8128000" cy="2419637"/>
        </p:xfrm>
        <a:graphic>
          <a:graphicData uri="http://schemas.openxmlformats.org/presentationml/2006/ole">
            <mc:AlternateContent xmlns:mc="http://schemas.openxmlformats.org/markup-compatibility/2006">
              <mc:Choice xmlns:v="urn:schemas-microsoft-com:vml" Requires="v">
                <p:oleObj spid="_x0000_s1035" name="文档" r:id="rId3" imgW="3913505" imgH="1167130" progId="Word.Document.12">
                  <p:embed/>
                </p:oleObj>
              </mc:Choice>
              <mc:Fallback>
                <p:oleObj name="文档" r:id="rId3" imgW="3913505" imgH="1167130" progId="Word.Document.12">
                  <p:embed/>
                  <p:pic>
                    <p:nvPicPr>
                      <p:cNvPr id="0" name="图片 1034"/>
                      <p:cNvPicPr/>
                      <p:nvPr/>
                    </p:nvPicPr>
                    <p:blipFill>
                      <a:blip r:embed="rId4"/>
                      <a:stretch>
                        <a:fillRect/>
                      </a:stretch>
                    </p:blipFill>
                    <p:spPr>
                      <a:xfrm>
                        <a:off x="508000" y="2346182"/>
                        <a:ext cx="8128000" cy="2419637"/>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5">
                  <a:lumMod val="20000"/>
                  <a:lumOff val="80000"/>
                </a:schemeClr>
              </a:solidFill>
            </a:endParaRPr>
          </a:p>
        </p:txBody>
      </p:sp>
      <p:sp>
        <p:nvSpPr>
          <p:cNvPr id="6" name="椭圆 5">
            <a:hlinkClick r:id="rId2"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7" name="椭圆 6">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8" name="椭圆 7">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9" name="椭圆 8">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10" name="椭圆 9">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5" name="矩形 4"/>
          <p:cNvSpPr>
            <a:spLocks noChangeAspect="1"/>
          </p:cNvSpPr>
          <p:nvPr/>
        </p:nvSpPr>
        <p:spPr>
          <a:xfrm>
            <a:off x="508000" y="2304696"/>
            <a:ext cx="8128000" cy="2502608"/>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zh-CN" altLang="zh-CN" sz="220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按照可持续发展的概念</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既满足当代人的需要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又不对后代人满足其自身需求的能力构成危害的发展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可以看出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可持续发展是指应兼顾当代和后代人的需求。该题中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两项单纯考虑满足当代人的需求</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而不考虑对后代人满足其需求的损害。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项没有考虑满足当代人的发展需求。</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10" name="矩形 9"/>
          <p:cNvSpPr>
            <a:spLocks noChangeAspect="1"/>
          </p:cNvSpPr>
          <p:nvPr/>
        </p:nvSpPr>
        <p:spPr>
          <a:xfrm>
            <a:off x="508000" y="1903625"/>
            <a:ext cx="8128000" cy="3304751"/>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促使我国走可持续发展道路的最主要原因是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古代可持续发展思想对当代人的影响和熏陶深刻而又长久</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人口、资源、环境问题使我国社会生存、发展面临巨大的压力</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很多地区缺水严重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工农业生产受到影响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人口基数过大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人均国内生产总值低于世界平均水平</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面对国内庞大的人口压力、短缺的资源和深刻的环境危机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我国的发展只能走可持续发展的道路。</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10" name="矩形 9"/>
          <p:cNvSpPr>
            <a:spLocks noChangeAspect="1"/>
          </p:cNvSpPr>
          <p:nvPr/>
        </p:nvSpPr>
        <p:spPr>
          <a:xfrm>
            <a:off x="508000" y="2106757"/>
            <a:ext cx="8128000" cy="2898486"/>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英国某公司打算在印度孟买建一座污染严重的化工厂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这种行为主要违背了可持续发展的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发展的观念　</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公平的观念　</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资源的观念　</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权利的观念</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②③</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英国把污染严重的工业转移到发展中国家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违背了可持续发展的公平的观念和权利的观念。</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10" name="矩形 9"/>
          <p:cNvSpPr>
            <a:spLocks noChangeAspect="1"/>
          </p:cNvSpPr>
          <p:nvPr/>
        </p:nvSpPr>
        <p:spPr>
          <a:xfrm>
            <a:off x="508000" y="1903625"/>
            <a:ext cx="8128000" cy="3304751"/>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可持续发展对人们的要求是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与自然和谐相处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能认识到对自然、社会和子孙后代应负的责任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应认识到自己是生产者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有利用、改造自然的权利和义务</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应认识到自己是生产者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会排放大量废弃物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因此有责任保护环境</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要知道自己是环境的管理者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要从自身出发把环境管理好</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生产者和管理者都将人放在了主导地位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违背了可持续发展公平的观念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而且在自然界中绿色植物才是真正的生产者。</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10" name="矩形 9"/>
          <p:cNvSpPr>
            <a:spLocks noChangeAspect="1"/>
          </p:cNvSpPr>
          <p:nvPr/>
        </p:nvSpPr>
        <p:spPr>
          <a:xfrm>
            <a:off x="455853" y="998240"/>
            <a:ext cx="8128000" cy="1717393"/>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联合国可持续发展大会在巴西里约热内卢召开。从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1992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年在里约热内卢召开的联合国环境与发展大会到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可持续发展思想日益深入人心。读全球可持续发展五大要点示意图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完成下列各题。</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graphicFrame>
        <p:nvGraphicFramePr>
          <p:cNvPr id="11" name="对象 10"/>
          <p:cNvGraphicFramePr>
            <a:graphicFrameLocks noChangeAspect="1"/>
          </p:cNvGraphicFramePr>
          <p:nvPr/>
        </p:nvGraphicFramePr>
        <p:xfrm>
          <a:off x="1190453" y="2780928"/>
          <a:ext cx="6717355" cy="3353123"/>
        </p:xfrm>
        <a:graphic>
          <a:graphicData uri="http://schemas.openxmlformats.org/presentationml/2006/ole">
            <mc:AlternateContent xmlns:mc="http://schemas.openxmlformats.org/markup-compatibility/2006">
              <mc:Choice xmlns:v="urn:schemas-microsoft-com:vml" Requires="v">
                <p:oleObj spid="_x0000_s8202" name="Document" r:id="rId7" imgW="3846830" imgH="1920240" progId="Word.Document.12">
                  <p:embed/>
                </p:oleObj>
              </mc:Choice>
              <mc:Fallback>
                <p:oleObj name="Document" r:id="rId7" imgW="3846830" imgH="1920240" progId="Word.Document.12">
                  <p:embed/>
                  <p:pic>
                    <p:nvPicPr>
                      <p:cNvPr id="0" name="图片 8201"/>
                      <p:cNvPicPr/>
                      <p:nvPr/>
                    </p:nvPicPr>
                    <p:blipFill>
                      <a:blip r:embed="rId8"/>
                      <a:stretch>
                        <a:fillRect/>
                      </a:stretch>
                    </p:blipFill>
                    <p:spPr>
                      <a:xfrm>
                        <a:off x="1190453" y="2780928"/>
                        <a:ext cx="6717355" cy="3353123"/>
                      </a:xfrm>
                      <a:prstGeom prst="rect">
                        <a:avLst/>
                      </a:prstGeom>
                    </p:spPr>
                  </p:pic>
                </p:oleObj>
              </mc:Fallback>
            </mc:AlternateContent>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12" name="矩形 11"/>
          <p:cNvSpPr>
            <a:spLocks noChangeAspect="1"/>
          </p:cNvSpPr>
          <p:nvPr/>
        </p:nvSpPr>
        <p:spPr>
          <a:xfrm>
            <a:off x="508000" y="1294227"/>
            <a:ext cx="8128000" cy="4523546"/>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发展援助、环境保护和清洁水源主要体现的可持续发展的观念是什么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可持续发展要求大力推广清洁能源及电能的应用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以下不属于清洁能源的是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石油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风能</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太阳能</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可持续发展所追求的目标是什么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发展的观念、环境的观念、权利的观念。</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既要使人类的各种需要得到满足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个人得到充分发展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又要保护资源和生态环境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不对后代人的生存和发展构成威胁。</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预习引导</a:t>
            </a:r>
            <a:endParaRPr lang="zh-CN" altLang="en-US" sz="1400" dirty="0"/>
          </a:p>
        </p:txBody>
      </p:sp>
      <p:sp>
        <p:nvSpPr>
          <p:cNvPr id="4" name="矩形 3"/>
          <p:cNvSpPr>
            <a:spLocks noChangeAspect="1"/>
          </p:cNvSpPr>
          <p:nvPr/>
        </p:nvSpPr>
        <p:spPr>
          <a:xfrm>
            <a:off x="508000" y="1091094"/>
            <a:ext cx="8128000" cy="4929811"/>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一</a:t>
            </a: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、可持续发展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人类的必由之路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实施可持续发展的背景。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现状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年代以来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人口增长、</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资源</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危机和环境污染等问题日益严重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人们认识到地球提供自然资源的能力和环境的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自净</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能力有限。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趋势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若维持传统生产生活方式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人类最终将因</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资源枯竭</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、生态失调、</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环境</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恶化而陷入绝境。</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只有走</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可持续发展</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才能使人类社会有一个共同的美好未来。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世纪议程》。</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1992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年在巴西</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里约热内卢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召开联合国环境与发展大会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会议通过了全球《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世纪议程》。</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5517245" y="1956794"/>
            <a:ext cx="57606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964177" y="2360378"/>
            <a:ext cx="57606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647034" y="3158989"/>
            <a:ext cx="1146568"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699237" y="3561561"/>
            <a:ext cx="57606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684073" y="3902813"/>
            <a:ext cx="1449768" cy="3485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524954" y="5153065"/>
            <a:ext cx="1440160" cy="3168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预习引导</a:t>
            </a:r>
            <a:endParaRPr lang="zh-CN" altLang="en-US" sz="1400" dirty="0"/>
          </a:p>
        </p:txBody>
      </p:sp>
      <p:sp>
        <p:nvSpPr>
          <p:cNvPr id="4" name="矩形 3"/>
          <p:cNvSpPr>
            <a:spLocks noChangeAspect="1"/>
          </p:cNvSpPr>
          <p:nvPr/>
        </p:nvSpPr>
        <p:spPr>
          <a:xfrm>
            <a:off x="508000" y="2513022"/>
            <a:ext cx="8128000" cy="2123658"/>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预习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交流</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为什么说中国走可持续发展道路更加迫切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由于我国人口众多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每年新增人口绝对数较大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人口整体素质较低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生产技术、工艺水平落后等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使我国面临严重的环境污染和生态破坏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我国走可持续发展道路更加迫切。</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预习引导</a:t>
            </a:r>
            <a:endParaRPr lang="zh-CN" altLang="en-US" sz="1400" dirty="0"/>
          </a:p>
        </p:txBody>
      </p:sp>
      <p:sp>
        <p:nvSpPr>
          <p:cNvPr id="4" name="矩形 3"/>
          <p:cNvSpPr>
            <a:spLocks noChangeAspect="1"/>
          </p:cNvSpPr>
          <p:nvPr/>
        </p:nvSpPr>
        <p:spPr>
          <a:xfrm>
            <a:off x="508000" y="1497360"/>
            <a:ext cx="8128000" cy="4117281"/>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二</a:t>
            </a: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、可持续发展的基本内涵</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概念。</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既满足</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当代人</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的需要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又不对</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后代人</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满足其自身需求的能力构成危害的发展。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核心思想。</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健康的经济发展应建立在</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生态可持续能力</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、社会公正和人民积极参与</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自身发展</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的基础上。</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追求目标。</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既要使人类的各种需要得到满足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个人</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得到充分发展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又要保护</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资源</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生态环境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不对</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后代人</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的生存和发展构成威胁。</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1660444" y="2371264"/>
            <a:ext cx="85484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273015" y="2371264"/>
            <a:ext cx="85484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944566" y="3576132"/>
            <a:ext cx="194421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383298" y="3976317"/>
            <a:ext cx="114288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839831" y="4783837"/>
            <a:ext cx="57606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60190" y="5179576"/>
            <a:ext cx="57606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417102" y="5179576"/>
            <a:ext cx="113867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174596" y="5179576"/>
            <a:ext cx="832493"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预习引导</a:t>
            </a:r>
            <a:endParaRPr lang="zh-CN" altLang="en-US" sz="1400" dirty="0"/>
          </a:p>
        </p:txBody>
      </p:sp>
      <p:sp>
        <p:nvSpPr>
          <p:cNvPr id="15" name="矩形 14"/>
          <p:cNvSpPr>
            <a:spLocks noChangeAspect="1"/>
          </p:cNvSpPr>
          <p:nvPr/>
        </p:nvSpPr>
        <p:spPr>
          <a:xfrm>
            <a:off x="508000" y="979376"/>
            <a:ext cx="8128000" cy="850939"/>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基本观念。</a:t>
            </a:r>
            <a:endParaRPr lang="zh-CN" altLang="zh-CN" sz="2200">
              <a:solidFill>
                <a:srgbClr val="000000"/>
              </a:solidFill>
              <a:latin typeface="NEU-BZ-S92"/>
              <a:ea typeface="方正书宋_GBK"/>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可持续发展的基本观念如下表所示。</a:t>
            </a:r>
            <a:endParaRPr lang="zh-CN" altLang="zh-CN" sz="2200">
              <a:solidFill>
                <a:srgbClr val="000000"/>
              </a:solidFill>
              <a:effectLst/>
              <a:latin typeface="NEU-BZ-S92"/>
              <a:ea typeface="方正书宋_GBK"/>
              <a:cs typeface="Times New Roman" panose="02020603050405020304" pitchFamily="18" charset="0"/>
            </a:endParaRPr>
          </a:p>
        </p:txBody>
      </p:sp>
      <p:graphicFrame>
        <p:nvGraphicFramePr>
          <p:cNvPr id="16" name="对象 15"/>
          <p:cNvGraphicFramePr>
            <a:graphicFrameLocks noChangeAspect="1"/>
          </p:cNvGraphicFramePr>
          <p:nvPr/>
        </p:nvGraphicFramePr>
        <p:xfrm>
          <a:off x="508000" y="1785228"/>
          <a:ext cx="8128000" cy="5161890"/>
        </p:xfrm>
        <a:graphic>
          <a:graphicData uri="http://schemas.openxmlformats.org/presentationml/2006/ole">
            <mc:AlternateContent xmlns:mc="http://schemas.openxmlformats.org/markup-compatibility/2006">
              <mc:Choice xmlns:v="urn:schemas-microsoft-com:vml" Requires="v">
                <p:oleObj spid="_x0000_s3082" name="文档" r:id="rId3" imgW="3913505" imgH="2491740" progId="Word.Document.12">
                  <p:embed/>
                </p:oleObj>
              </mc:Choice>
              <mc:Fallback>
                <p:oleObj name="文档" r:id="rId3" imgW="3913505" imgH="2491740" progId="Word.Document.12">
                  <p:embed/>
                  <p:pic>
                    <p:nvPicPr>
                      <p:cNvPr id="0" name="图片 3081"/>
                      <p:cNvPicPr/>
                      <p:nvPr/>
                    </p:nvPicPr>
                    <p:blipFill>
                      <a:blip r:embed="rId4"/>
                      <a:stretch>
                        <a:fillRect/>
                      </a:stretch>
                    </p:blipFill>
                    <p:spPr>
                      <a:xfrm>
                        <a:off x="508000" y="1785228"/>
                        <a:ext cx="8128000" cy="5161890"/>
                      </a:xfrm>
                      <a:prstGeom prst="rect">
                        <a:avLst/>
                      </a:prstGeom>
                    </p:spPr>
                  </p:pic>
                </p:oleObj>
              </mc:Fallback>
            </mc:AlternateContent>
          </a:graphicData>
        </a:graphic>
      </p:graphicFrame>
      <p:sp>
        <p:nvSpPr>
          <p:cNvPr id="17" name="矩形 16"/>
          <p:cNvSpPr/>
          <p:nvPr/>
        </p:nvSpPr>
        <p:spPr>
          <a:xfrm>
            <a:off x="3910810" y="1871411"/>
            <a:ext cx="54056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697630" y="2675911"/>
            <a:ext cx="166645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982065" y="3117355"/>
            <a:ext cx="54056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982065" y="3502723"/>
            <a:ext cx="54056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940969" y="3930654"/>
            <a:ext cx="1118863"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370244" y="4355899"/>
            <a:ext cx="54056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4191367" y="5136644"/>
            <a:ext cx="1388745"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4716016" y="5609788"/>
            <a:ext cx="1118863"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4462416" y="6062429"/>
            <a:ext cx="54056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2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23"/>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0" nodeType="clickEffect">
                                  <p:stCondLst>
                                    <p:cond delay="0"/>
                                  </p:stCondLst>
                                  <p:childTnLst>
                                    <p:set>
                                      <p:cBhvr>
                                        <p:cTn id="34" dur="1" fill="hold">
                                          <p:stCondLst>
                                            <p:cond delay="0"/>
                                          </p:stCondLst>
                                        </p:cTn>
                                        <p:tgtEl>
                                          <p:spTgt spid="24"/>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grpId="0" nodeType="clickEffect">
                                  <p:stCondLst>
                                    <p:cond delay="0"/>
                                  </p:stCondLst>
                                  <p:childTnLst>
                                    <p:set>
                                      <p:cBhvr>
                                        <p:cTn id="38" dur="1" fill="hold">
                                          <p:stCondLst>
                                            <p:cond delay="0"/>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3" grpId="0" animBg="1"/>
      <p:bldP spid="24" grpId="0" animBg="1"/>
      <p:bldP spid="2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8" name="椭圆 7">
            <a:hlinkClick r:id="rId1"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9" name="椭圆 8">
            <a:hlinkClick r:id="rId3" action="ppaction://hlinksldjump"/>
          </p:cNvPr>
          <p:cNvSpPr/>
          <p:nvPr/>
        </p:nvSpPr>
        <p:spPr>
          <a:xfrm>
            <a:off x="3059832"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4" name="矩形 3"/>
          <p:cNvSpPr>
            <a:spLocks noChangeAspect="1"/>
          </p:cNvSpPr>
          <p:nvPr/>
        </p:nvSpPr>
        <p:spPr>
          <a:xfrm>
            <a:off x="508000" y="1884774"/>
            <a:ext cx="8128000" cy="3342453"/>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主题</a:t>
            </a: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一</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走可持续发展道路的必然性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活动与探究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材料</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目前人类面临日益严重的资源枯竭、生态失调、环境恶化等问题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下面图示为世界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种重要资源的预期可开采寿命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右侧表示世界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种重要资源的预期可开采寿命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其中斜线阴影条框表示在消费水平不断增长下的预期可开采寿命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白色条框表示在消费水平不增长条件下的预期可开采寿命。左侧灰色条框表示各种矿物消费的年增长率。</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8" name="椭圆 7">
            <a:hlinkClick r:id="rId1"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9" name="椭圆 8">
            <a:hlinkClick r:id="rId3" action="ppaction://hlinksldjump"/>
          </p:cNvPr>
          <p:cNvSpPr/>
          <p:nvPr/>
        </p:nvSpPr>
        <p:spPr>
          <a:xfrm>
            <a:off x="3059832"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4" name="矩形 3"/>
          <p:cNvSpPr>
            <a:spLocks noChangeAspect="1"/>
          </p:cNvSpPr>
          <p:nvPr/>
        </p:nvSpPr>
        <p:spPr>
          <a:xfrm>
            <a:off x="508000" y="4779475"/>
            <a:ext cx="8128000" cy="1283813"/>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结合材料探究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在消费水平不变和消费水平不断增长的情况下矿产资源的预期可开采寿命分别为多少年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人类应如何延长矿产资源耗竭时间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说明人类走可持续发展道路的</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必然性</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508000" y="1104721"/>
          <a:ext cx="8128000" cy="3546335"/>
        </p:xfrm>
        <a:graphic>
          <a:graphicData uri="http://schemas.openxmlformats.org/presentationml/2006/ole">
            <mc:AlternateContent xmlns:mc="http://schemas.openxmlformats.org/markup-compatibility/2006">
              <mc:Choice xmlns:v="urn:schemas-microsoft-com:vml" Requires="v">
                <p:oleObj spid="_x0000_s9219" name="Document" r:id="rId4" imgW="3846830" imgH="1682750" progId="Word.Document.12">
                  <p:embed/>
                </p:oleObj>
              </mc:Choice>
              <mc:Fallback>
                <p:oleObj name="Document" r:id="rId4" imgW="3846830" imgH="1682750" progId="Word.Document.12">
                  <p:embed/>
                  <p:pic>
                    <p:nvPicPr>
                      <p:cNvPr id="0" name="图片 9218"/>
                      <p:cNvPicPr/>
                      <p:nvPr/>
                    </p:nvPicPr>
                    <p:blipFill>
                      <a:blip r:embed="rId5"/>
                      <a:stretch>
                        <a:fillRect/>
                      </a:stretch>
                    </p:blipFill>
                    <p:spPr>
                      <a:xfrm>
                        <a:off x="508000" y="1104721"/>
                        <a:ext cx="8128000" cy="3546335"/>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8" name="椭圆 7">
            <a:hlinkClick r:id="rId1"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9" name="椭圆 8">
            <a:hlinkClick r:id="rId3" action="ppaction://hlinksldjump"/>
          </p:cNvPr>
          <p:cNvSpPr/>
          <p:nvPr/>
        </p:nvSpPr>
        <p:spPr>
          <a:xfrm>
            <a:off x="3059832"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5" name="矩形 4"/>
          <p:cNvSpPr>
            <a:spLocks noChangeAspect="1"/>
          </p:cNvSpPr>
          <p:nvPr/>
        </p:nvSpPr>
        <p:spPr>
          <a:xfrm>
            <a:off x="508000" y="2101564"/>
            <a:ext cx="8128000" cy="2908873"/>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从图中可以看出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在消费水平不变的条件下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这些矿产资源的预期可开采寿命为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20~300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在消费水平不断增长的条件下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预期可开采寿命只有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10~80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对矿产资源要努力做到有效利用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节约使用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并不断提高金属的再循环使用率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以达到最优耗竭。</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a:solidFill>
                  <a:srgbClr val="000000"/>
                </a:solidFill>
                <a:latin typeface="NEU-BZ-S92" panose="02020503000000020003" pitchFamily="18" charset="-122"/>
                <a:ea typeface="宋体" panose="02010600030101010101" pitchFamily="2" charset="-12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当前人类面临人口增长、资源枯竭、生态失调、环境恶化等问题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为摆脱困境</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必须走可持续发展的道路。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par>
    </p:tnLst>
  </p:timing>
</p:sld>
</file>

<file path=ppt/theme/theme1.xml><?xml version="1.0" encoding="utf-8"?>
<a:theme xmlns:a="http://schemas.openxmlformats.org/drawingml/2006/main" name="书籍进步">
  <a:themeElements>
    <a:clrScheme name="">
      <a:dk1>
        <a:srgbClr val="000000"/>
      </a:dk1>
      <a:lt1>
        <a:srgbClr val="FFFFFF"/>
      </a:lt1>
      <a:dk2>
        <a:srgbClr val="000000"/>
      </a:dk2>
      <a:lt2>
        <a:srgbClr val="969696"/>
      </a:lt2>
      <a:accent1>
        <a:srgbClr val="216606"/>
      </a:accent1>
      <a:accent2>
        <a:srgbClr val="669900"/>
      </a:accent2>
      <a:accent3>
        <a:srgbClr val="FFFFFF"/>
      </a:accent3>
      <a:accent4>
        <a:srgbClr val="000000"/>
      </a:accent4>
      <a:accent5>
        <a:srgbClr val="ABB9AA"/>
      </a:accent5>
      <a:accent6>
        <a:srgbClr val="5B8900"/>
      </a:accent6>
      <a:hlink>
        <a:srgbClr val="CC3300"/>
      </a:hlink>
      <a:folHlink>
        <a:srgbClr val="9966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216606"/>
        </a:accent1>
        <a:accent2>
          <a:srgbClr val="669900"/>
        </a:accent2>
        <a:accent3>
          <a:srgbClr val="FFFFFF"/>
        </a:accent3>
        <a:accent4>
          <a:srgbClr val="000000"/>
        </a:accent4>
        <a:accent5>
          <a:srgbClr val="ABB9AA"/>
        </a:accent5>
        <a:accent6>
          <a:srgbClr val="5B8900"/>
        </a:accent6>
        <a:hlink>
          <a:srgbClr val="CC3300"/>
        </a:hlink>
        <a:folHlink>
          <a:srgbClr val="996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6个题模板</Template>
  <TotalTime>0</TotalTime>
  <Words>3743</Words>
  <Application>WPS 演示</Application>
  <PresentationFormat>全屏显示(4:3)</PresentationFormat>
  <Paragraphs>331</Paragraphs>
  <Slides>25</Slides>
  <Notes>0</Notes>
  <HiddenSlides>0</HiddenSlides>
  <MMClips>0</MMClips>
  <ScaleCrop>false</ScaleCrop>
  <HeadingPairs>
    <vt:vector size="8" baseType="variant">
      <vt:variant>
        <vt:lpstr>已用的字体</vt:lpstr>
      </vt:variant>
      <vt:variant>
        <vt:i4>14</vt:i4>
      </vt:variant>
      <vt:variant>
        <vt:lpstr>主题</vt:lpstr>
      </vt:variant>
      <vt:variant>
        <vt:i4>1</vt:i4>
      </vt:variant>
      <vt:variant>
        <vt:lpstr>嵌入 OLE 服务器</vt:lpstr>
      </vt:variant>
      <vt:variant>
        <vt:i4>7</vt:i4>
      </vt:variant>
      <vt:variant>
        <vt:lpstr>幻灯片标题</vt:lpstr>
      </vt:variant>
      <vt:variant>
        <vt:i4>25</vt:i4>
      </vt:variant>
    </vt:vector>
  </HeadingPairs>
  <TitlesOfParts>
    <vt:vector size="47" baseType="lpstr">
      <vt:lpstr>Arial</vt:lpstr>
      <vt:lpstr>宋体</vt:lpstr>
      <vt:lpstr>Wingdings</vt:lpstr>
      <vt:lpstr>黑体</vt:lpstr>
      <vt:lpstr>Times New Roman</vt:lpstr>
      <vt:lpstr>NEU-BZ-S92</vt:lpstr>
      <vt:lpstr>楷体</vt:lpstr>
      <vt:lpstr>仿宋</vt:lpstr>
      <vt:lpstr>NEU-BZ-S92</vt:lpstr>
      <vt:lpstr>方正书宋_GBK</vt:lpstr>
      <vt:lpstr>微软雅黑</vt:lpstr>
      <vt:lpstr>Arial Unicode MS</vt:lpstr>
      <vt:lpstr>Calibri</vt:lpstr>
      <vt:lpstr>Segoe Print</vt:lpstr>
      <vt:lpstr>书籍进步</vt:lpstr>
      <vt:lpstr>Word.Document.12</vt:lpstr>
      <vt:lpstr>Word.Document.12</vt:lpstr>
      <vt:lpstr>Word.Document.12</vt:lpstr>
      <vt:lpstr>Word.Document.12</vt:lpstr>
      <vt:lpstr>Word.Document.12</vt:lpstr>
      <vt:lpstr>Word.Document.12</vt:lpstr>
      <vt:lpstr>Word.Document.12</vt:lpstr>
      <vt:lpstr>第三节　可持续发展的基本内涵</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第三节　可持续发展的基本内涵</dc:title>
  <dc:creator>Windows User</dc:creator>
  <cp:lastModifiedBy>Administrator</cp:lastModifiedBy>
  <cp:revision>8</cp:revision>
  <dcterms:created xsi:type="dcterms:W3CDTF">2016-12-14T01:27:00Z</dcterms:created>
  <dcterms:modified xsi:type="dcterms:W3CDTF">2018-06-09T14:02:43Z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2052-10.8.0.6423</vt:lpwstr>
  </property>
</Properties>
</file>