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wdp" ContentType="image/vnd.ms-photo"/>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4" r:id="rId3"/>
    <p:sldId id="259" r:id="rId4"/>
    <p:sldId id="262" r:id="rId5"/>
    <p:sldId id="285" r:id="rId6"/>
    <p:sldId id="288" r:id="rId7"/>
    <p:sldId id="290" r:id="rId8"/>
    <p:sldId id="289" r:id="rId9"/>
    <p:sldId id="286" r:id="rId10"/>
    <p:sldId id="260" r:id="rId11"/>
    <p:sldId id="291" r:id="rId12"/>
    <p:sldId id="293" r:id="rId13"/>
    <p:sldId id="294" r:id="rId14"/>
    <p:sldId id="295" r:id="rId15"/>
    <p:sldId id="276" r:id="rId16"/>
    <p:sldId id="296" r:id="rId17"/>
    <p:sldId id="309" r:id="rId18"/>
    <p:sldId id="297" r:id="rId19"/>
    <p:sldId id="298" r:id="rId20"/>
    <p:sldId id="299" r:id="rId21"/>
    <p:sldId id="300" r:id="rId22"/>
    <p:sldId id="301" r:id="rId23"/>
    <p:sldId id="292" r:id="rId24"/>
    <p:sldId id="302" r:id="rId25"/>
    <p:sldId id="305" r:id="rId26"/>
    <p:sldId id="303" r:id="rId27"/>
    <p:sldId id="306" r:id="rId28"/>
    <p:sldId id="304" r:id="rId29"/>
    <p:sldId id="265" r:id="rId30"/>
    <p:sldId id="277" r:id="rId31"/>
    <p:sldId id="278" r:id="rId32"/>
    <p:sldId id="279" r:id="rId33"/>
    <p:sldId id="280" r:id="rId34"/>
    <p:sldId id="281" r:id="rId35"/>
    <p:sldId id="307" r:id="rId36"/>
    <p:sldId id="310" r:id="rId37"/>
    <p:sldId id="282" r:id="rId38"/>
    <p:sldId id="308" r:id="rId3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93" d="100"/>
          <a:sy n="93" d="100"/>
        </p:scale>
        <p:origin x="852" y="90"/>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Picture 4"/>
          <p:cNvPicPr>
            <a:picLocks noChangeAspect="1"/>
          </p:cNvPicPr>
          <p:nvPr/>
        </p:nvPicPr>
        <p:blipFill>
          <a:blip r:embed="rId2"/>
          <a:stretch>
            <a:fillRect/>
          </a:stretch>
        </p:blipFill>
        <p:spPr>
          <a:xfrm>
            <a:off x="0" y="-14287"/>
            <a:ext cx="9170988" cy="6872287"/>
          </a:xfrm>
          <a:prstGeom prst="rect">
            <a:avLst/>
          </a:prstGeom>
          <a:noFill/>
          <a:ln w="9525">
            <a:noFill/>
          </a:ln>
        </p:spPr>
      </p:pic>
      <p:sp>
        <p:nvSpPr>
          <p:cNvPr id="2051" name="标题 2050"/>
          <p:cNvSpPr>
            <a:spLocks noGrp="1"/>
          </p:cNvSpPr>
          <p:nvPr>
            <p:ph type="ctrTitle"/>
          </p:nvPr>
        </p:nvSpPr>
        <p:spPr>
          <a:xfrm>
            <a:off x="468313" y="1557338"/>
            <a:ext cx="6908800" cy="1082675"/>
          </a:xfrm>
          <a:prstGeom prst="rect">
            <a:avLst/>
          </a:prstGeom>
          <a:noFill/>
          <a:ln w="9525">
            <a:noFill/>
          </a:ln>
        </p:spPr>
        <p:txBody>
          <a:bodyPr anchor="ctr"/>
          <a:lstStyle>
            <a:lvl1pPr lvl="0" algn="l">
              <a:defRPr>
                <a:solidFill>
                  <a:schemeClr val="tx1"/>
                </a:solidFill>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468313" y="2782888"/>
            <a:ext cx="6913562" cy="1752600"/>
          </a:xfrm>
          <a:prstGeom prst="rect">
            <a:avLst/>
          </a:prstGeom>
          <a:noFill/>
          <a:ln w="9525">
            <a:noFill/>
          </a:ln>
        </p:spPr>
        <p:txBody>
          <a:bodyPr anchor="t"/>
          <a:lstStyle>
            <a:lvl1pPr marL="0" lvl="0" indent="0" algn="l">
              <a:buNone/>
              <a:defRPr>
                <a:solidFill>
                  <a:schemeClr val="tx1"/>
                </a:solidFill>
              </a:defRPr>
            </a:lvl1pPr>
            <a:lvl2pPr marL="457200" lvl="1" indent="0" algn="ctr">
              <a:buNone/>
              <a:defRPr>
                <a:solidFill>
                  <a:schemeClr val="tx1"/>
                </a:solidFill>
              </a:defRPr>
            </a:lvl2pPr>
            <a:lvl3pPr marL="914400" lvl="2" indent="0" algn="ctr">
              <a:buNone/>
              <a:defRPr>
                <a:solidFill>
                  <a:schemeClr val="tx1"/>
                </a:solidFill>
              </a:defRPr>
            </a:lvl3pPr>
            <a:lvl4pPr marL="1371600" lvl="3" indent="0" algn="ctr">
              <a:buNone/>
              <a:defRPr>
                <a:solidFill>
                  <a:schemeClr val="tx1"/>
                </a:solidFill>
              </a:defRPr>
            </a:lvl4pPr>
            <a:lvl5pPr marL="1828800" lvl="4" indent="0" algn="ctr">
              <a:buNone/>
              <a:defRPr>
                <a:solidFill>
                  <a:schemeClr val="tx1"/>
                </a:solidFill>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ln>
        </p:spPr>
        <p:txBody>
          <a:bodyPr anchor="t"/>
          <a:p>
            <a:pPr algn="ctr"/>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ln>
        </p:spPr>
        <p:txBody>
          <a:bodyPr anchor="t"/>
          <a:p>
            <a:pPr algn="r"/>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52930" cy="59372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pic>
        <p:nvPicPr>
          <p:cNvPr id="7" name="图片 6" descr="fo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74750"/>
            <a:ext cx="4032504"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174750"/>
            <a:ext cx="4032504"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Picture 16"/>
          <p:cNvPicPr>
            <a:picLocks noChangeAspect="1"/>
          </p:cNvPicPr>
          <p:nvPr/>
        </p:nvPicPr>
        <p:blipFill>
          <a:blip r:embed="rId14"/>
          <a:stretch>
            <a:fillRect/>
          </a:stretch>
        </p:blipFill>
        <p:spPr>
          <a:xfrm>
            <a:off x="0" y="0"/>
            <a:ext cx="9144000" cy="6858000"/>
          </a:xfrm>
          <a:prstGeom prst="rect">
            <a:avLst/>
          </a:prstGeom>
          <a:noFill/>
          <a:ln w="9525">
            <a:noFill/>
          </a:ln>
        </p:spPr>
      </p:pic>
      <p:sp>
        <p:nvSpPr>
          <p:cNvPr id="1027" name="标题 1026"/>
          <p:cNvSpPr>
            <a:spLocks noGrp="1"/>
          </p:cNvSpPr>
          <p:nvPr>
            <p:ph type="title"/>
          </p:nvPr>
        </p:nvSpPr>
        <p:spPr>
          <a:xfrm>
            <a:off x="457200" y="190500"/>
            <a:ext cx="8229600" cy="582613"/>
          </a:xfrm>
          <a:prstGeom prst="rect">
            <a:avLst/>
          </a:prstGeom>
          <a:noFill/>
          <a:ln w="9525">
            <a:noFill/>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174750"/>
            <a:ext cx="8229600" cy="49530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13.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12.xml"/><Relationship Id="rId6" Type="http://schemas.openxmlformats.org/officeDocument/2006/relationships/image" Target="../media/image10.emf"/><Relationship Id="rId5" Type="http://schemas.openxmlformats.org/officeDocument/2006/relationships/package" Target="../embeddings/Document7.docx"/><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1.png"/><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16.xml.rels><?xml version="1.0" encoding="UTF-8" standalone="yes"?>
<Relationships xmlns="http://schemas.openxmlformats.org/package/2006/relationships"><Relationship Id="rId8" Type="http://schemas.openxmlformats.org/officeDocument/2006/relationships/vmlDrawing" Target="../drawings/vmlDrawing8.vml"/><Relationship Id="rId7" Type="http://schemas.openxmlformats.org/officeDocument/2006/relationships/slideLayout" Target="../slideLayouts/slideLayout12.xml"/><Relationship Id="rId6" Type="http://schemas.openxmlformats.org/officeDocument/2006/relationships/image" Target="../media/image12.emf"/><Relationship Id="rId5" Type="http://schemas.openxmlformats.org/officeDocument/2006/relationships/package" Target="../embeddings/Document8.docx"/><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18.xml.rels><?xml version="1.0" encoding="UTF-8" standalone="yes"?>
<Relationships xmlns="http://schemas.openxmlformats.org/package/2006/relationships"><Relationship Id="rId8" Type="http://schemas.openxmlformats.org/officeDocument/2006/relationships/vmlDrawing" Target="../drawings/vmlDrawing9.vml"/><Relationship Id="rId7" Type="http://schemas.openxmlformats.org/officeDocument/2006/relationships/slideLayout" Target="../slideLayouts/slideLayout12.xml"/><Relationship Id="rId6" Type="http://schemas.openxmlformats.org/officeDocument/2006/relationships/image" Target="../media/image13.emf"/><Relationship Id="rId5" Type="http://schemas.openxmlformats.org/officeDocument/2006/relationships/package" Target="../embeddings/Document9.docx"/><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2.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2.xml"/><Relationship Id="rId4" Type="http://schemas.openxmlformats.org/officeDocument/2006/relationships/image" Target="../media/image4.emf"/><Relationship Id="rId3" Type="http://schemas.openxmlformats.org/officeDocument/2006/relationships/package" Target="../embeddings/Document1.docx"/><Relationship Id="rId2" Type="http://schemas.openxmlformats.org/officeDocument/2006/relationships/slide" Target="slide3.xml"/><Relationship Id="rId1" Type="http://schemas.openxmlformats.org/officeDocument/2006/relationships/slide" Target="slide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21.xml.rels><?xml version="1.0" encoding="UTF-8" standalone="yes"?>
<Relationships xmlns="http://schemas.openxmlformats.org/package/2006/relationships"><Relationship Id="rId8" Type="http://schemas.openxmlformats.org/officeDocument/2006/relationships/vmlDrawing" Target="../drawings/vmlDrawing10.vml"/><Relationship Id="rId7" Type="http://schemas.openxmlformats.org/officeDocument/2006/relationships/slideLayout" Target="../slideLayouts/slideLayout12.xml"/><Relationship Id="rId6" Type="http://schemas.openxmlformats.org/officeDocument/2006/relationships/image" Target="../media/image14.emf"/><Relationship Id="rId5" Type="http://schemas.openxmlformats.org/officeDocument/2006/relationships/package" Target="../embeddings/Document10.docx"/><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23.xml.rels><?xml version="1.0" encoding="UTF-8" standalone="yes"?>
<Relationships xmlns="http://schemas.openxmlformats.org/package/2006/relationships"><Relationship Id="rId8" Type="http://schemas.openxmlformats.org/officeDocument/2006/relationships/vmlDrawing" Target="../drawings/vmlDrawing11.vml"/><Relationship Id="rId7" Type="http://schemas.openxmlformats.org/officeDocument/2006/relationships/slideLayout" Target="../slideLayouts/slideLayout12.xml"/><Relationship Id="rId6" Type="http://schemas.openxmlformats.org/officeDocument/2006/relationships/image" Target="../media/image15.emf"/><Relationship Id="rId5" Type="http://schemas.openxmlformats.org/officeDocument/2006/relationships/package" Target="../embeddings/Document11.docx"/><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26.xml.rels><?xml version="1.0" encoding="UTF-8" standalone="yes"?>
<Relationships xmlns="http://schemas.openxmlformats.org/package/2006/relationships"><Relationship Id="rId8" Type="http://schemas.openxmlformats.org/officeDocument/2006/relationships/vmlDrawing" Target="../drawings/vmlDrawing12.vml"/><Relationship Id="rId7" Type="http://schemas.openxmlformats.org/officeDocument/2006/relationships/slideLayout" Target="../slideLayouts/slideLayout12.xml"/><Relationship Id="rId6" Type="http://schemas.openxmlformats.org/officeDocument/2006/relationships/image" Target="../media/image16.emf"/><Relationship Id="rId5" Type="http://schemas.openxmlformats.org/officeDocument/2006/relationships/package" Target="../embeddings/Document12.docx"/><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2.xml"/><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_rels/slide28.xml.rels><?xml version="1.0" encoding="UTF-8" standalone="yes"?>
<Relationships xmlns="http://schemas.openxmlformats.org/package/2006/relationships"><Relationship Id="rId9" Type="http://schemas.openxmlformats.org/officeDocument/2006/relationships/slide" Target="slide13.xml"/><Relationship Id="rId8" Type="http://schemas.openxmlformats.org/officeDocument/2006/relationships/slide" Target="slide36.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3" Type="http://schemas.openxmlformats.org/officeDocument/2006/relationships/slide" Target="slide29.xml"/><Relationship Id="rId2" Type="http://schemas.openxmlformats.org/officeDocument/2006/relationships/slide" Target="slide28.xml"/><Relationship Id="rId14" Type="http://schemas.openxmlformats.org/officeDocument/2006/relationships/vmlDrawing" Target="../drawings/vmlDrawing13.vml"/><Relationship Id="rId13" Type="http://schemas.openxmlformats.org/officeDocument/2006/relationships/slideLayout" Target="../slideLayouts/slideLayout12.xml"/><Relationship Id="rId12" Type="http://schemas.openxmlformats.org/officeDocument/2006/relationships/image" Target="../media/image17.emf"/><Relationship Id="rId11" Type="http://schemas.openxmlformats.org/officeDocument/2006/relationships/package" Target="../embeddings/Document13.docx"/><Relationship Id="rId10" Type="http://schemas.openxmlformats.org/officeDocument/2006/relationships/slide" Target="slide14.xml"/><Relationship Id="rId1" Type="http://schemas.openxmlformats.org/officeDocument/2006/relationships/slide" Target="slide9.xml"/></Relationships>
</file>

<file path=ppt/slides/_rels/slide29.xml.rels><?xml version="1.0" encoding="UTF-8" standalone="yes"?>
<Relationships xmlns="http://schemas.openxmlformats.org/package/2006/relationships"><Relationship Id="rId9" Type="http://schemas.openxmlformats.org/officeDocument/2006/relationships/slide" Target="slide13.xml"/><Relationship Id="rId8" Type="http://schemas.openxmlformats.org/officeDocument/2006/relationships/slide" Target="slide36.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3" Type="http://schemas.openxmlformats.org/officeDocument/2006/relationships/slide" Target="slide29.xml"/><Relationship Id="rId2" Type="http://schemas.openxmlformats.org/officeDocument/2006/relationships/slide" Target="slide28.xml"/><Relationship Id="rId14" Type="http://schemas.openxmlformats.org/officeDocument/2006/relationships/vmlDrawing" Target="../drawings/vmlDrawing14.vml"/><Relationship Id="rId13" Type="http://schemas.openxmlformats.org/officeDocument/2006/relationships/slideLayout" Target="../slideLayouts/slideLayout12.xml"/><Relationship Id="rId12" Type="http://schemas.openxmlformats.org/officeDocument/2006/relationships/image" Target="../media/image18.emf"/><Relationship Id="rId11" Type="http://schemas.openxmlformats.org/officeDocument/2006/relationships/package" Target="../embeddings/Document14.docx"/><Relationship Id="rId10" Type="http://schemas.openxmlformats.org/officeDocument/2006/relationships/slide" Target="slide14.xml"/><Relationship Id="rId1" Type="http://schemas.openxmlformats.org/officeDocument/2006/relationships/slide" Target="slide9.xml"/></Relationships>
</file>

<file path=ppt/slides/_rels/slide3.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2.xml"/><Relationship Id="rId4" Type="http://schemas.openxmlformats.org/officeDocument/2006/relationships/image" Target="../media/image5.emf"/><Relationship Id="rId3" Type="http://schemas.openxmlformats.org/officeDocument/2006/relationships/package" Target="../embeddings/Document2.docx"/><Relationship Id="rId2" Type="http://schemas.openxmlformats.org/officeDocument/2006/relationships/slide" Target="slide3.xml"/><Relationship Id="rId1" Type="http://schemas.openxmlformats.org/officeDocument/2006/relationships/slide" Target="slide2.xml"/></Relationships>
</file>

<file path=ppt/slides/_rels/slide30.xml.rels><?xml version="1.0" encoding="UTF-8" standalone="yes"?>
<Relationships xmlns="http://schemas.openxmlformats.org/package/2006/relationships"><Relationship Id="rId9" Type="http://schemas.openxmlformats.org/officeDocument/2006/relationships/slide" Target="slide13.xml"/><Relationship Id="rId8" Type="http://schemas.openxmlformats.org/officeDocument/2006/relationships/slide" Target="slide36.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3" Type="http://schemas.openxmlformats.org/officeDocument/2006/relationships/slide" Target="slide29.xml"/><Relationship Id="rId2" Type="http://schemas.openxmlformats.org/officeDocument/2006/relationships/slide" Target="slide28.xml"/><Relationship Id="rId11" Type="http://schemas.openxmlformats.org/officeDocument/2006/relationships/slideLayout" Target="../slideLayouts/slideLayout12.xml"/><Relationship Id="rId10" Type="http://schemas.openxmlformats.org/officeDocument/2006/relationships/slide" Target="slide14.xml"/><Relationship Id="rId1" Type="http://schemas.openxmlformats.org/officeDocument/2006/relationships/slide" Target="slide9.xml"/></Relationships>
</file>

<file path=ppt/slides/_rels/slide31.xml.rels><?xml version="1.0" encoding="UTF-8" standalone="yes"?>
<Relationships xmlns="http://schemas.openxmlformats.org/package/2006/relationships"><Relationship Id="rId9" Type="http://schemas.openxmlformats.org/officeDocument/2006/relationships/package" Target="../embeddings/Document15.docx"/><Relationship Id="rId8" Type="http://schemas.openxmlformats.org/officeDocument/2006/relationships/slide" Target="slide36.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3" Type="http://schemas.openxmlformats.org/officeDocument/2006/relationships/slide" Target="slide29.xml"/><Relationship Id="rId2" Type="http://schemas.openxmlformats.org/officeDocument/2006/relationships/slide" Target="slide28.xml"/><Relationship Id="rId12" Type="http://schemas.openxmlformats.org/officeDocument/2006/relationships/vmlDrawing" Target="../drawings/vmlDrawing15.vml"/><Relationship Id="rId11" Type="http://schemas.openxmlformats.org/officeDocument/2006/relationships/slideLayout" Target="../slideLayouts/slideLayout12.xml"/><Relationship Id="rId10" Type="http://schemas.openxmlformats.org/officeDocument/2006/relationships/image" Target="../media/image19.emf"/><Relationship Id="rId1" Type="http://schemas.openxmlformats.org/officeDocument/2006/relationships/slide" Target="slide9.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36.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 Target="slide9.xml"/></Relationships>
</file>

<file path=ppt/slides/_rels/slide33.xml.rels><?xml version="1.0" encoding="UTF-8" standalone="yes"?>
<Relationships xmlns="http://schemas.openxmlformats.org/package/2006/relationships"><Relationship Id="rId9" Type="http://schemas.openxmlformats.org/officeDocument/2006/relationships/package" Target="../embeddings/Document16.docx"/><Relationship Id="rId8" Type="http://schemas.openxmlformats.org/officeDocument/2006/relationships/slide" Target="slide36.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3" Type="http://schemas.openxmlformats.org/officeDocument/2006/relationships/slide" Target="slide29.xml"/><Relationship Id="rId2" Type="http://schemas.openxmlformats.org/officeDocument/2006/relationships/slide" Target="slide28.xml"/><Relationship Id="rId12" Type="http://schemas.openxmlformats.org/officeDocument/2006/relationships/vmlDrawing" Target="../drawings/vmlDrawing16.vml"/><Relationship Id="rId11" Type="http://schemas.openxmlformats.org/officeDocument/2006/relationships/slideLayout" Target="../slideLayouts/slideLayout12.xml"/><Relationship Id="rId10" Type="http://schemas.openxmlformats.org/officeDocument/2006/relationships/image" Target="../media/image20.emf"/><Relationship Id="rId1" Type="http://schemas.openxmlformats.org/officeDocument/2006/relationships/slide" Target="slide9.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36.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 Target="slide9.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36.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 Target="slide9.xml"/></Relationships>
</file>

<file path=ppt/slides/_rels/slide36.xml.rels><?xml version="1.0" encoding="UTF-8" standalone="yes"?>
<Relationships xmlns="http://schemas.openxmlformats.org/package/2006/relationships"><Relationship Id="rId9" Type="http://schemas.openxmlformats.org/officeDocument/2006/relationships/package" Target="../embeddings/Document17.docx"/><Relationship Id="rId8" Type="http://schemas.openxmlformats.org/officeDocument/2006/relationships/slide" Target="slide36.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3" Type="http://schemas.openxmlformats.org/officeDocument/2006/relationships/slide" Target="slide29.xml"/><Relationship Id="rId2" Type="http://schemas.openxmlformats.org/officeDocument/2006/relationships/slide" Target="slide28.xml"/><Relationship Id="rId12" Type="http://schemas.openxmlformats.org/officeDocument/2006/relationships/vmlDrawing" Target="../drawings/vmlDrawing17.vml"/><Relationship Id="rId11" Type="http://schemas.openxmlformats.org/officeDocument/2006/relationships/slideLayout" Target="../slideLayouts/slideLayout12.xml"/><Relationship Id="rId10" Type="http://schemas.openxmlformats.org/officeDocument/2006/relationships/image" Target="../media/image21.emf"/><Relationship Id="rId1" Type="http://schemas.openxmlformats.org/officeDocument/2006/relationships/slide" Target="slide9.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36.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 Target="slide9.xml"/></Relationships>
</file>

<file path=ppt/slides/_rels/slide4.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2.xml"/><Relationship Id="rId4" Type="http://schemas.openxmlformats.org/officeDocument/2006/relationships/image" Target="../media/image6.emf"/><Relationship Id="rId3" Type="http://schemas.openxmlformats.org/officeDocument/2006/relationships/package" Target="../embeddings/Document3.docx"/><Relationship Id="rId2" Type="http://schemas.openxmlformats.org/officeDocument/2006/relationships/slide" Target="slide3.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2.xml"/><Relationship Id="rId4" Type="http://schemas.openxmlformats.org/officeDocument/2006/relationships/image" Target="../media/image7.emf"/><Relationship Id="rId3" Type="http://schemas.openxmlformats.org/officeDocument/2006/relationships/package" Target="../embeddings/Document4.docx"/><Relationship Id="rId2" Type="http://schemas.openxmlformats.org/officeDocument/2006/relationships/slide" Target="slide3.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12.xml"/><Relationship Id="rId4" Type="http://schemas.openxmlformats.org/officeDocument/2006/relationships/image" Target="../media/image8.emf"/><Relationship Id="rId3" Type="http://schemas.openxmlformats.org/officeDocument/2006/relationships/package" Target="../embeddings/Document5.docx"/><Relationship Id="rId2" Type="http://schemas.openxmlformats.org/officeDocument/2006/relationships/slide" Target="slide3.xml"/><Relationship Id="rId1"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8" Type="http://schemas.openxmlformats.org/officeDocument/2006/relationships/vmlDrawing" Target="../drawings/vmlDrawing6.vml"/><Relationship Id="rId7" Type="http://schemas.openxmlformats.org/officeDocument/2006/relationships/slideLayout" Target="../slideLayouts/slideLayout12.xml"/><Relationship Id="rId6" Type="http://schemas.openxmlformats.org/officeDocument/2006/relationships/slide" Target="slide22.xml"/><Relationship Id="rId5" Type="http://schemas.openxmlformats.org/officeDocument/2006/relationships/image" Target="../media/image9.emf"/><Relationship Id="rId4" Type="http://schemas.openxmlformats.org/officeDocument/2006/relationships/package" Target="../embeddings/Document6.docx"/><Relationship Id="rId3" Type="http://schemas.openxmlformats.org/officeDocument/2006/relationships/slide" Target="slide14.xml"/><Relationship Id="rId2" Type="http://schemas.openxmlformats.org/officeDocument/2006/relationships/slide" Target="slide28.xml"/><Relationship Id="rId1"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协调人地关系的主要途径</a:t>
            </a:r>
            <a:endParaRPr lang="zh-CN"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508000" y="2309890"/>
            <a:ext cx="8128000" cy="249222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传统经济发展模式和可持续经济发展模式的特点有何不同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传统经济发展模式片面追求经济增长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高投入、高消耗、高污染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社会生产以牺牲资源、环境为代价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可持续经济发展模式不仅关注经济效益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同时注重生态效益、社会效益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强调自然资源的永续利用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清洁生产、文明消费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减少环境压力、资源消耗。</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椭圆 6">
            <a:hlinkClick r:id="rId4" action="ppaction://hlinksldjump"/>
          </p:cNvPr>
          <p:cNvSpPr/>
          <p:nvPr/>
        </p:nvSpPr>
        <p:spPr>
          <a:xfrm>
            <a:off x="3451718"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7" name="椭圆 6">
            <a:hlinkClick r:id="rId4" action="ppaction://hlinksldjump"/>
          </p:cNvPr>
          <p:cNvSpPr/>
          <p:nvPr/>
        </p:nvSpPr>
        <p:spPr>
          <a:xfrm>
            <a:off x="3451718"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5" name="矩形 4"/>
          <p:cNvSpPr>
            <a:spLocks noChangeAspect="1"/>
          </p:cNvSpPr>
          <p:nvPr/>
        </p:nvSpPr>
        <p:spPr>
          <a:xfrm>
            <a:off x="508000" y="1091094"/>
            <a:ext cx="8128000" cy="492981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世界总人口达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年全球人口将达到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2050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世界人口将超过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亿。随着人口激增、生活需求的扩大以及工业的迅猛发展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人类赖以生存和发展的环境受到污染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生态遭到破坏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环境问题已成为当今人类面临的全球性问题之一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引起了世界各国的普遍关注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可持续发展得到世界各国的普遍重视。据此完成下列各题。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有关世界环境的叙述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环境问题的实质就是人类生存问题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当今世界工业的迅猛发展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是导致世界环境问题的重要原因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要实现人类与环境的协调发展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就应走可持续发展的道路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当今环境问题已从局部的地域性走向全球性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7" name="椭圆 6">
            <a:hlinkClick r:id="rId4" action="ppaction://hlinksldjump"/>
          </p:cNvPr>
          <p:cNvSpPr/>
          <p:nvPr/>
        </p:nvSpPr>
        <p:spPr>
          <a:xfrm>
            <a:off x="3451718"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有关追求经济增长的不正确的观点是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在追求经济增长的同时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更应考虑到环境对社会付出的代价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环境问题是在发展过程中产生的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所以必须在提高经济效益的活动中解决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环境问题、人口问题、资源问题和发展问题是相互联系、相互制约的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采取以损害环境为代价来换取经济增长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结果是在全球范围内相继造成了严重的环境问题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环境问题的实质就是发展问题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它是在发展过程中产生的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所以必须在发展过程中解决。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7" name="椭圆 6">
            <a:hlinkClick r:id="rId4" action="ppaction://hlinksldjump"/>
          </p:cNvPr>
          <p:cNvSpPr/>
          <p:nvPr/>
        </p:nvSpPr>
        <p:spPr>
          <a:xfrm>
            <a:off x="3451718"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graphicFrame>
        <p:nvGraphicFramePr>
          <p:cNvPr id="4" name="对象 3"/>
          <p:cNvGraphicFramePr>
            <a:graphicFrameLocks noChangeAspect="1"/>
          </p:cNvGraphicFramePr>
          <p:nvPr/>
        </p:nvGraphicFramePr>
        <p:xfrm>
          <a:off x="508000" y="2039984"/>
          <a:ext cx="8128000" cy="3032033"/>
        </p:xfrm>
        <a:graphic>
          <a:graphicData uri="http://schemas.openxmlformats.org/presentationml/2006/ole">
            <mc:AlternateContent xmlns:mc="http://schemas.openxmlformats.org/markup-compatibility/2006">
              <mc:Choice xmlns:v="urn:schemas-microsoft-com:vml" Requires="v">
                <p:oleObj spid="_x0000_s7177" name="Document" r:id="rId5" imgW="3846830" imgH="1438910" progId="Word.Document.12">
                  <p:embed/>
                </p:oleObj>
              </mc:Choice>
              <mc:Fallback>
                <p:oleObj name="Document" r:id="rId5" imgW="3846830" imgH="1438910" progId="Word.Document.12">
                  <p:embed/>
                  <p:pic>
                    <p:nvPicPr>
                      <p:cNvPr id="0" name="图片 7176"/>
                      <p:cNvPicPr/>
                      <p:nvPr/>
                    </p:nvPicPr>
                    <p:blipFill>
                      <a:blip r:embed="rId6"/>
                      <a:stretch>
                        <a:fillRect/>
                      </a:stretch>
                    </p:blipFill>
                    <p:spPr>
                      <a:xfrm>
                        <a:off x="508000" y="2039984"/>
                        <a:ext cx="8128000" cy="3032033"/>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7" name="矩形 6"/>
          <p:cNvSpPr>
            <a:spLocks noChangeAspect="1"/>
          </p:cNvSpPr>
          <p:nvPr/>
        </p:nvSpPr>
        <p:spPr>
          <a:xfrm>
            <a:off x="344758" y="983162"/>
            <a:ext cx="8528496" cy="5373779"/>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自然资源的可持续利用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土地资源是人类赖以生存的物质基础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也是最基本的生产资源和环境条件。在保护土地资源方面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我国制定了许多政策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开展了大量工作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取得了一系列重要成果。比如防治土地荒漠化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治理水土流失和土壤污染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保护基本农田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对工矿废弃地进行复垦等。森林是地球上最大的陆地生态系统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是维持地球生态平衡的重要因素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合理利用和妥善保护森林资源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对人类社会的健康发展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无疑具有十分重要的意义。我国是个缺水大国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人均水资源占有量为世界人均占有量的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由于污水排放量大、处理率低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全国年排污水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未经处理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使江河湖海和地下水严重污染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水质型缺水现象越来越严重。目前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我国近海渔业资源衰竭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海洋污染严重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在海洋资源利用中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出现了较为突出的生态环境问题。下图所示为我国主要环境问题分布。</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pic>
        <p:nvPicPr>
          <p:cNvPr id="10" name="Z10.eps" descr="id:2147501113;FounderCES"/>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1528004" y="1409907"/>
            <a:ext cx="5924316" cy="4539373"/>
          </a:xfrm>
          <a:prstGeom prst="rect">
            <a:avLst/>
          </a:prstGeom>
        </p:spPr>
      </p:pic>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8" name="矩形 7"/>
          <p:cNvSpPr>
            <a:spLocks noChangeAspect="1"/>
          </p:cNvSpPr>
          <p:nvPr/>
        </p:nvSpPr>
        <p:spPr>
          <a:xfrm>
            <a:off x="508000" y="1733263"/>
            <a:ext cx="8128000" cy="845024"/>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不合理地开发利用土地、森林等资源会产生哪些环境问题</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填写下表。</a:t>
            </a:r>
            <a:endParaRPr lang="zh-CN" altLang="en-US" sz="2200" dirty="0"/>
          </a:p>
        </p:txBody>
      </p:sp>
      <p:graphicFrame>
        <p:nvGraphicFramePr>
          <p:cNvPr id="9" name="对象 8"/>
          <p:cNvGraphicFramePr>
            <a:graphicFrameLocks noChangeAspect="1"/>
          </p:cNvGraphicFramePr>
          <p:nvPr/>
        </p:nvGraphicFramePr>
        <p:xfrm>
          <a:off x="-252536" y="2636912"/>
          <a:ext cx="9834880" cy="3040228"/>
        </p:xfrm>
        <a:graphic>
          <a:graphicData uri="http://schemas.openxmlformats.org/presentationml/2006/ole">
            <mc:AlternateContent xmlns:mc="http://schemas.openxmlformats.org/markup-compatibility/2006">
              <mc:Choice xmlns:v="urn:schemas-microsoft-com:vml" Requires="v">
                <p:oleObj spid="_x0000_s18436" name="Document" r:id="rId5" imgW="4004945" imgH="1243330" progId="Word.Document.12">
                  <p:embed/>
                </p:oleObj>
              </mc:Choice>
              <mc:Fallback>
                <p:oleObj name="Document" r:id="rId5" imgW="4004945" imgH="1243330" progId="Word.Document.12">
                  <p:embed/>
                  <p:pic>
                    <p:nvPicPr>
                      <p:cNvPr id="0" name="图片 18435"/>
                      <p:cNvPicPr/>
                      <p:nvPr/>
                    </p:nvPicPr>
                    <p:blipFill>
                      <a:blip r:embed="rId6"/>
                      <a:stretch>
                        <a:fillRect/>
                      </a:stretch>
                    </p:blipFill>
                    <p:spPr>
                      <a:xfrm>
                        <a:off x="-252536" y="2636912"/>
                        <a:ext cx="9834880" cy="3040228"/>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图中部分河流水质严重下降的原因是什么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海洋环境问题包括环境污染和生态破坏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主要成因分别是什么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针对过度捕捞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主要对策是什么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过度开垦、过度樵采、过度放牧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水土流失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不合理的灌溉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产生废弃地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耕地面积减少。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工业废水、生活污水大量排入河流。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向海洋中倾倒废弃物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排放冷却水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杀虫剂随雨水进入海洋以及海上石油运输开采的泄漏导致海洋环境污染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过度捕捞、盲目围海造地、毁坏滩涂造成海洋生态破坏。针对过度捕捞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对策是禁止滥捕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7" name="矩形 6"/>
          <p:cNvSpPr>
            <a:spLocks noChangeAspect="1"/>
          </p:cNvSpPr>
          <p:nvPr/>
        </p:nvSpPr>
        <p:spPr>
          <a:xfrm>
            <a:off x="395536" y="978159"/>
            <a:ext cx="8128000" cy="904863"/>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图是某区域水资源循环利用模式图。读图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909007" y="1988840"/>
          <a:ext cx="7389091" cy="2221617"/>
        </p:xfrm>
        <a:graphic>
          <a:graphicData uri="http://schemas.openxmlformats.org/presentationml/2006/ole">
            <mc:AlternateContent xmlns:mc="http://schemas.openxmlformats.org/markup-compatibility/2006">
              <mc:Choice xmlns:v="urn:schemas-microsoft-com:vml" Requires="v">
                <p:oleObj spid="_x0000_s9225" name="Document" r:id="rId5" imgW="3846830" imgH="1158240" progId="Word.Document.12">
                  <p:embed/>
                </p:oleObj>
              </mc:Choice>
              <mc:Fallback>
                <p:oleObj name="Document" r:id="rId5" imgW="3846830" imgH="1158240" progId="Word.Document.12">
                  <p:embed/>
                  <p:pic>
                    <p:nvPicPr>
                      <p:cNvPr id="0" name="图片 9224"/>
                      <p:cNvPicPr/>
                      <p:nvPr/>
                    </p:nvPicPr>
                    <p:blipFill>
                      <a:blip r:embed="rId6"/>
                      <a:stretch>
                        <a:fillRect/>
                      </a:stretch>
                    </p:blipFill>
                    <p:spPr>
                      <a:xfrm>
                        <a:off x="909007" y="1988840"/>
                        <a:ext cx="7389091" cy="2221617"/>
                      </a:xfrm>
                      <a:prstGeom prst="rect">
                        <a:avLst/>
                      </a:prstGeom>
                    </p:spPr>
                  </p:pic>
                </p:oleObj>
              </mc:Fallback>
            </mc:AlternateContent>
          </a:graphicData>
        </a:graphic>
      </p:graphicFrame>
      <p:sp>
        <p:nvSpPr>
          <p:cNvPr id="9" name="矩形 8"/>
          <p:cNvSpPr>
            <a:spLocks noChangeAspect="1"/>
          </p:cNvSpPr>
          <p:nvPr/>
        </p:nvSpPr>
        <p:spPr>
          <a:xfrm>
            <a:off x="395536" y="4293096"/>
            <a:ext cx="8128000" cy="208595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图中字母含义表述正确的是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表示污水处理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表示污水收集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表示污水排放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表示污水处理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表示水的利用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表示水的污染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表示水的污染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表示污水处理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城市化水平的提高要求增大供水量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可采取的措施有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减少区内水体蒸发量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增加区内降水量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提高区内水资源重复利用率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增加地下水储量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如果区内某水体发生了富营养化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可行的治理措施是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增加来水量和增加出水量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减少来水量和增加出水量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减少来水量和减少出水量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增加来水量和减少出水量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graphicFrame>
        <p:nvGraphicFramePr>
          <p:cNvPr id="5" name="对象 4"/>
          <p:cNvGraphicFramePr>
            <a:graphicFrameLocks noChangeAspect="1"/>
          </p:cNvGraphicFramePr>
          <p:nvPr/>
        </p:nvGraphicFramePr>
        <p:xfrm>
          <a:off x="508000" y="1987353"/>
          <a:ext cx="8128000" cy="3137295"/>
        </p:xfrm>
        <a:graphic>
          <a:graphicData uri="http://schemas.openxmlformats.org/presentationml/2006/ole">
            <mc:AlternateContent xmlns:mc="http://schemas.openxmlformats.org/markup-compatibility/2006">
              <mc:Choice xmlns:v="urn:schemas-microsoft-com:vml" Requires="v">
                <p:oleObj spid="_x0000_s1034" name="文档" r:id="rId3" imgW="3913505" imgH="1513205" progId="Word.Document.12">
                  <p:embed/>
                </p:oleObj>
              </mc:Choice>
              <mc:Fallback>
                <p:oleObj name="文档" r:id="rId3" imgW="3913505" imgH="1513205" progId="Word.Document.12">
                  <p:embed/>
                  <p:pic>
                    <p:nvPicPr>
                      <p:cNvPr id="0" name="图片 1033"/>
                      <p:cNvPicPr/>
                      <p:nvPr/>
                    </p:nvPicPr>
                    <p:blipFill>
                      <a:blip r:embed="rId4"/>
                      <a:stretch>
                        <a:fillRect/>
                      </a:stretch>
                    </p:blipFill>
                    <p:spPr>
                      <a:xfrm>
                        <a:off x="508000" y="1987353"/>
                        <a:ext cx="8128000" cy="3137295"/>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7" name="矩形 6"/>
          <p:cNvSpPr>
            <a:spLocks noChangeAspect="1"/>
          </p:cNvSpPr>
          <p:nvPr/>
        </p:nvSpPr>
        <p:spPr>
          <a:xfrm>
            <a:off x="508000" y="2106757"/>
            <a:ext cx="8128000" cy="289848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表示供水系统利用后受污染的水体被收集起来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表示的是废水经过处理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一部分进入供水系统被循环利用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另一部分被排放出去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进入区内水体的循环系统。提高区内水资源重复利用率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节约用水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循环利用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是增大城市供水量可采取的措施。区内某水体发生了富营养化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说明水体受到污染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有机质含量高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且与其他水体交换量小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可通过增加来水量和增加出水量措施来治理。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graphicFrame>
        <p:nvGraphicFramePr>
          <p:cNvPr id="7" name="对象 6"/>
          <p:cNvGraphicFramePr>
            <a:graphicFrameLocks noChangeAspect="1"/>
          </p:cNvGraphicFramePr>
          <p:nvPr/>
        </p:nvGraphicFramePr>
        <p:xfrm>
          <a:off x="508000" y="1986200"/>
          <a:ext cx="8128000" cy="3139600"/>
        </p:xfrm>
        <a:graphic>
          <a:graphicData uri="http://schemas.openxmlformats.org/presentationml/2006/ole">
            <mc:AlternateContent xmlns:mc="http://schemas.openxmlformats.org/markup-compatibility/2006">
              <mc:Choice xmlns:v="urn:schemas-microsoft-com:vml" Requires="v">
                <p:oleObj spid="_x0000_s10249" name="Document" r:id="rId5" imgW="3846830" imgH="1487170" progId="Word.Document.12">
                  <p:embed/>
                </p:oleObj>
              </mc:Choice>
              <mc:Fallback>
                <p:oleObj name="Document" r:id="rId5" imgW="3846830" imgH="1487170" progId="Word.Document.12">
                  <p:embed/>
                  <p:pic>
                    <p:nvPicPr>
                      <p:cNvPr id="0" name="图片 10248"/>
                      <p:cNvPicPr/>
                      <p:nvPr/>
                    </p:nvPicPr>
                    <p:blipFill>
                      <a:blip r:embed="rId6"/>
                      <a:stretch>
                        <a:fillRect/>
                      </a:stretch>
                    </p:blipFill>
                    <p:spPr>
                      <a:xfrm>
                        <a:off x="508000" y="1986200"/>
                        <a:ext cx="8128000" cy="3139600"/>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7" name="矩形 6"/>
          <p:cNvSpPr>
            <a:spLocks noChangeAspect="1"/>
          </p:cNvSpPr>
          <p:nvPr/>
        </p:nvSpPr>
        <p:spPr>
          <a:xfrm>
            <a:off x="395536" y="1776624"/>
            <a:ext cx="8128000" cy="334245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协调人地关系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从我做起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实现可持续发展的目标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意味着一场深刻的变革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是世界观、价值观、道德观的变革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是人类行为方式的变革。公众既是消费者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又是生产者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也是环境的管理者。因此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公众是否认识、愿意接受并积极参与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是实施这些变革的必要条件。例如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工厂实行清洁生产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社会公众积极参与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选购带环境标志的产品。下面两幅图表示清洁生产产品生命周期和部分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graphicFrame>
        <p:nvGraphicFramePr>
          <p:cNvPr id="7" name="对象 6"/>
          <p:cNvGraphicFramePr>
            <a:graphicFrameLocks noChangeAspect="1"/>
          </p:cNvGraphicFramePr>
          <p:nvPr/>
        </p:nvGraphicFramePr>
        <p:xfrm>
          <a:off x="508000" y="1478620"/>
          <a:ext cx="8128000" cy="4154759"/>
        </p:xfrm>
        <a:graphic>
          <a:graphicData uri="http://schemas.openxmlformats.org/presentationml/2006/ole">
            <mc:AlternateContent xmlns:mc="http://schemas.openxmlformats.org/markup-compatibility/2006">
              <mc:Choice xmlns:v="urn:schemas-microsoft-com:vml" Requires="v">
                <p:oleObj spid="_x0000_s11273" name="Document" r:id="rId5" imgW="3846830" imgH="1969135" progId="Word.Document.12">
                  <p:embed/>
                </p:oleObj>
              </mc:Choice>
              <mc:Fallback>
                <p:oleObj name="Document" r:id="rId5" imgW="3846830" imgH="1969135" progId="Word.Document.12">
                  <p:embed/>
                  <p:pic>
                    <p:nvPicPr>
                      <p:cNvPr id="0" name="图片 11272"/>
                      <p:cNvPicPr/>
                      <p:nvPr/>
                    </p:nvPicPr>
                    <p:blipFill>
                      <a:blip r:embed="rId6"/>
                      <a:stretch>
                        <a:fillRect/>
                      </a:stretch>
                    </p:blipFill>
                    <p:spPr>
                      <a:xfrm>
                        <a:off x="508000" y="1478620"/>
                        <a:ext cx="8128000" cy="4154759"/>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7" name="矩形 6"/>
          <p:cNvSpPr>
            <a:spLocks noChangeAspect="1"/>
          </p:cNvSpPr>
          <p:nvPr/>
        </p:nvSpPr>
        <p:spPr>
          <a:xfrm>
            <a:off x="508000" y="1903625"/>
            <a:ext cx="8128000" cy="330475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清洁生产和传统生产的末端治理有何不同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为什么要选购带环境标志的产品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清洁生产从原料开采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生产制造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废弃物处理的全过程来评估产品对环境的影响程度。而末端治理则是把注意力集中在对生产过程中已经产生的污染物治理上。</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环境标志表明该产品在生产、使用和处理处置过程中符合特定的环境保护要求。与同类产品相比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具有低毒少害、节约资源等优点。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下列行为不符合可持续发展战略的是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使用塑料袋购物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使用公共交通工具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垃圾分类回收利用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农业采用滴灌措施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使用塑料袋购物会产生白色垃圾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使用公共交通工具可以节约能源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垃圾分类回收利用可以实现循环利用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农业采用滴灌措施可以节约水资源。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graphicFrame>
        <p:nvGraphicFramePr>
          <p:cNvPr id="10" name="对象 9"/>
          <p:cNvGraphicFramePr>
            <a:graphicFrameLocks noChangeAspect="1"/>
          </p:cNvGraphicFramePr>
          <p:nvPr/>
        </p:nvGraphicFramePr>
        <p:xfrm>
          <a:off x="508000" y="1042462"/>
          <a:ext cx="8128000" cy="5886134"/>
        </p:xfrm>
        <a:graphic>
          <a:graphicData uri="http://schemas.openxmlformats.org/presentationml/2006/ole">
            <mc:AlternateContent xmlns:mc="http://schemas.openxmlformats.org/markup-compatibility/2006">
              <mc:Choice xmlns:v="urn:schemas-microsoft-com:vml" Requires="v">
                <p:oleObj spid="_x0000_s12297" name="文档" r:id="rId5" imgW="3913505" imgH="2839085" progId="Word.Document.12">
                  <p:embed/>
                </p:oleObj>
              </mc:Choice>
              <mc:Fallback>
                <p:oleObj name="文档" r:id="rId5" imgW="3913505" imgH="2839085" progId="Word.Document.12">
                  <p:embed/>
                  <p:pic>
                    <p:nvPicPr>
                      <p:cNvPr id="0" name="图片 12296"/>
                      <p:cNvPicPr/>
                      <p:nvPr/>
                    </p:nvPicPr>
                    <p:blipFill>
                      <a:blip r:embed="rId6"/>
                      <a:stretch>
                        <a:fillRect/>
                      </a:stretch>
                    </p:blipFill>
                    <p:spPr>
                      <a:xfrm>
                        <a:off x="508000" y="1042462"/>
                        <a:ext cx="8128000" cy="5886134"/>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51718"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7" name="矩形 6"/>
          <p:cNvSpPr>
            <a:spLocks noChangeAspect="1"/>
          </p:cNvSpPr>
          <p:nvPr/>
        </p:nvSpPr>
        <p:spPr>
          <a:xfrm>
            <a:off x="508000" y="2309890"/>
            <a:ext cx="8128000" cy="249222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生态经济与循环经济的区别技巧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生态经济强调的核心是经济与生态的协调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注重经济系统与生态系统的有机结合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强调宏观经济发展模式的转变。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循环经济侧重于整个社会的物质循环利用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强调的是循环和生态效率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资源被多次重复利用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注重了生产、流通、消费全过程的资源节约。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2" name="椭圆 11">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3" name="椭圆 12">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4" name="椭圆 13">
            <a:hlinkClick r:id="rId10" action="ppaction://hlinksldjump"/>
          </p:cNvPr>
          <p:cNvSpPr/>
          <p:nvPr/>
        </p:nvSpPr>
        <p:spPr>
          <a:xfrm>
            <a:off x="5620705"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9</a:t>
            </a:r>
            <a:endParaRPr lang="zh-CN" altLang="en-US" sz="1400" dirty="0"/>
          </a:p>
        </p:txBody>
      </p:sp>
      <p:sp>
        <p:nvSpPr>
          <p:cNvPr id="4" name="矩形 3"/>
          <p:cNvSpPr>
            <a:spLocks noChangeAspect="1"/>
          </p:cNvSpPr>
          <p:nvPr/>
        </p:nvSpPr>
        <p:spPr>
          <a:xfrm>
            <a:off x="548456" y="980728"/>
            <a:ext cx="8128000" cy="867160"/>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控制人口规模是协调人地关系的重要途径。读人类发展和生产活动与环境质量联系图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图中数字的含义不正确的是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1161176" y="1962301"/>
          <a:ext cx="6717355" cy="2330795"/>
        </p:xfrm>
        <a:graphic>
          <a:graphicData uri="http://schemas.openxmlformats.org/presentationml/2006/ole">
            <mc:AlternateContent xmlns:mc="http://schemas.openxmlformats.org/markup-compatibility/2006">
              <mc:Choice xmlns:v="urn:schemas-microsoft-com:vml" Requires="v">
                <p:oleObj spid="_x0000_s13321" name="Document" r:id="rId11" imgW="3846830" imgH="1341120" progId="Word.Document.12">
                  <p:embed/>
                </p:oleObj>
              </mc:Choice>
              <mc:Fallback>
                <p:oleObj name="Document" r:id="rId11" imgW="3846830" imgH="1341120" progId="Word.Document.12">
                  <p:embed/>
                  <p:pic>
                    <p:nvPicPr>
                      <p:cNvPr id="0" name="图片 13320"/>
                      <p:cNvPicPr/>
                      <p:nvPr/>
                    </p:nvPicPr>
                    <p:blipFill>
                      <a:blip r:embed="rId12"/>
                      <a:stretch>
                        <a:fillRect/>
                      </a:stretch>
                    </p:blipFill>
                    <p:spPr>
                      <a:xfrm>
                        <a:off x="1161176" y="1962301"/>
                        <a:ext cx="6717355" cy="2330795"/>
                      </a:xfrm>
                      <a:prstGeom prst="rect">
                        <a:avLst/>
                      </a:prstGeom>
                    </p:spPr>
                  </p:pic>
                </p:oleObj>
              </mc:Fallback>
            </mc:AlternateContent>
          </a:graphicData>
        </a:graphic>
      </p:graphicFrame>
      <p:sp>
        <p:nvSpPr>
          <p:cNvPr id="15" name="矩形 14"/>
          <p:cNvSpPr>
            <a:spLocks noChangeAspect="1"/>
          </p:cNvSpPr>
          <p:nvPr/>
        </p:nvSpPr>
        <p:spPr>
          <a:xfrm>
            <a:off x="599869" y="4221088"/>
            <a:ext cx="8128000" cy="208595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为生产规模过大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为过度利用自然资源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为生产活动遵循自然规律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为破坏生态环境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1" name="椭圆 10">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2" name="椭圆 11">
            <a:hlinkClick r:id="rId10" action="ppaction://hlinksldjump"/>
          </p:cNvPr>
          <p:cNvSpPr/>
          <p:nvPr/>
        </p:nvSpPr>
        <p:spPr>
          <a:xfrm>
            <a:off x="5620705"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9</a:t>
            </a:r>
            <a:endParaRPr lang="zh-CN" altLang="en-US" sz="1400" dirty="0"/>
          </a:p>
        </p:txBody>
      </p:sp>
      <p:sp>
        <p:nvSpPr>
          <p:cNvPr id="13" name="矩形 12"/>
          <p:cNvSpPr>
            <a:spLocks noChangeAspect="1"/>
          </p:cNvSpPr>
          <p:nvPr/>
        </p:nvSpPr>
        <p:spPr>
          <a:xfrm>
            <a:off x="455853" y="980728"/>
            <a:ext cx="8128000" cy="867160"/>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可持续发展与传统发展观在经济发展目标、增长方式上有很大差别。读下图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14" name="对象 13"/>
          <p:cNvGraphicFramePr>
            <a:graphicFrameLocks noChangeAspect="1"/>
          </p:cNvGraphicFramePr>
          <p:nvPr/>
        </p:nvGraphicFramePr>
        <p:xfrm>
          <a:off x="455853" y="1847888"/>
          <a:ext cx="8128000" cy="1421897"/>
        </p:xfrm>
        <a:graphic>
          <a:graphicData uri="http://schemas.openxmlformats.org/presentationml/2006/ole">
            <mc:AlternateContent xmlns:mc="http://schemas.openxmlformats.org/markup-compatibility/2006">
              <mc:Choice xmlns:v="urn:schemas-microsoft-com:vml" Requires="v">
                <p:oleObj spid="_x0000_s14345" name="Document" r:id="rId11" imgW="3846830" imgH="676910" progId="Word.Document.12">
                  <p:embed/>
                </p:oleObj>
              </mc:Choice>
              <mc:Fallback>
                <p:oleObj name="Document" r:id="rId11" imgW="3846830" imgH="676910" progId="Word.Document.12">
                  <p:embed/>
                  <p:pic>
                    <p:nvPicPr>
                      <p:cNvPr id="0" name="图片 14344"/>
                      <p:cNvPicPr/>
                      <p:nvPr/>
                    </p:nvPicPr>
                    <p:blipFill>
                      <a:blip r:embed="rId12"/>
                      <a:stretch>
                        <a:fillRect/>
                      </a:stretch>
                    </p:blipFill>
                    <p:spPr>
                      <a:xfrm>
                        <a:off x="455853" y="1847888"/>
                        <a:ext cx="8128000" cy="1421897"/>
                      </a:xfrm>
                      <a:prstGeom prst="rect">
                        <a:avLst/>
                      </a:prstGeom>
                    </p:spPr>
                  </p:pic>
                </p:oleObj>
              </mc:Fallback>
            </mc:AlternateContent>
          </a:graphicData>
        </a:graphic>
      </p:graphicFrame>
      <p:sp>
        <p:nvSpPr>
          <p:cNvPr id="15" name="矩形 14"/>
          <p:cNvSpPr>
            <a:spLocks noChangeAspect="1"/>
          </p:cNvSpPr>
          <p:nvPr/>
        </p:nvSpPr>
        <p:spPr>
          <a:xfrm>
            <a:off x="491214" y="3269785"/>
            <a:ext cx="8128000" cy="249222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与传统经济发展模式相比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可持续经济发展模式的增长方式是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高消耗、高排放、低增长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低消耗、高排放、高增长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低消耗、低排放、高增长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高消耗、低排放、低增长</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graphicFrame>
        <p:nvGraphicFramePr>
          <p:cNvPr id="4" name="对象 3"/>
          <p:cNvGraphicFramePr>
            <a:graphicFrameLocks noChangeAspect="1"/>
          </p:cNvGraphicFramePr>
          <p:nvPr/>
        </p:nvGraphicFramePr>
        <p:xfrm>
          <a:off x="395536" y="1340768"/>
          <a:ext cx="8128000" cy="1808463"/>
        </p:xfrm>
        <a:graphic>
          <a:graphicData uri="http://schemas.openxmlformats.org/presentationml/2006/ole">
            <mc:AlternateContent xmlns:mc="http://schemas.openxmlformats.org/markup-compatibility/2006">
              <mc:Choice xmlns:v="urn:schemas-microsoft-com:vml" Requires="v">
                <p:oleObj spid="_x0000_s2058" name="文档" r:id="rId3" imgW="3843020" imgH="856615" progId="Word.Document.12">
                  <p:embed/>
                </p:oleObj>
              </mc:Choice>
              <mc:Fallback>
                <p:oleObj name="文档" r:id="rId3" imgW="3843020" imgH="856615" progId="Word.Document.12">
                  <p:embed/>
                  <p:pic>
                    <p:nvPicPr>
                      <p:cNvPr id="0" name="图片 2057"/>
                      <p:cNvPicPr/>
                      <p:nvPr/>
                    </p:nvPicPr>
                    <p:blipFill>
                      <a:blip r:embed="rId4"/>
                      <a:stretch>
                        <a:fillRect/>
                      </a:stretch>
                    </p:blipFill>
                    <p:spPr>
                      <a:xfrm>
                        <a:off x="395536" y="1340768"/>
                        <a:ext cx="8128000" cy="1808463"/>
                      </a:xfrm>
                      <a:prstGeom prst="rect">
                        <a:avLst/>
                      </a:prstGeom>
                    </p:spPr>
                  </p:pic>
                </p:oleObj>
              </mc:Fallback>
            </mc:AlternateContent>
          </a:graphicData>
        </a:graphic>
      </p:graphicFrame>
      <p:sp>
        <p:nvSpPr>
          <p:cNvPr id="5" name="矩形 4"/>
          <p:cNvSpPr>
            <a:spLocks noChangeAspect="1"/>
          </p:cNvSpPr>
          <p:nvPr/>
        </p:nvSpPr>
        <p:spPr>
          <a:xfrm>
            <a:off x="514010" y="3140968"/>
            <a:ext cx="8128000" cy="252992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为什么控制人口增长是我们所面临的紧迫任务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世界人口基数大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人口增长快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如果不进行有效的人口控制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世界人口将超过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亿。届时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地球将人满为患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资源更加缺乏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环境污染更为严重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生态系统更不稳定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人类的生存发展将面临更为严峻的挑战。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3470720" y="2799726"/>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1" name="椭圆 10">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2" name="椭圆 11">
            <a:hlinkClick r:id="rId10" action="ppaction://hlinksldjump"/>
          </p:cNvPr>
          <p:cNvSpPr/>
          <p:nvPr/>
        </p:nvSpPr>
        <p:spPr>
          <a:xfrm>
            <a:off x="5620705"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9</a:t>
            </a:r>
            <a:endParaRPr lang="zh-CN" altLang="en-US" sz="1400" dirty="0"/>
          </a:p>
        </p:txBody>
      </p:sp>
      <p:sp>
        <p:nvSpPr>
          <p:cNvPr id="13" name="矩形 12"/>
          <p:cNvSpPr>
            <a:spLocks noChangeAspect="1"/>
          </p:cNvSpPr>
          <p:nvPr/>
        </p:nvSpPr>
        <p:spPr>
          <a:xfrm>
            <a:off x="508000" y="2106757"/>
            <a:ext cx="8128000" cy="289848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下列生产活动符合可持续发展观的是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秸秆焚烧还田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矿渣生产水泥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垃圾转移国外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污水灌溉农田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3.B</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传统增长模式是高投入、低产出、高消费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可持续发展观强调的增长方式是低投入、高产出、低污染。矿渣生产水泥符合循环经济的要求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符合可持续发展观。</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3" name="矩形 12"/>
          <p:cNvSpPr>
            <a:spLocks noChangeAspect="1"/>
          </p:cNvSpPr>
          <p:nvPr/>
        </p:nvSpPr>
        <p:spPr>
          <a:xfrm>
            <a:off x="376935" y="1539280"/>
            <a:ext cx="8128000" cy="90486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图为我国江南丘陵某地地形结构和农业用地结构的饼状图。对比分析完成第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14" name="对象 13"/>
          <p:cNvGraphicFramePr>
            <a:graphicFrameLocks noChangeAspect="1"/>
          </p:cNvGraphicFramePr>
          <p:nvPr/>
        </p:nvGraphicFramePr>
        <p:xfrm>
          <a:off x="455853" y="2544326"/>
          <a:ext cx="8128000" cy="1771488"/>
        </p:xfrm>
        <a:graphic>
          <a:graphicData uri="http://schemas.openxmlformats.org/presentationml/2006/ole">
            <mc:AlternateContent xmlns:mc="http://schemas.openxmlformats.org/markup-compatibility/2006">
              <mc:Choice xmlns:v="urn:schemas-microsoft-com:vml" Requires="v">
                <p:oleObj spid="_x0000_s15370" name="Document" r:id="rId9" imgW="3846830" imgH="841375" progId="Word.Document.12">
                  <p:embed/>
                </p:oleObj>
              </mc:Choice>
              <mc:Fallback>
                <p:oleObj name="Document" r:id="rId9" imgW="3846830" imgH="841375" progId="Word.Document.12">
                  <p:embed/>
                  <p:pic>
                    <p:nvPicPr>
                      <p:cNvPr id="0" name="图片 15369"/>
                      <p:cNvPicPr/>
                      <p:nvPr/>
                    </p:nvPicPr>
                    <p:blipFill>
                      <a:blip r:embed="rId10"/>
                      <a:stretch>
                        <a:fillRect/>
                      </a:stretch>
                    </p:blipFill>
                    <p:spPr>
                      <a:xfrm>
                        <a:off x="455853" y="2544326"/>
                        <a:ext cx="8128000" cy="1771488"/>
                      </a:xfrm>
                      <a:prstGeom prst="rect">
                        <a:avLst/>
                      </a:prstGeom>
                    </p:spPr>
                  </p:pic>
                </p:oleObj>
              </mc:Fallback>
            </mc:AlternateContent>
          </a:graphicData>
        </a:graphic>
      </p:graphicFrame>
      <p:sp>
        <p:nvSpPr>
          <p:cNvPr id="15" name="矩形 14"/>
          <p:cNvSpPr>
            <a:spLocks noChangeAspect="1"/>
          </p:cNvSpPr>
          <p:nvPr/>
        </p:nvSpPr>
        <p:spPr>
          <a:xfrm>
            <a:off x="455853" y="4315814"/>
            <a:ext cx="8128000" cy="127342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造成该地农业用地结构不合理的主要原因是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过度开垦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过度放牧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过度围垦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过度养殖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3" name="矩形 12"/>
          <p:cNvSpPr>
            <a:spLocks noChangeAspect="1"/>
          </p:cNvSpPr>
          <p:nvPr/>
        </p:nvSpPr>
        <p:spPr>
          <a:xfrm>
            <a:off x="508000" y="1294227"/>
            <a:ext cx="8128000" cy="452354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该地实现农业可持续发展的出路在于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缓坡退耕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发展大牧场放牧业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修建梯田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扩大水稻种植面积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全面封山育林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改善生态环境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调整农业结构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发展立体农业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5.D</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读图甲可知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该地山地丘陵所占比重较大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而平原所占比重较小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而图乙反映出该地种植业所占比重很大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说明该地存在大量开垦山地丘陵、过度农垦现象。第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该地地形复杂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陡坡、缓坡、平原、水面都具备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从农业可持续发展的角度看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适宜发展立体农业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开展多种经营。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graphicFrame>
        <p:nvGraphicFramePr>
          <p:cNvPr id="13" name="对象 12"/>
          <p:cNvGraphicFramePr>
            <a:graphicFrameLocks noChangeAspect="1"/>
          </p:cNvGraphicFramePr>
          <p:nvPr/>
        </p:nvGraphicFramePr>
        <p:xfrm>
          <a:off x="1305192" y="1412776"/>
          <a:ext cx="6717355" cy="2616935"/>
        </p:xfrm>
        <a:graphic>
          <a:graphicData uri="http://schemas.openxmlformats.org/presentationml/2006/ole">
            <mc:AlternateContent xmlns:mc="http://schemas.openxmlformats.org/markup-compatibility/2006">
              <mc:Choice xmlns:v="urn:schemas-microsoft-com:vml" Requires="v">
                <p:oleObj spid="_x0000_s16394" name="Document" r:id="rId9" imgW="3846830" imgH="1499870" progId="Word.Document.12">
                  <p:embed/>
                </p:oleObj>
              </mc:Choice>
              <mc:Fallback>
                <p:oleObj name="Document" r:id="rId9" imgW="3846830" imgH="1499870" progId="Word.Document.12">
                  <p:embed/>
                  <p:pic>
                    <p:nvPicPr>
                      <p:cNvPr id="0" name="图片 16393"/>
                      <p:cNvPicPr/>
                      <p:nvPr/>
                    </p:nvPicPr>
                    <p:blipFill>
                      <a:blip r:embed="rId10"/>
                      <a:stretch>
                        <a:fillRect/>
                      </a:stretch>
                    </p:blipFill>
                    <p:spPr>
                      <a:xfrm>
                        <a:off x="1305192" y="1412776"/>
                        <a:ext cx="6717355" cy="2616935"/>
                      </a:xfrm>
                      <a:prstGeom prst="rect">
                        <a:avLst/>
                      </a:prstGeom>
                    </p:spPr>
                  </p:pic>
                </p:oleObj>
              </mc:Fallback>
            </mc:AlternateContent>
          </a:graphicData>
        </a:graphic>
      </p:graphicFrame>
      <p:sp>
        <p:nvSpPr>
          <p:cNvPr id="14" name="矩形 13"/>
          <p:cNvSpPr>
            <a:spLocks noChangeAspect="1"/>
          </p:cNvSpPr>
          <p:nvPr/>
        </p:nvSpPr>
        <p:spPr>
          <a:xfrm>
            <a:off x="599869" y="970654"/>
            <a:ext cx="8128000" cy="460895"/>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下图是某山村两种循环转化机制示意图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262080" y="4024505"/>
            <a:ext cx="8803577" cy="2529923"/>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将代表不同含义的字母分别填入图中空白圈内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每个字母限填一次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制约经济发展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社会经济效益</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农林牧综合治理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水土流失</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加重</a:t>
            </a:r>
            <a:r>
              <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水土流失减轻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F.</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毁林</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开荒</a:t>
            </a:r>
            <a:r>
              <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粮食单产提高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在上述各项中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摆脱恶性循环实现良性循环的关键环节是</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填上题中的字母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方正书宋_GBK" panose="03000509000000000000" pitchFamily="65" charset="-122"/>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分析图中两种循环机制的转换给我们的启示。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5" name="矩形 14"/>
          <p:cNvSpPr>
            <a:spLocks noChangeAspect="1"/>
          </p:cNvSpPr>
          <p:nvPr/>
        </p:nvSpPr>
        <p:spPr>
          <a:xfrm>
            <a:off x="508000" y="2152539"/>
            <a:ext cx="8128000" cy="2806922"/>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en-US" altLang="zh-CN" sz="21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1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100" smtClean="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左环依据箭头的顺序依次是</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贫困</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→F→D→</a:t>
            </a:r>
            <a:r>
              <a:rPr lang="zh-CN"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生态环境恶化</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1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右环是</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生态环境改善、土壤肥力增加</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→G→B→C→E</a:t>
            </a:r>
            <a:endParaRPr lang="zh-CN" altLang="zh-CN" sz="21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a:t>
            </a:r>
            <a:endParaRPr lang="zh-CN" altLang="zh-CN" sz="21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只有遵循可持续发展的原则才能使经济、社会、生态效益全面提高。否则</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掠夺式利用自然资源</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会造成生态环境恶化</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社会经济发展水平也会</a:t>
            </a:r>
            <a:r>
              <a:rPr lang="zh-CN" altLang="zh-CN" sz="2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下降</a:t>
            </a:r>
            <a:r>
              <a:rPr lang="zh-CN" altLang="zh-CN" sz="21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1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5" name="矩形 14"/>
          <p:cNvSpPr>
            <a:spLocks noChangeAspect="1"/>
          </p:cNvSpPr>
          <p:nvPr/>
        </p:nvSpPr>
        <p:spPr>
          <a:xfrm>
            <a:off x="508000" y="1777757"/>
            <a:ext cx="8128000" cy="3556486"/>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zh-CN" altLang="zh-CN" sz="21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100" smtClean="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解答本题的关键在于读图。一要明确左侧为恶性循环图</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右侧为良性循环图</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进而将各选项相应分成两部分。二是要根据图示和提供的选项内容进行分析</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明确其因果关系。摆脱恶性循环实现良性循环的关键环节是农林牧综合治理</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即实施生态农业。生态农业的优势特征有农林牧全面发展</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各行业互补互利</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种植、养殖、加工多种经营</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经济效益好</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降低污染、净化环境</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有益人体健康。发展方向是通过生态农业建设</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逐渐步入区域化种植、规模化经营、清洁化生产的良性发展轨道</a:t>
            </a:r>
            <a:r>
              <a:rPr lang="en-US" altLang="zh-CN" sz="2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充分利用生态农业的优势发展无污染的绿色食品、观光农业和生态旅游。</a:t>
            </a:r>
            <a:endParaRPr lang="zh-CN" altLang="zh-CN" sz="21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3" name="矩形 12"/>
          <p:cNvSpPr>
            <a:spLocks noChangeAspect="1"/>
          </p:cNvSpPr>
          <p:nvPr/>
        </p:nvSpPr>
        <p:spPr>
          <a:xfrm>
            <a:off x="743885" y="968963"/>
            <a:ext cx="8128000" cy="90486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图示意流经某城市小河水污染程度与流量、降水的关系。读图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14" name="对象 13"/>
          <p:cNvGraphicFramePr>
            <a:graphicFrameLocks noChangeAspect="1"/>
          </p:cNvGraphicFramePr>
          <p:nvPr/>
        </p:nvGraphicFramePr>
        <p:xfrm>
          <a:off x="877455" y="1859908"/>
          <a:ext cx="7389091" cy="3297284"/>
        </p:xfrm>
        <a:graphic>
          <a:graphicData uri="http://schemas.openxmlformats.org/presentationml/2006/ole">
            <mc:AlternateContent xmlns:mc="http://schemas.openxmlformats.org/markup-compatibility/2006">
              <mc:Choice xmlns:v="urn:schemas-microsoft-com:vml" Requires="v">
                <p:oleObj spid="_x0000_s17416" name="Document" r:id="rId9" imgW="3846830" imgH="1718945" progId="Word.Document.12">
                  <p:embed/>
                </p:oleObj>
              </mc:Choice>
              <mc:Fallback>
                <p:oleObj name="Document" r:id="rId9" imgW="3846830" imgH="1718945" progId="Word.Document.12">
                  <p:embed/>
                  <p:pic>
                    <p:nvPicPr>
                      <p:cNvPr id="0" name="图片 17415"/>
                      <p:cNvPicPr/>
                      <p:nvPr/>
                    </p:nvPicPr>
                    <p:blipFill>
                      <a:blip r:embed="rId10"/>
                      <a:stretch>
                        <a:fillRect/>
                      </a:stretch>
                    </p:blipFill>
                    <p:spPr>
                      <a:xfrm>
                        <a:off x="877455" y="1859908"/>
                        <a:ext cx="7389091" cy="3297284"/>
                      </a:xfrm>
                      <a:prstGeom prst="rect">
                        <a:avLst/>
                      </a:prstGeom>
                    </p:spPr>
                  </p:pic>
                </p:oleObj>
              </mc:Fallback>
            </mc:AlternateContent>
          </a:graphicData>
        </a:graphic>
      </p:graphicFrame>
      <p:sp>
        <p:nvSpPr>
          <p:cNvPr id="15" name="矩形 14"/>
          <p:cNvSpPr>
            <a:spLocks noChangeAspect="1"/>
          </p:cNvSpPr>
          <p:nvPr/>
        </p:nvSpPr>
        <p:spPr>
          <a:xfrm>
            <a:off x="743885" y="5157192"/>
            <a:ext cx="8128000" cy="90486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说出小河水污染的变化特点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简析该次水污染形成的原因。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简述防治该河水污染可采取的主要措施。</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3" name="矩形 12"/>
          <p:cNvSpPr>
            <a:spLocks noChangeAspect="1"/>
          </p:cNvSpPr>
          <p:nvPr/>
        </p:nvSpPr>
        <p:spPr>
          <a:xfrm>
            <a:off x="508000" y="1045252"/>
            <a:ext cx="8128000" cy="533607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污染总体呈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先减轻后加重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日污染最严重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随后减轻恢复常态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城市地表污染物较多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降雨后污染物被径流带入河流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河流流量小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河水自净能力差。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加强宣传教育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提高水环境的保护意识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禁止各种生产、生活污水直接排放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建设完善的城市截污管网和净化设施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引水冲污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增强河水自净能力。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答三点即可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本题考查环境污染产生的原因及其防治。第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河流污染的变化特点要分段表述。水污染形成的原因与降雨量有关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降雨导致地表污染物随地表径流进入河流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影响了河流污染的程度。第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对环境污染的防治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首先是宣传教育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提高公众环境保护的意识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其次要加强基础设施的建设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加强管理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禁止污染物的无序排放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实现污染物的达标排放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也可以采用引水冲污的方法净化河水。</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12" name="矩形 11"/>
          <p:cNvSpPr>
            <a:spLocks noChangeAspect="1"/>
          </p:cNvSpPr>
          <p:nvPr/>
        </p:nvSpPr>
        <p:spPr>
          <a:xfrm>
            <a:off x="508000" y="1750909"/>
            <a:ext cx="2520242" cy="498598"/>
          </a:xfrm>
          <a:prstGeom prst="rect">
            <a:avLst/>
          </a:prstGeom>
        </p:spPr>
        <p:txBody>
          <a:bodyPr wrap="none">
            <a:spAutoFit/>
          </a:bodyPr>
          <a:lstStyle/>
          <a:p>
            <a:pPr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二、转变发展</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模式</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13" name="对象 12"/>
          <p:cNvGraphicFramePr>
            <a:graphicFrameLocks noChangeAspect="1"/>
          </p:cNvGraphicFramePr>
          <p:nvPr/>
        </p:nvGraphicFramePr>
        <p:xfrm>
          <a:off x="508000" y="2276872"/>
          <a:ext cx="8128000" cy="3189968"/>
        </p:xfrm>
        <a:graphic>
          <a:graphicData uri="http://schemas.openxmlformats.org/presentationml/2006/ole">
            <mc:AlternateContent xmlns:mc="http://schemas.openxmlformats.org/markup-compatibility/2006">
              <mc:Choice xmlns:v="urn:schemas-microsoft-com:vml" Requires="v">
                <p:oleObj spid="_x0000_s3082" name="文档" r:id="rId3" imgW="3913505" imgH="1539240" progId="Word.Document.12">
                  <p:embed/>
                </p:oleObj>
              </mc:Choice>
              <mc:Fallback>
                <p:oleObj name="文档" r:id="rId3" imgW="3913505" imgH="1539240" progId="Word.Document.12">
                  <p:embed/>
                  <p:pic>
                    <p:nvPicPr>
                      <p:cNvPr id="0" name="图片 3081"/>
                      <p:cNvPicPr/>
                      <p:nvPr/>
                    </p:nvPicPr>
                    <p:blipFill>
                      <a:blip r:embed="rId4"/>
                      <a:stretch>
                        <a:fillRect/>
                      </a:stretch>
                    </p:blipFill>
                    <p:spPr>
                      <a:xfrm>
                        <a:off x="508000" y="2276872"/>
                        <a:ext cx="8128000" cy="3189968"/>
                      </a:xfrm>
                      <a:prstGeom prst="rect">
                        <a:avLst/>
                      </a:prstGeom>
                    </p:spPr>
                  </p:pic>
                </p:oleObj>
              </mc:Fallback>
            </mc:AlternateContent>
          </a:graphicData>
        </a:graphic>
      </p:graphicFrame>
      <p:sp>
        <p:nvSpPr>
          <p:cNvPr id="14" name="矩形 13"/>
          <p:cNvSpPr/>
          <p:nvPr/>
        </p:nvSpPr>
        <p:spPr>
          <a:xfrm>
            <a:off x="2555776" y="2731656"/>
            <a:ext cx="10801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58138" y="3084132"/>
            <a:ext cx="10801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823883" y="2737736"/>
            <a:ext cx="136411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054740" y="3645853"/>
            <a:ext cx="28285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265292" y="3652936"/>
            <a:ext cx="110690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64624" y="4223900"/>
            <a:ext cx="602852" cy="2767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740352" y="4218280"/>
            <a:ext cx="60285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219862" y="4568136"/>
            <a:ext cx="59097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hidden"/>
                                      </p:to>
                                    </p:set>
                                  </p:childTnLst>
                                </p:cTn>
                              </p:par>
                              <p:par>
                                <p:cTn id="31" presetID="1" presetClass="exit"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323528" y="1114403"/>
            <a:ext cx="8469004" cy="2936188"/>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三</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、自然资源的可持续利用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土地资源。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人类赖以生存的物质基础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最基本的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生产资源</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环境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条件。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保护措施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防治土地</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荒漠化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水土流失</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和土壤污染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保护基本农田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对工矿废弃地进行复垦等。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森林资源。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地球上最大的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陆地生态系统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是维持地球</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生态平衡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的重要因素。</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467544" y="3969638"/>
            <a:ext cx="8128000" cy="212365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森林的生态效益有哪些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净化空气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吸烟滞尘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涵养水源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保持水土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防风固沙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保护农田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调节气候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美化环境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减弱噪声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为野生动物提供栖息地等。因此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有人说森林是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大自然的总调度室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892195" y="2014132"/>
            <a:ext cx="1108923" cy="261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92774" y="2014132"/>
            <a:ext cx="578962" cy="261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85829" y="2421267"/>
            <a:ext cx="812674" cy="257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564664" y="2421267"/>
            <a:ext cx="1054472" cy="257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84914" y="3592701"/>
            <a:ext cx="1694140" cy="287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38245" y="3616644"/>
            <a:ext cx="1108923" cy="261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395536" y="1010816"/>
            <a:ext cx="8128000" cy="127342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水资源。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世界上有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的地区淡水不足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多个国家严重缺水。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水污染。</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496888" y="2320746"/>
          <a:ext cx="8094662" cy="938213"/>
        </p:xfrm>
        <a:graphic>
          <a:graphicData uri="http://schemas.openxmlformats.org/presentationml/2006/ole">
            <mc:AlternateContent xmlns:mc="http://schemas.openxmlformats.org/markup-compatibility/2006">
              <mc:Choice xmlns:v="urn:schemas-microsoft-com:vml" Requires="v">
                <p:oleObj spid="_x0000_s4106" name="文档" r:id="rId3" imgW="3843020" imgH="448310" progId="Word.Document.12">
                  <p:embed/>
                </p:oleObj>
              </mc:Choice>
              <mc:Fallback>
                <p:oleObj name="文档" r:id="rId3" imgW="3843020" imgH="448310" progId="Word.Document.12">
                  <p:embed/>
                  <p:pic>
                    <p:nvPicPr>
                      <p:cNvPr id="0" name="图片 4105"/>
                      <p:cNvPicPr/>
                      <p:nvPr/>
                    </p:nvPicPr>
                    <p:blipFill>
                      <a:blip r:embed="rId4"/>
                      <a:stretch>
                        <a:fillRect/>
                      </a:stretch>
                    </p:blipFill>
                    <p:spPr>
                      <a:xfrm>
                        <a:off x="496888" y="2320746"/>
                        <a:ext cx="8094662" cy="938213"/>
                      </a:xfrm>
                      <a:prstGeom prst="rect">
                        <a:avLst/>
                      </a:prstGeom>
                    </p:spPr>
                  </p:pic>
                </p:oleObj>
              </mc:Fallback>
            </mc:AlternateContent>
          </a:graphicData>
        </a:graphic>
      </p:graphicFrame>
      <p:sp>
        <p:nvSpPr>
          <p:cNvPr id="6" name="矩形 5"/>
          <p:cNvSpPr>
            <a:spLocks noChangeAspect="1"/>
          </p:cNvSpPr>
          <p:nvPr/>
        </p:nvSpPr>
        <p:spPr>
          <a:xfrm>
            <a:off x="323528" y="3212976"/>
            <a:ext cx="8128000" cy="680100"/>
          </a:xfrm>
          <a:prstGeom prst="rect">
            <a:avLst/>
          </a:prstGeom>
        </p:spPr>
        <p:txBody>
          <a:bodyPr wrap="none">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节约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、保护水资源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防治</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水污染</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495484" y="3717032"/>
            <a:ext cx="8128000" cy="212365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解决我国北方水资源不足的措施有哪些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从开源和节流两方面思考。开源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跨流域调水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南水北调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、适度开发地下水、海水淡化。节流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减少浪费、建立污水处理系统、改良农作物灌溉技术等。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1707663" y="3279646"/>
            <a:ext cx="554462" cy="2949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59592" y="3279646"/>
            <a:ext cx="877245" cy="2949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251520" y="1750631"/>
            <a:ext cx="2148024" cy="460895"/>
          </a:xfrm>
          <a:prstGeom prst="rect">
            <a:avLst/>
          </a:prstGeom>
        </p:spPr>
        <p:txBody>
          <a:bodyPr wrap="non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海洋资源</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431032" y="2635708"/>
            <a:ext cx="2119784" cy="498598"/>
          </a:xfrm>
          <a:prstGeom prst="rect">
            <a:avLst/>
          </a:prstGeom>
        </p:spPr>
        <p:txBody>
          <a:bodyPr wrap="square">
            <a:spAutoFit/>
          </a:bodyPr>
          <a:lstStyle/>
          <a:p>
            <a:pPr>
              <a:lnSpc>
                <a:spcPct val="120000"/>
              </a:lnSpc>
            </a:pPr>
            <a:r>
              <a:rPr lang="zh-CN" altLang="zh-CN" sz="2200" dirty="0">
                <a:solidFill>
                  <a:srgbClr val="000000"/>
                </a:solidFill>
                <a:ea typeface="Times New Roman" panose="02020603050405020304" pitchFamily="18" charset="0"/>
              </a:rPr>
              <a:t> </a:t>
            </a:r>
            <a:r>
              <a:rPr lang="en-US" altLang="zh-CN" sz="2200" dirty="0">
                <a:solidFill>
                  <a:srgbClr val="000000"/>
                </a:solidFill>
                <a:ea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开发利用</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endParaRPr lang="zh-CN" altLang="en-US" sz="2200" dirty="0"/>
          </a:p>
        </p:txBody>
      </p:sp>
      <p:sp>
        <p:nvSpPr>
          <p:cNvPr id="6" name="矩形 5"/>
          <p:cNvSpPr>
            <a:spLocks noChangeAspect="1"/>
          </p:cNvSpPr>
          <p:nvPr/>
        </p:nvSpPr>
        <p:spPr>
          <a:xfrm>
            <a:off x="774319" y="2995748"/>
            <a:ext cx="1665841" cy="498598"/>
          </a:xfrm>
          <a:prstGeom prst="rect">
            <a:avLst/>
          </a:prstGeom>
        </p:spPr>
        <p:txBody>
          <a:bodyPr wrap="none">
            <a:spAutoFit/>
          </a:bodyPr>
          <a:lstStyle/>
          <a:p>
            <a:pPr>
              <a:lnSpc>
                <a:spcPct val="120000"/>
              </a:lnSpc>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存在的</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graphicFrame>
        <p:nvGraphicFramePr>
          <p:cNvPr id="7" name="对象 6"/>
          <p:cNvGraphicFramePr>
            <a:graphicFrameLocks noChangeAspect="1"/>
          </p:cNvGraphicFramePr>
          <p:nvPr/>
        </p:nvGraphicFramePr>
        <p:xfrm>
          <a:off x="251520" y="2204864"/>
          <a:ext cx="8128000" cy="1858884"/>
        </p:xfrm>
        <a:graphic>
          <a:graphicData uri="http://schemas.openxmlformats.org/presentationml/2006/ole">
            <mc:AlternateContent xmlns:mc="http://schemas.openxmlformats.org/markup-compatibility/2006">
              <mc:Choice xmlns:v="urn:schemas-microsoft-com:vml" Requires="v">
                <p:oleObj spid="_x0000_s5130" name="Document" r:id="rId3" imgW="3846830" imgH="883920" progId="Word.Document.12">
                  <p:embed/>
                </p:oleObj>
              </mc:Choice>
              <mc:Fallback>
                <p:oleObj name="Document" r:id="rId3" imgW="3846830" imgH="883920" progId="Word.Document.12">
                  <p:embed/>
                  <p:pic>
                    <p:nvPicPr>
                      <p:cNvPr id="0" name="图片 5129"/>
                      <p:cNvPicPr/>
                      <p:nvPr/>
                    </p:nvPicPr>
                    <p:blipFill>
                      <a:blip r:embed="rId4"/>
                      <a:stretch>
                        <a:fillRect/>
                      </a:stretch>
                    </p:blipFill>
                    <p:spPr>
                      <a:xfrm>
                        <a:off x="251520" y="2204864"/>
                        <a:ext cx="8128000" cy="1858884"/>
                      </a:xfrm>
                      <a:prstGeom prst="rect">
                        <a:avLst/>
                      </a:prstGeom>
                    </p:spPr>
                  </p:pic>
                </p:oleObj>
              </mc:Fallback>
            </mc:AlternateContent>
          </a:graphicData>
        </a:graphic>
      </p:graphicFrame>
      <p:sp>
        <p:nvSpPr>
          <p:cNvPr id="8" name="矩形 7"/>
          <p:cNvSpPr>
            <a:spLocks noChangeAspect="1"/>
          </p:cNvSpPr>
          <p:nvPr/>
        </p:nvSpPr>
        <p:spPr>
          <a:xfrm>
            <a:off x="179512" y="4193340"/>
            <a:ext cx="8128000" cy="460895"/>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保护措施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伏季休渔</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、禁止滥捕、治理污染等。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9" name="矩形 8"/>
          <p:cNvSpPr/>
          <p:nvPr/>
        </p:nvSpPr>
        <p:spPr>
          <a:xfrm>
            <a:off x="3112118" y="2743596"/>
            <a:ext cx="115394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3405" y="4260070"/>
            <a:ext cx="110892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508000" y="1497360"/>
            <a:ext cx="8128000" cy="411728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四</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、协调人地关系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从我做起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协调人地关系。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协调社会经济发展与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自然资源</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生态环境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之间的关系。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协调人类社会的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眼前利益</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长远利益</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之间的关系。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协调</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发达国家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发展中国家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之间的关系。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协调</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当代人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后代人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之间的关系。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从观念走向行动。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各国政府干预和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公众参与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每个公民都有责任和义务保护</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生态环境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开展</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环境教育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培养公民的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环境意识</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3699650" y="2398712"/>
            <a:ext cx="1131212" cy="261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2136" y="2398712"/>
            <a:ext cx="1131212" cy="261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34935" y="2792426"/>
            <a:ext cx="1131212" cy="261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28306" y="2792426"/>
            <a:ext cx="1131212" cy="261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29896" y="3202921"/>
            <a:ext cx="1131212" cy="261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55924" y="3202921"/>
            <a:ext cx="1372382" cy="261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29896" y="3580009"/>
            <a:ext cx="84651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51124" y="3580009"/>
            <a:ext cx="84651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34044" y="4403032"/>
            <a:ext cx="1131212" cy="261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30862" y="4808038"/>
            <a:ext cx="1131212" cy="261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30798" y="5218443"/>
            <a:ext cx="1131212" cy="261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10101" y="5218443"/>
            <a:ext cx="1131212" cy="261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467544" y="1008787"/>
            <a:ext cx="8128000" cy="252992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转变发展模式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发达国家工业化所走过的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后治理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道路的教训是惨痛的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这种传统经济增长模式既没有考虑资源的长远价值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也没有充分考虑污染给整个社会造成的实际代价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如下图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。盲目追求当前经济增长的结果往往与长期发展的目标背道而驰。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836932" y="3466065"/>
          <a:ext cx="7389091" cy="3028367"/>
        </p:xfrm>
        <a:graphic>
          <a:graphicData uri="http://schemas.openxmlformats.org/presentationml/2006/ole">
            <mc:AlternateContent xmlns:mc="http://schemas.openxmlformats.org/markup-compatibility/2006">
              <mc:Choice xmlns:v="urn:schemas-microsoft-com:vml" Requires="v">
                <p:oleObj spid="_x0000_s6154" name="Document" r:id="rId4" imgW="3846830" imgH="1578610" progId="Word.Document.12">
                  <p:embed/>
                </p:oleObj>
              </mc:Choice>
              <mc:Fallback>
                <p:oleObj name="Document" r:id="rId4" imgW="3846830" imgH="1578610" progId="Word.Document.12">
                  <p:embed/>
                  <p:pic>
                    <p:nvPicPr>
                      <p:cNvPr id="0" name="图片 6153"/>
                      <p:cNvPicPr/>
                      <p:nvPr/>
                    </p:nvPicPr>
                    <p:blipFill>
                      <a:blip r:embed="rId5"/>
                      <a:stretch>
                        <a:fillRect/>
                      </a:stretch>
                    </p:blipFill>
                    <p:spPr>
                      <a:xfrm>
                        <a:off x="836932" y="3466065"/>
                        <a:ext cx="7389091" cy="3028367"/>
                      </a:xfrm>
                      <a:prstGeom prst="rect">
                        <a:avLst/>
                      </a:prstGeom>
                    </p:spPr>
                  </p:pic>
                </p:oleObj>
              </mc:Fallback>
            </mc:AlternateContent>
          </a:graphicData>
        </a:graphic>
      </p:graphicFrame>
      <p:sp>
        <p:nvSpPr>
          <p:cNvPr id="10" name="椭圆 9">
            <a:hlinkClick r:id="rId6" action="ppaction://hlinksldjump"/>
          </p:cNvPr>
          <p:cNvSpPr/>
          <p:nvPr/>
        </p:nvSpPr>
        <p:spPr>
          <a:xfrm>
            <a:off x="3451718"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书籍进步">
  <a:themeElements>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5436</Words>
  <Application>WPS 演示</Application>
  <PresentationFormat>全屏显示(4:3)</PresentationFormat>
  <Paragraphs>598</Paragraphs>
  <Slides>37</Slides>
  <Notes>0</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17</vt:i4>
      </vt:variant>
      <vt:variant>
        <vt:lpstr>幻灯片标题</vt:lpstr>
      </vt:variant>
      <vt:variant>
        <vt:i4>37</vt:i4>
      </vt:variant>
    </vt:vector>
  </HeadingPairs>
  <TitlesOfParts>
    <vt:vector size="70" baseType="lpstr">
      <vt:lpstr>Arial</vt:lpstr>
      <vt:lpstr>宋体</vt:lpstr>
      <vt:lpstr>Wingdings</vt:lpstr>
      <vt:lpstr>黑体</vt:lpstr>
      <vt:lpstr>Times New Roman</vt:lpstr>
      <vt:lpstr>楷体</vt:lpstr>
      <vt:lpstr>NEU-BZ-S92</vt:lpstr>
      <vt:lpstr>仿宋</vt:lpstr>
      <vt:lpstr>NEU-BZ-S92</vt:lpstr>
      <vt:lpstr>方正书宋_GBK</vt:lpstr>
      <vt:lpstr>微软雅黑</vt:lpstr>
      <vt:lpstr>Arial Unicode MS</vt:lpstr>
      <vt:lpstr>Calibri</vt:lpstr>
      <vt:lpstr>方正书宋_GBK</vt:lpstr>
      <vt:lpstr>Segoe Print</vt:lpstr>
      <vt:lpstr>书籍进步</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第四节　协调人地关系的主要途径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第四节　协调人地关系的主要途径</dc:title>
  <dc:creator>Windows User</dc:creator>
  <cp:lastModifiedBy>Administrator</cp:lastModifiedBy>
  <cp:revision>13</cp:revision>
  <dcterms:created xsi:type="dcterms:W3CDTF">2016-12-14T03:12:00Z</dcterms:created>
  <dcterms:modified xsi:type="dcterms:W3CDTF">2018-06-09T14:02:44Z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2052-10.8.0.6423</vt:lpwstr>
  </property>
</Properties>
</file>