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73" r:id="rId2"/>
    <p:sldId id="383" r:id="rId3"/>
    <p:sldId id="264" r:id="rId4"/>
    <p:sldId id="265" r:id="rId5"/>
    <p:sldId id="384" r:id="rId6"/>
    <p:sldId id="385" r:id="rId7"/>
    <p:sldId id="378" r:id="rId8"/>
    <p:sldId id="386" r:id="rId9"/>
    <p:sldId id="387" r:id="rId10"/>
    <p:sldId id="275" r:id="rId11"/>
    <p:sldId id="361" r:id="rId12"/>
    <p:sldId id="388" r:id="rId13"/>
    <p:sldId id="389" r:id="rId14"/>
    <p:sldId id="390" r:id="rId15"/>
    <p:sldId id="362" r:id="rId16"/>
    <p:sldId id="391" r:id="rId17"/>
    <p:sldId id="372" r:id="rId18"/>
    <p:sldId id="392" r:id="rId19"/>
    <p:sldId id="374" r:id="rId20"/>
    <p:sldId id="393" r:id="rId21"/>
    <p:sldId id="394" r:id="rId22"/>
    <p:sldId id="395" r:id="rId23"/>
    <p:sldId id="406" r:id="rId24"/>
    <p:sldId id="407" r:id="rId25"/>
    <p:sldId id="408" r:id="rId26"/>
    <p:sldId id="409" r:id="rId27"/>
    <p:sldId id="410" r:id="rId28"/>
    <p:sldId id="411" r:id="rId29"/>
    <p:sldId id="375" r:id="rId30"/>
    <p:sldId id="396" r:id="rId31"/>
    <p:sldId id="400" r:id="rId32"/>
    <p:sldId id="270" r:id="rId33"/>
    <p:sldId id="277" r:id="rId34"/>
    <p:sldId id="401" r:id="rId35"/>
    <p:sldId id="310" r:id="rId36"/>
    <p:sldId id="402" r:id="rId37"/>
    <p:sldId id="311" r:id="rId38"/>
    <p:sldId id="403" r:id="rId39"/>
    <p:sldId id="355" r:id="rId40"/>
    <p:sldId id="404" r:id="rId41"/>
    <p:sldId id="405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506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632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58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3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3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20073" y="1"/>
            <a:ext cx="1379210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89135" cy="584775"/>
              <a:chOff x="29482" y="2927145"/>
              <a:chExt cx="1588722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8872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b="0" dirty="0" smtClean="0"/>
              <a:t>第一节　人口的数量变化</a:t>
            </a:r>
            <a:endParaRPr lang="zh-CN" altLang="zh-CN" sz="14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0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11.xml"/><Relationship Id="rId9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10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11.xml"/><Relationship Id="rId9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0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11.xml"/><Relationship Id="rId9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0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11.xml"/><Relationship Id="rId9" Type="http://schemas.openxmlformats.org/officeDocument/2006/relationships/image" Target="../media/image2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10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9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9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10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9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0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9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3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0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9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slide" Target="slide29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slide" Target="slide29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0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9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7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0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9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8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10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9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9.xml"/><Relationship Id="rId4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9.xml"/><Relationship Id="rId4" Type="http://schemas.openxmlformats.org/officeDocument/2006/relationships/slide" Target="slide1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10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9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9.xml"/><Relationship Id="rId4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slide" Target="slide29.xml"/><Relationship Id="rId4" Type="http://schemas.openxmlformats.org/officeDocument/2006/relationships/slide" Target="slide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37.xml"/><Relationship Id="rId4" Type="http://schemas.openxmlformats.org/officeDocument/2006/relationships/slide" Target="slide3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slide" Target="slide32.xml"/><Relationship Id="rId7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21.bin"/><Relationship Id="rId5" Type="http://schemas.openxmlformats.org/officeDocument/2006/relationships/slide" Target="slide35.xml"/><Relationship Id="rId10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slide" Target="slide3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37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5.xml"/><Relationship Id="rId11" Type="http://schemas.openxmlformats.org/officeDocument/2006/relationships/slide" Target="slide39.xml"/><Relationship Id="rId5" Type="http://schemas.openxmlformats.org/officeDocument/2006/relationships/slide" Target="slide33.xml"/><Relationship Id="rId10" Type="http://schemas.openxmlformats.org/officeDocument/2006/relationships/slide" Target="slide37.xml"/><Relationship Id="rId4" Type="http://schemas.openxmlformats.org/officeDocument/2006/relationships/slide" Target="slide32.xml"/><Relationship Id="rId9" Type="http://schemas.openxmlformats.org/officeDocument/2006/relationships/image" Target="../media/image33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slide" Target="slide3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slide" Target="slide32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7.xml"/><Relationship Id="rId5" Type="http://schemas.openxmlformats.org/officeDocument/2006/relationships/slide" Target="slide35.xml"/><Relationship Id="rId10" Type="http://schemas.openxmlformats.org/officeDocument/2006/relationships/image" Target="../media/image34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23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37.xml"/><Relationship Id="rId4" Type="http://schemas.openxmlformats.org/officeDocument/2006/relationships/slide" Target="slide3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slide" Target="slide32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7.xml"/><Relationship Id="rId5" Type="http://schemas.openxmlformats.org/officeDocument/2006/relationships/slide" Target="slide35.xml"/><Relationship Id="rId10" Type="http://schemas.openxmlformats.org/officeDocument/2006/relationships/image" Target="../media/image35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24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slide" Target="slide32.xml"/><Relationship Id="rId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7.xml"/><Relationship Id="rId5" Type="http://schemas.openxmlformats.org/officeDocument/2006/relationships/slide" Target="slide35.xml"/><Relationship Id="rId10" Type="http://schemas.openxmlformats.org/officeDocument/2006/relationships/image" Target="../media/image36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25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37.xml"/><Relationship Id="rId4" Type="http://schemas.openxmlformats.org/officeDocument/2006/relationships/slide" Target="slide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" Target="slide4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3.emf"/><Relationship Id="rId4" Type="http://schemas.openxmlformats.org/officeDocument/2006/relationships/slide" Target="slide7.xml"/><Relationship Id="rId9" Type="http://schemas.openxmlformats.org/officeDocument/2006/relationships/package" Target="../embeddings/Microsoft_Word___6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slide" Target="slide4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5.emf"/><Relationship Id="rId4" Type="http://schemas.openxmlformats.org/officeDocument/2006/relationships/slide" Target="slide7.xml"/><Relationship Id="rId9" Type="http://schemas.openxmlformats.org/officeDocument/2006/relationships/package" Target="../embeddings/Microsoft_Word___8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第一章</a:t>
            </a:r>
            <a:r>
              <a:rPr lang="en-US" altLang="zh-CN" dirty="0"/>
              <a:t>  </a:t>
            </a:r>
            <a:r>
              <a:rPr lang="zh-CN" altLang="zh-CN" dirty="0" smtClean="0"/>
              <a:t>人口</a:t>
            </a:r>
            <a:r>
              <a:rPr lang="zh-CN" altLang="zh-CN" dirty="0"/>
              <a:t>的变化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世界人口增长的时空差异及人口问题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印度人口将超过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成为世界第一人口大国。为了控制人口增长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印度政策花样迭出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惩罚超生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奖励少生。而俄罗斯却推行鼓励生育的政策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生育子女多的妇女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放产假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且工资奖金照发。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印度人口问题的表现主要有哪些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俄罗斯鼓励生育的原因是什么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印度人口数量大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人口增长快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对经济、就业、资源和环境的压力大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导致积累减少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经济发展速度降低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生活水平上升缓慢。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长期以来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俄罗斯人口数量呈下降趋势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为解决人口数量下降、劳动力不足的问题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俄罗斯政府实施鼓励人口生育的政策。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世界人口增长的时空差异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世界人口增长在时间上具有不匀速性和持续性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在空间上具有不平衡性。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时间差异。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717400"/>
              </p:ext>
            </p:extLst>
          </p:nvPr>
        </p:nvGraphicFramePr>
        <p:xfrm>
          <a:off x="508000" y="2924944"/>
          <a:ext cx="8128000" cy="3845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文档" r:id="rId8" imgW="3839157" imgH="1816524" progId="Word.Document.12">
                  <p:embed/>
                </p:oleObj>
              </mc:Choice>
              <mc:Fallback>
                <p:oleObj name="文档" r:id="rId8" imgW="3839157" imgH="18165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24944"/>
                        <a:ext cx="8128000" cy="3845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22653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空间差异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957554"/>
              </p:ext>
            </p:extLst>
          </p:nvPr>
        </p:nvGraphicFramePr>
        <p:xfrm>
          <a:off x="508000" y="1751024"/>
          <a:ext cx="8128000" cy="5062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文档" r:id="rId8" imgW="3839157" imgH="2390467" progId="Word.Document.12">
                  <p:embed/>
                </p:oleObj>
              </mc:Choice>
              <mc:Fallback>
                <p:oleObj name="文档" r:id="rId8" imgW="3839157" imgH="23904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51024"/>
                        <a:ext cx="8128000" cy="5062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499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9812"/>
            <a:ext cx="4695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不同类型国家的人口问题及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对策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568503"/>
              </p:ext>
            </p:extLst>
          </p:nvPr>
        </p:nvGraphicFramePr>
        <p:xfrm>
          <a:off x="508000" y="2033548"/>
          <a:ext cx="8128000" cy="4275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文档" r:id="rId8" imgW="3839157" imgH="2018520" progId="Word.Document.12">
                  <p:embed/>
                </p:oleObj>
              </mc:Choice>
              <mc:Fallback>
                <p:oleObj name="文档" r:id="rId8" imgW="3839157" imgH="20185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033548"/>
                        <a:ext cx="8128000" cy="42757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204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252869"/>
            <a:ext cx="8128000" cy="260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87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下图中表示四个国家的人口出生率和人口死亡率。读图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上图反映四国家的人口出生率和死亡率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其中人口自然增长率最高的国家是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该国应当采取的人口政策是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四个国家中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人口出现负增长的是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该国可能位于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未来的经济发展中可能面临的问题有哪些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604861"/>
              </p:ext>
            </p:extLst>
          </p:nvPr>
        </p:nvGraphicFramePr>
        <p:xfrm>
          <a:off x="508000" y="2143742"/>
          <a:ext cx="8128000" cy="2201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文档" r:id="rId8" imgW="3839157" imgH="1039505" progId="Word.Document.12">
                  <p:embed/>
                </p:oleObj>
              </mc:Choice>
              <mc:Fallback>
                <p:oleObj name="文档" r:id="rId8" imgW="3839157" imgH="1039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43742"/>
                        <a:ext cx="8128000" cy="2201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该题关键在于明确读图方法。纵坐标表示人口死亡率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横坐标表示人口出生率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而人口自然增长率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死亡率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这样就可以比较出四个国家的人口自然增长状态。第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图中人口自然增长率最高的国家是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该国家应采取的政策是实行计划生育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控制人口增长。第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人口出现负增长的是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它可能在欧洲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在未来经济发展中可能面临着老龄化带来的种种问题。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计划生育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严格控制人口增长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欧　人口老龄化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劳动力缺乏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社会福利保障负担过重。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75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12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人口增长模式的判别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在经历了迅速从高生育率到低生育率的转变之后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我国人口的主要矛盾已经不再是增长过快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而是人口红利消失、临近超低生育率水平、人口老龄化等。我国的人口政策亟待转向。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全面实施一对夫妻可生育两个孩子的计划生育政策。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986515"/>
              </p:ext>
            </p:extLst>
          </p:nvPr>
        </p:nvGraphicFramePr>
        <p:xfrm>
          <a:off x="508000" y="3789040"/>
          <a:ext cx="8128000" cy="2635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文档" r:id="rId8" imgW="3839157" imgH="1244022" progId="Word.Document.12">
                  <p:embed/>
                </p:oleObj>
              </mc:Choice>
              <mc:Fallback>
                <p:oleObj name="文档" r:id="rId8" imgW="3839157" imgH="12440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789040"/>
                        <a:ext cx="8128000" cy="2635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62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12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我国调整计划生育政策是基于我国人口增长模式的转变。近年来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我国人口增长模式发生了怎样的变化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中国的人口增长模式过去为高出生率、低死亡率、高自然增长率的传统型模式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目前已基本实现了从传统型向现代型的转变。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78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41309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对比分析三种人口增长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模式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973493"/>
              </p:ext>
            </p:extLst>
          </p:nvPr>
        </p:nvGraphicFramePr>
        <p:xfrm>
          <a:off x="508000" y="2370909"/>
          <a:ext cx="8128000" cy="3146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文档" r:id="rId8" imgW="3839157" imgH="1486345" progId="Word.Document.12">
                  <p:embed/>
                </p:oleObj>
              </mc:Choice>
              <mc:Fallback>
                <p:oleObj name="文档" r:id="rId8" imgW="3839157" imgH="14863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370909"/>
                        <a:ext cx="8128000" cy="3146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598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第一节　人口的数量变化</a:t>
            </a:r>
          </a:p>
        </p:txBody>
      </p:sp>
    </p:spTree>
    <p:extLst>
      <p:ext uri="{BB962C8B-B14F-4D97-AF65-F5344CB8AC3E}">
        <p14:creationId xmlns:p14="http://schemas.microsoft.com/office/powerpoint/2010/main" val="1618305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954309"/>
              </p:ext>
            </p:extLst>
          </p:nvPr>
        </p:nvGraphicFramePr>
        <p:xfrm>
          <a:off x="508000" y="1903218"/>
          <a:ext cx="8128000" cy="3305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文档" r:id="rId8" imgW="3845639" imgH="1563759" progId="Word.Document.12">
                  <p:embed/>
                </p:oleObj>
              </mc:Choice>
              <mc:Fallback>
                <p:oleObj name="文档" r:id="rId8" imgW="3845639" imgH="15637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03218"/>
                        <a:ext cx="8128000" cy="3305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02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44824"/>
            <a:ext cx="55415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纲要图示分析人口增长模式的时空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差异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314923"/>
              </p:ext>
            </p:extLst>
          </p:nvPr>
        </p:nvGraphicFramePr>
        <p:xfrm>
          <a:off x="508000" y="2647602"/>
          <a:ext cx="8128000" cy="2581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文档" r:id="rId8" imgW="3839157" imgH="1218817" progId="Word.Document.12">
                  <p:embed/>
                </p:oleObj>
              </mc:Choice>
              <mc:Fallback>
                <p:oleObj name="文档" r:id="rId8" imgW="3839157" imgH="12188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47602"/>
                        <a:ext cx="8128000" cy="2581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925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207638"/>
            <a:ext cx="8128000" cy="547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78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478193"/>
            <a:ext cx="8128000" cy="4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01743"/>
              </p:ext>
            </p:extLst>
          </p:nvPr>
        </p:nvGraphicFramePr>
        <p:xfrm>
          <a:off x="508000" y="1648373"/>
          <a:ext cx="8128000" cy="3815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8" imgW="3839157" imgH="1802482" progId="Word.Document.12">
                  <p:embed/>
                </p:oleObj>
              </mc:Choice>
              <mc:Fallback>
                <p:oleObj name="文档" r:id="rId8" imgW="3839157" imgH="1802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48373"/>
                        <a:ext cx="8128000" cy="38152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90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284596"/>
              </p:ext>
            </p:extLst>
          </p:nvPr>
        </p:nvGraphicFramePr>
        <p:xfrm>
          <a:off x="508000" y="1649086"/>
          <a:ext cx="8128000" cy="4084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8" imgW="3839157" imgH="1928504" progId="Word.Document.12">
                  <p:embed/>
                </p:oleObj>
              </mc:Choice>
              <mc:Fallback>
                <p:oleObj name="文档" r:id="rId8" imgW="3839157" imgH="19285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49086"/>
                        <a:ext cx="8128000" cy="4084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121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673350"/>
              </p:ext>
            </p:extLst>
          </p:nvPr>
        </p:nvGraphicFramePr>
        <p:xfrm>
          <a:off x="508000" y="1596272"/>
          <a:ext cx="8128000" cy="3919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8" imgW="3839157" imgH="1851450" progId="Word.Document.12">
                  <p:embed/>
                </p:oleObj>
              </mc:Choice>
              <mc:Fallback>
                <p:oleObj name="文档" r:id="rId8" imgW="3839157" imgH="18514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96272"/>
                        <a:ext cx="8128000" cy="3919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737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人口年龄结构金字塔图的判读技巧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读懂纵横坐标含义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分析不同年龄组、不同性别人口分别所占的比重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如上表中三图横坐标中间为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向左为男性某一年龄段所占总人口的比重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向右为女性某一年龄段所占总人口的比重。把该地区人口按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岁为一年龄段进行分组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设为纵坐标。顺着纵坐标向上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可依次判断出不同年龄段男女性别所占的比重。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67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作判断。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关注塔形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不同的塔形反映了不同的人口问题。下宽上窄的塔形反映出人口增长快、少年儿童所占比重过高的问题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上宽下窄或上下差别不大的塔形则反映出人口老龄化严重的问题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关注某年龄段人口比重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由此可以推知该年龄段人口出生时该地区的人口增长状况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或推知其人口发展中某种因素的变化。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关注某年龄段男女各自所占比重的对比状况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由此可判断某时期男女性别比例状况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进而判断是否存在性别比例失调的问题。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52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01020000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下图示意四个国家人口的性别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年龄构成。读图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20210"/>
              </p:ext>
            </p:extLst>
          </p:nvPr>
        </p:nvGraphicFramePr>
        <p:xfrm>
          <a:off x="965406" y="2086500"/>
          <a:ext cx="7213188" cy="4701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文档" r:id="rId8" imgW="3839157" imgH="2501726" progId="Word.Document.12">
                  <p:embed/>
                </p:oleObj>
              </mc:Choice>
              <mc:Fallback>
                <p:oleObj name="文档" r:id="rId8" imgW="3839157" imgH="25017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5406" y="2086500"/>
                        <a:ext cx="7213188" cy="4701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55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061121"/>
              </p:ext>
            </p:extLst>
          </p:nvPr>
        </p:nvGraphicFramePr>
        <p:xfrm>
          <a:off x="508000" y="1100480"/>
          <a:ext cx="8128000" cy="5280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4" imgW="3839157" imgH="2494525" progId="Word.Document.12">
                  <p:embed/>
                </p:oleObj>
              </mc:Choice>
              <mc:Fallback>
                <p:oleObj name="文档" r:id="rId4" imgW="3839157" imgH="24945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00480"/>
                        <a:ext cx="8128000" cy="5280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图示四国中人口自然增长率最高的是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图示四国中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30~39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岁人口数量从少到多依次是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②④③①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④②③①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人口自然增长率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死亡率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人口自然增长率高说明年轻人口所占的比重大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而老年人口所占的比重较小。对比四幅图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图符合题意。第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读图可确定每个国家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30~39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岁的人口数量。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28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255226"/>
            <a:ext cx="8128000" cy="26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79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世界人口迅猛增长的原因是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气候条件改善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科技进步、生活水平的提高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医疗卫生事业的发展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政治上的独立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国际大环境相对稳定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由于科技进步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人们的生活水平进一步提高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医疗卫生事业大大改善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国际大环境相对稳定等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世界人口迅猛增长。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下图中甲、乙、丙、丁代表欧洲、非洲、拉丁美洲及北美洲四个地区的人口增长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其正确的排序是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065367"/>
              </p:ext>
            </p:extLst>
          </p:nvPr>
        </p:nvGraphicFramePr>
        <p:xfrm>
          <a:off x="666576" y="2066052"/>
          <a:ext cx="7810849" cy="3075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文档" r:id="rId7" imgW="3839157" imgH="1510830" progId="Word.Document.12">
                  <p:embed/>
                </p:oleObj>
              </mc:Choice>
              <mc:Fallback>
                <p:oleObj name="文档" r:id="rId7" imgW="3839157" imgH="15108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6576" y="2066052"/>
                        <a:ext cx="7810849" cy="30752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13152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非洲、北美洲、拉丁美洲、欧洲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拉丁美洲、欧洲、非洲、北美洲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非洲、欧洲、拉丁美洲、北美洲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拉丁美洲、北美洲、非洲、欧洲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9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10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图中甲出生率最高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为非洲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丁人口出现负增长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拉丁美洲的人口增长快于北美洲。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84660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01020001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河南郑州高一检测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下图表示某国人口自然状态下的增长轨迹示意图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表示增长初期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表示末期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则该国人口自然增长从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转变的轨迹一般是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833581"/>
              </p:ext>
            </p:extLst>
          </p:nvPr>
        </p:nvGraphicFramePr>
        <p:xfrm>
          <a:off x="508000" y="2574703"/>
          <a:ext cx="8128000" cy="236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文档" r:id="rId8" imgW="3839157" imgH="1117639" progId="Word.Document.12">
                  <p:embed/>
                </p:oleObj>
              </mc:Choice>
              <mc:Fallback>
                <p:oleObj name="文档" r:id="rId8" imgW="3839157" imgH="1117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574703"/>
                        <a:ext cx="8128000" cy="2366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圆角矩形 14">
            <a:hlinkClick r:id="rId10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11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时期人口的出生率和死亡率都较高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时期出生率和死亡率都较低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在这个过程中首先发生转变的是死亡率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故曲线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4662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4-5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555632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读四种人口增长模式统计图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021563"/>
              </p:ext>
            </p:extLst>
          </p:nvPr>
        </p:nvGraphicFramePr>
        <p:xfrm>
          <a:off x="508000" y="2492896"/>
          <a:ext cx="8128000" cy="2769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文档" r:id="rId9" imgW="3839157" imgH="1307753" progId="Word.Document.12">
                  <p:embed/>
                </p:oleObj>
              </mc:Choice>
              <mc:Fallback>
                <p:oleObj name="文档" r:id="rId9" imgW="3839157" imgH="13077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2492896"/>
                        <a:ext cx="8128000" cy="2769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4-5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1268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大多数发展中国家和发达国家所属的人口增长模式分别为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乙和丁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丁和甲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造成乙类型国家人口自然增长率较高的主要因素有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需要多生子女帮助从事农业生产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工业化、城市化水平提高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医疗卫生事业进步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人们受教育水平高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按出生率、死亡率和自然增长率的高低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可以判断甲属于原始型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乙属于传统型的后期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丙属于传统型的前期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丁属于现代型。目前发展中国家多是传统型后期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发达国家多是现代型。现在大多数发展中国家已经进入了工业文明阶段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经济有了较大发展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医疗卫生条件得到改善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降低了死亡率。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73689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改编创新题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读下面三个国家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世纪初人口增长模式数据表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830525"/>
              </p:ext>
            </p:extLst>
          </p:nvPr>
        </p:nvGraphicFramePr>
        <p:xfrm>
          <a:off x="508000" y="2176400"/>
          <a:ext cx="8128000" cy="265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文档" r:id="rId9" imgW="3839157" imgH="1251943" progId="Word.Document.12">
                  <p:embed/>
                </p:oleObj>
              </mc:Choice>
              <mc:Fallback>
                <p:oleObj name="文档" r:id="rId9" imgW="3839157" imgH="1251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2176400"/>
                        <a:ext cx="8128000" cy="2652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5526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国人口自然增长率并填入表中。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若表中三个国家为肯尼亚、德国、韩国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根据数据所示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6822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425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一、人口的自然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增长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决定性因素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出生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死亡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470655"/>
              </p:ext>
            </p:extLst>
          </p:nvPr>
        </p:nvGraphicFramePr>
        <p:xfrm>
          <a:off x="508000" y="2039076"/>
          <a:ext cx="8128000" cy="2877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文档" r:id="rId6" imgW="3839157" imgH="1359243" progId="Word.Document.12">
                  <p:embed/>
                </p:oleObj>
              </mc:Choice>
              <mc:Fallback>
                <p:oleObj name="文档" r:id="rId6" imgW="3839157" imgH="13592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39076"/>
                        <a:ext cx="8128000" cy="2877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547984" y="5078833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5246" y="5078833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763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按人口增长模式转变的发展进程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国填入下图的相应括号中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现代型人口增长模式的人口死亡率反而比转变前有所上升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304903"/>
              </p:ext>
            </p:extLst>
          </p:nvPr>
        </p:nvGraphicFramePr>
        <p:xfrm>
          <a:off x="508000" y="2165514"/>
          <a:ext cx="8128000" cy="298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文档" r:id="rId9" imgW="3839157" imgH="1408571" progId="Word.Document.12">
                  <p:embed/>
                </p:oleObj>
              </mc:Choice>
              <mc:Fallback>
                <p:oleObj name="文档" r:id="rId9" imgW="3839157" imgH="14085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2165514"/>
                        <a:ext cx="8128000" cy="298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62809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260227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本题考查人口增长模式及转变的相关问题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同时考查阅读、分析人口数据资料提取信息的能力。发达国家已进入现代型的人口增长模式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人口数量相对稳定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一些国家还逐渐减少。在发展中国家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由于生产力发展水平不同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社会经济、文化与环境等的差异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人口增长模式也有差别。在非洲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由于经济发展水平低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其出生率很高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使得增长率也很高。新加坡、韩国、中国、古巴等一些国家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出生率比较低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已基本完成了人口增长模式向现代型的转变。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(1)-0.2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填图略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填入中间括号内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老年型人口结构。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00638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世界人口的增长。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人口数量不断增长。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en-US" altLang="zh-CN" sz="2200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世界总人口已超过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每年增加几千万。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515815"/>
              </p:ext>
            </p:extLst>
          </p:nvPr>
        </p:nvGraphicFramePr>
        <p:xfrm>
          <a:off x="508000" y="3140968"/>
          <a:ext cx="8128000" cy="1801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6" imgW="3839157" imgH="850472" progId="Word.Document.12">
                  <p:embed/>
                </p:oleObj>
              </mc:Choice>
              <mc:Fallback>
                <p:oleObj name="文档" r:id="rId6" imgW="3839157" imgH="8504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140968"/>
                        <a:ext cx="8128000" cy="1801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262399" y="3192905"/>
            <a:ext cx="413857" cy="241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30204" y="3839275"/>
            <a:ext cx="1276086" cy="23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26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4888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不平衡。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907326"/>
              </p:ext>
            </p:extLst>
          </p:nvPr>
        </p:nvGraphicFramePr>
        <p:xfrm>
          <a:off x="897610" y="3258836"/>
          <a:ext cx="8128000" cy="1307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文档" r:id="rId6" imgW="3839157" imgH="618230" progId="Word.Document.12">
                  <p:embed/>
                </p:oleObj>
              </mc:Choice>
              <mc:Fallback>
                <p:oleObj name="文档" r:id="rId6" imgW="3839157" imgH="6182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7610" y="3258836"/>
                        <a:ext cx="8128000" cy="1307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275646" y="3280473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57392" y="4088391"/>
            <a:ext cx="701769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41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648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二、人口增长模式及其转变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人口增长模式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970435"/>
              </p:ext>
            </p:extLst>
          </p:nvPr>
        </p:nvGraphicFramePr>
        <p:xfrm>
          <a:off x="508000" y="2172206"/>
          <a:ext cx="8128000" cy="2443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文档" r:id="rId6" imgW="3839157" imgH="1154726" progId="Word.Document.12">
                  <p:embed/>
                </p:oleObj>
              </mc:Choice>
              <mc:Fallback>
                <p:oleObj name="文档" r:id="rId6" imgW="3839157" imgH="11547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72206"/>
                        <a:ext cx="8128000" cy="2443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652878"/>
              </p:ext>
            </p:extLst>
          </p:nvPr>
        </p:nvGraphicFramePr>
        <p:xfrm>
          <a:off x="312642" y="4747199"/>
          <a:ext cx="8128000" cy="152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文档" r:id="rId9" imgW="3839157" imgH="721569" progId="Word.Document.12">
                  <p:embed/>
                </p:oleObj>
              </mc:Choice>
              <mc:Fallback>
                <p:oleObj name="文档" r:id="rId9" imgW="3839157" imgH="7215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2642" y="4747199"/>
                        <a:ext cx="8128000" cy="1529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398100" y="4779857"/>
            <a:ext cx="122413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77510" y="5783492"/>
            <a:ext cx="164195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4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254749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类型及特征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626925"/>
              </p:ext>
            </p:extLst>
          </p:nvPr>
        </p:nvGraphicFramePr>
        <p:xfrm>
          <a:off x="508000" y="1700808"/>
          <a:ext cx="8128000" cy="2551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文档" r:id="rId6" imgW="3839157" imgH="1205135" progId="Word.Document.12">
                  <p:embed/>
                </p:oleObj>
              </mc:Choice>
              <mc:Fallback>
                <p:oleObj name="文档" r:id="rId6" imgW="3839157" imgH="12051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2551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850162"/>
            <a:ext cx="327653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人口增长模式的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957833"/>
              </p:ext>
            </p:extLst>
          </p:nvPr>
        </p:nvGraphicFramePr>
        <p:xfrm>
          <a:off x="508000" y="4375990"/>
          <a:ext cx="8128000" cy="265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文档" r:id="rId9" imgW="3839157" imgH="1251943" progId="Word.Document.12">
                  <p:embed/>
                </p:oleObj>
              </mc:Choice>
              <mc:Fallback>
                <p:oleObj name="文档" r:id="rId9" imgW="3839157" imgH="1251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4375990"/>
                        <a:ext cx="8128000" cy="2652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872814" y="2552681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8496" y="2552681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1042" y="2950524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25170" y="2950524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1928" y="3347029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61786" y="3347029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37316" y="4973135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55978" y="5538534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89506" y="5538534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23320" y="6125705"/>
            <a:ext cx="809876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18634" y="6125705"/>
            <a:ext cx="842761" cy="28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47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影响人口增长模式转变的因素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社会经济发展、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传统文化观念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、相关的人口政策等。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世界许多发达国家人口老龄化严重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中国也迅速进入老龄化社会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银色浪潮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扑面而来。何为人口老龄化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目前中国的人口增长模式属于哪一种类型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当一个国家或地区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岁及以上老年人口数量占总人口比例超过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岁及以上老年人口占总人口比例超过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则意味着这个国家或地区进入老龄化。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中国目前已基本实现了人口增长模式从传统型向现代型的转变。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15596" y="1727067"/>
            <a:ext cx="1689473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98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302</TotalTime>
  <Words>1466</Words>
  <Application>Microsoft Office PowerPoint</Application>
  <PresentationFormat>全屏显示(4:3)</PresentationFormat>
  <Paragraphs>300</Paragraphs>
  <Slides>41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第一章  人口的变化</vt:lpstr>
      <vt:lpstr>第一节　人口的数量变化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2016-08-01T07:56:58Z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