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3" r:id="rId2"/>
    <p:sldId id="264" r:id="rId3"/>
    <p:sldId id="265" r:id="rId4"/>
    <p:sldId id="379" r:id="rId5"/>
    <p:sldId id="380" r:id="rId6"/>
    <p:sldId id="378" r:id="rId7"/>
    <p:sldId id="275" r:id="rId8"/>
    <p:sldId id="381" r:id="rId9"/>
    <p:sldId id="361" r:id="rId10"/>
    <p:sldId id="382" r:id="rId11"/>
    <p:sldId id="383" r:id="rId12"/>
    <p:sldId id="384" r:id="rId13"/>
    <p:sldId id="386" r:id="rId14"/>
    <p:sldId id="362" r:id="rId15"/>
    <p:sldId id="387" r:id="rId16"/>
    <p:sldId id="388" r:id="rId17"/>
    <p:sldId id="389" r:id="rId18"/>
    <p:sldId id="372" r:id="rId19"/>
    <p:sldId id="390" r:id="rId20"/>
    <p:sldId id="374" r:id="rId21"/>
    <p:sldId id="391" r:id="rId22"/>
    <p:sldId id="392" r:id="rId23"/>
    <p:sldId id="393" r:id="rId24"/>
    <p:sldId id="375" r:id="rId25"/>
    <p:sldId id="394" r:id="rId26"/>
    <p:sldId id="270" r:id="rId27"/>
    <p:sldId id="395" r:id="rId28"/>
    <p:sldId id="277" r:id="rId29"/>
    <p:sldId id="396" r:id="rId30"/>
    <p:sldId id="310" r:id="rId31"/>
    <p:sldId id="397" r:id="rId32"/>
    <p:sldId id="311" r:id="rId33"/>
    <p:sldId id="355" r:id="rId34"/>
    <p:sldId id="398"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showGuides="1">
      <p:cViewPr varScale="1">
        <p:scale>
          <a:sx n="88" d="100"/>
          <a:sy n="88" d="100"/>
        </p:scale>
        <p:origin x="1506"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6.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7.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7.xml"/><Relationship Id="rId4" Type="http://schemas.openxmlformats.org/officeDocument/2006/relationships/slide" Target="../slides/slide26.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6.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7.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7.xml"/><Relationship Id="rId4" Type="http://schemas.openxmlformats.org/officeDocument/2006/relationships/slide" Target="../slides/slide2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89135" cy="584775"/>
            <a:chOff x="29482" y="2927145"/>
            <a:chExt cx="1588722" cy="487312"/>
          </a:xfrm>
        </p:grpSpPr>
        <p:sp>
          <p:nvSpPr>
            <p:cNvPr id="38" name="TextBox 37"/>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1832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20073" y="1"/>
            <a:ext cx="1379210"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89135" cy="584775"/>
            <a:chOff x="29482" y="2927145"/>
            <a:chExt cx="1588722" cy="487312"/>
          </a:xfrm>
        </p:grpSpPr>
        <p:sp>
          <p:nvSpPr>
            <p:cNvPr id="40" name="TextBox 39"/>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ANGTANGJIANCE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第二节　人口的空间变化</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7.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 Id="rId9" Type="http://schemas.openxmlformats.org/officeDocument/2006/relationships/image" Target="../media/image15.emf"/></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7.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 Id="rId9" Type="http://schemas.openxmlformats.org/officeDocument/2006/relationships/image" Target="../media/image16.emf"/></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7.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 Id="rId9" Type="http://schemas.openxmlformats.org/officeDocument/2006/relationships/image" Target="../media/image17.emf"/></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7.xml"/><Relationship Id="rId7" Type="http://schemas.openxmlformats.org/officeDocument/2006/relationships/oleObject" Target="../embeddings/oleObject11.bin"/><Relationship Id="rId12" Type="http://schemas.openxmlformats.org/officeDocument/2006/relationships/image" Target="../media/image19.emf"/><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18.xml"/><Relationship Id="rId11" Type="http://schemas.openxmlformats.org/officeDocument/2006/relationships/package" Target="../embeddings/Microsoft_Word___12.docx"/><Relationship Id="rId5" Type="http://schemas.openxmlformats.org/officeDocument/2006/relationships/slide" Target="slide14.xml"/><Relationship Id="rId10" Type="http://schemas.openxmlformats.org/officeDocument/2006/relationships/oleObject" Target="../embeddings/oleObject12.bin"/><Relationship Id="rId4" Type="http://schemas.openxmlformats.org/officeDocument/2006/relationships/slide" Target="slide9.xml"/><Relationship Id="rId9" Type="http://schemas.openxmlformats.org/officeDocument/2006/relationships/image" Target="../media/image18.emf"/></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7.xml"/><Relationship Id="rId7" Type="http://schemas.openxmlformats.org/officeDocument/2006/relationships/oleObject" Target="../embeddings/oleObject13.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 Id="rId9" Type="http://schemas.openxmlformats.org/officeDocument/2006/relationships/image" Target="../media/image20.emf"/></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7.xml"/><Relationship Id="rId7" Type="http://schemas.openxmlformats.org/officeDocument/2006/relationships/oleObject" Target="../embeddings/oleObject14.bin"/><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 Id="rId9" Type="http://schemas.openxmlformats.org/officeDocument/2006/relationships/image" Target="../media/image21.emf"/></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7.xml"/><Relationship Id="rId7" Type="http://schemas.openxmlformats.org/officeDocument/2006/relationships/oleObject" Target="../embeddings/oleObject15.bin"/><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 Id="rId9" Type="http://schemas.openxmlformats.org/officeDocument/2006/relationships/image" Target="../media/image22.emf"/></Relationships>
</file>

<file path=ppt/slides/_rels/slide1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16.docx"/><Relationship Id="rId3" Type="http://schemas.openxmlformats.org/officeDocument/2006/relationships/slide" Target="slide7.xml"/><Relationship Id="rId7" Type="http://schemas.openxmlformats.org/officeDocument/2006/relationships/oleObject" Target="../embeddings/oleObject16.bin"/><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4.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3.emf"/></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17.docx"/><Relationship Id="rId3" Type="http://schemas.openxmlformats.org/officeDocument/2006/relationships/slide" Target="slide7.xml"/><Relationship Id="rId7" Type="http://schemas.openxmlformats.org/officeDocument/2006/relationships/oleObject" Target="../embeddings/oleObject17.bin"/><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24.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4.emf"/></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Word___18.docx"/><Relationship Id="rId3" Type="http://schemas.openxmlformats.org/officeDocument/2006/relationships/slide" Target="slide7.xml"/><Relationship Id="rId7" Type="http://schemas.openxmlformats.org/officeDocument/2006/relationships/oleObject" Target="../embeddings/oleObject18.bin"/><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24.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5.emf"/></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19.docx"/><Relationship Id="rId3" Type="http://schemas.openxmlformats.org/officeDocument/2006/relationships/slide" Target="slide7.xml"/><Relationship Id="rId7" Type="http://schemas.openxmlformats.org/officeDocument/2006/relationships/oleObject" Target="../embeddings/oleObject19.bin"/><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24.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6.emf"/></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20.docx"/><Relationship Id="rId3" Type="http://schemas.openxmlformats.org/officeDocument/2006/relationships/slide" Target="slide7.xml"/><Relationship Id="rId7" Type="http://schemas.openxmlformats.org/officeDocument/2006/relationships/oleObject" Target="../embeddings/oleObject20.bin"/><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24.xml"/><Relationship Id="rId5" Type="http://schemas.openxmlformats.org/officeDocument/2006/relationships/slide" Target="slide20.xml"/><Relationship Id="rId4" Type="http://schemas.openxmlformats.org/officeDocument/2006/relationships/slide" Target="slide18.xml"/><Relationship Id="rId9" Type="http://schemas.openxmlformats.org/officeDocument/2006/relationships/image" Target="../media/image27.emf"/></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0.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0.xml"/></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slide" Target="slide26.xml"/><Relationship Id="rId7" Type="http://schemas.openxmlformats.org/officeDocument/2006/relationships/slide" Target="slide33.xml"/><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slide" Target="slide32.xml"/><Relationship Id="rId5" Type="http://schemas.openxmlformats.org/officeDocument/2006/relationships/slide" Target="slide30.xml"/><Relationship Id="rId10" Type="http://schemas.openxmlformats.org/officeDocument/2006/relationships/image" Target="../media/image28.emf"/><Relationship Id="rId4" Type="http://schemas.openxmlformats.org/officeDocument/2006/relationships/slide" Target="slide28.xml"/><Relationship Id="rId9" Type="http://schemas.openxmlformats.org/officeDocument/2006/relationships/package" Target="../embeddings/Microsoft_Word___21.docx"/></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30.xml"/></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22.bin"/><Relationship Id="rId3" Type="http://schemas.openxmlformats.org/officeDocument/2006/relationships/slide" Target="slide26.xml"/><Relationship Id="rId7" Type="http://schemas.openxmlformats.org/officeDocument/2006/relationships/slide" Target="slide33.xml"/><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slide" Target="slide32.xml"/><Relationship Id="rId5" Type="http://schemas.openxmlformats.org/officeDocument/2006/relationships/slide" Target="slide30.xml"/><Relationship Id="rId10" Type="http://schemas.openxmlformats.org/officeDocument/2006/relationships/image" Target="../media/image29.emf"/><Relationship Id="rId4" Type="http://schemas.openxmlformats.org/officeDocument/2006/relationships/slide" Target="slide28.xml"/><Relationship Id="rId9" Type="http://schemas.openxmlformats.org/officeDocument/2006/relationships/package" Target="../embeddings/Microsoft_Word___22.docx"/></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23.bin"/><Relationship Id="rId3" Type="http://schemas.openxmlformats.org/officeDocument/2006/relationships/slide" Target="slide26.xml"/><Relationship Id="rId7" Type="http://schemas.openxmlformats.org/officeDocument/2006/relationships/slide" Target="slide33.xml"/><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slide" Target="slide32.xml"/><Relationship Id="rId5" Type="http://schemas.openxmlformats.org/officeDocument/2006/relationships/slide" Target="slide30.xml"/><Relationship Id="rId10" Type="http://schemas.openxmlformats.org/officeDocument/2006/relationships/image" Target="../media/image30.emf"/><Relationship Id="rId4" Type="http://schemas.openxmlformats.org/officeDocument/2006/relationships/slide" Target="slide28.xml"/><Relationship Id="rId9" Type="http://schemas.openxmlformats.org/officeDocument/2006/relationships/package" Target="../embeddings/Microsoft_Word___23.docx"/></Relationships>
</file>

<file path=ppt/slides/_rels/slide3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30.xml"/></Relationships>
</file>

<file path=ppt/slides/_rels/slide32.xml.rels><?xml version="1.0" encoding="UTF-8" standalone="yes"?>
<Relationships xmlns="http://schemas.openxmlformats.org/package/2006/relationships"><Relationship Id="rId3" Type="http://schemas.openxmlformats.org/officeDocument/2006/relationships/slide" Target="slide28.xml"/><Relationship Id="rId7" Type="http://schemas.openxmlformats.org/officeDocument/2006/relationships/image" Target="../media/image31.jpeg"/><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30.xml"/></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slide" Target="slide26.xml"/><Relationship Id="rId7" Type="http://schemas.openxmlformats.org/officeDocument/2006/relationships/slide" Target="slide33.xml"/><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slide" Target="slide32.xml"/><Relationship Id="rId5" Type="http://schemas.openxmlformats.org/officeDocument/2006/relationships/slide" Target="slide30.xml"/><Relationship Id="rId10" Type="http://schemas.openxmlformats.org/officeDocument/2006/relationships/image" Target="../media/image32.emf"/><Relationship Id="rId4" Type="http://schemas.openxmlformats.org/officeDocument/2006/relationships/slide" Target="slide28.xml"/><Relationship Id="rId9" Type="http://schemas.openxmlformats.org/officeDocument/2006/relationships/package" Target="../embeddings/Microsoft_Word___24.docx"/></Relationships>
</file>

<file path=ppt/slides/_rels/slide3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30.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10" Type="http://schemas.openxmlformats.org/officeDocument/2006/relationships/image" Target="../media/image11.emf"/><Relationship Id="rId4" Type="http://schemas.openxmlformats.org/officeDocument/2006/relationships/slide" Target="slide6.xml"/><Relationship Id="rId9" Type="http://schemas.openxmlformats.org/officeDocument/2006/relationships/package" Target="../embeddings/Microsoft_Word___4.docx"/></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7.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 Id="rId9" Type="http://schemas.openxmlformats.org/officeDocument/2006/relationships/image" Target="../media/image13.emf"/></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7.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 Id="rId9"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第二节　人口的空间变化</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38488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不同时期的国际人口迁移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6309512"/>
              </p:ext>
            </p:extLst>
          </p:nvPr>
        </p:nvGraphicFramePr>
        <p:xfrm>
          <a:off x="508000" y="1673088"/>
          <a:ext cx="8128000" cy="5500328"/>
        </p:xfrm>
        <a:graphic>
          <a:graphicData uri="http://schemas.openxmlformats.org/presentationml/2006/ole">
            <mc:AlternateContent xmlns:mc="http://schemas.openxmlformats.org/markup-compatibility/2006">
              <mc:Choice xmlns:v="urn:schemas-microsoft-com:vml" Requires="v">
                <p:oleObj spid="_x0000_s7180" name="文档" r:id="rId8" imgW="3845639" imgH="2601464" progId="Word.Document.12">
                  <p:embed/>
                </p:oleObj>
              </mc:Choice>
              <mc:Fallback>
                <p:oleObj name="文档" r:id="rId8" imgW="3845639" imgH="2601464" progId="Word.Document.12">
                  <p:embed/>
                  <p:pic>
                    <p:nvPicPr>
                      <p:cNvPr id="0" name=""/>
                      <p:cNvPicPr/>
                      <p:nvPr/>
                    </p:nvPicPr>
                    <p:blipFill>
                      <a:blip r:embed="rId9"/>
                      <a:stretch>
                        <a:fillRect/>
                      </a:stretch>
                    </p:blipFill>
                    <p:spPr>
                      <a:xfrm>
                        <a:off x="508000" y="1673088"/>
                        <a:ext cx="8128000" cy="5500328"/>
                      </a:xfrm>
                      <a:prstGeom prst="rect">
                        <a:avLst/>
                      </a:prstGeom>
                    </p:spPr>
                  </p:pic>
                </p:oleObj>
              </mc:Fallback>
            </mc:AlternateContent>
          </a:graphicData>
        </a:graphic>
      </p:graphicFrame>
    </p:spTree>
    <p:extLst>
      <p:ext uri="{BB962C8B-B14F-4D97-AF65-F5344CB8AC3E}">
        <p14:creationId xmlns:p14="http://schemas.microsoft.com/office/powerpoint/2010/main" val="123185957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351654"/>
            <a:ext cx="4413068"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我国不同时期的国内人口</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迁移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394036815"/>
              </p:ext>
            </p:extLst>
          </p:nvPr>
        </p:nvGraphicFramePr>
        <p:xfrm>
          <a:off x="508000" y="1901399"/>
          <a:ext cx="8128000" cy="4695953"/>
        </p:xfrm>
        <a:graphic>
          <a:graphicData uri="http://schemas.openxmlformats.org/presentationml/2006/ole">
            <mc:AlternateContent xmlns:mc="http://schemas.openxmlformats.org/markup-compatibility/2006">
              <mc:Choice xmlns:v="urn:schemas-microsoft-com:vml" Requires="v">
                <p:oleObj spid="_x0000_s8204" name="文档" r:id="rId8" imgW="3839157" imgH="2217636" progId="Word.Document.12">
                  <p:embed/>
                </p:oleObj>
              </mc:Choice>
              <mc:Fallback>
                <p:oleObj name="文档" r:id="rId8" imgW="3839157" imgH="2217636" progId="Word.Document.12">
                  <p:embed/>
                  <p:pic>
                    <p:nvPicPr>
                      <p:cNvPr id="0" name=""/>
                      <p:cNvPicPr/>
                      <p:nvPr/>
                    </p:nvPicPr>
                    <p:blipFill>
                      <a:blip r:embed="rId9"/>
                      <a:stretch>
                        <a:fillRect/>
                      </a:stretch>
                    </p:blipFill>
                    <p:spPr>
                      <a:xfrm>
                        <a:off x="508000" y="1901399"/>
                        <a:ext cx="8128000" cy="4695953"/>
                      </a:xfrm>
                      <a:prstGeom prst="rect">
                        <a:avLst/>
                      </a:prstGeom>
                    </p:spPr>
                  </p:pic>
                </p:oleObj>
              </mc:Fallback>
            </mc:AlternateContent>
          </a:graphicData>
        </a:graphic>
      </p:graphicFrame>
    </p:spTree>
    <p:extLst>
      <p:ext uri="{BB962C8B-B14F-4D97-AF65-F5344CB8AC3E}">
        <p14:creationId xmlns:p14="http://schemas.microsoft.com/office/powerpoint/2010/main" val="354835384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graphicFrame>
        <p:nvGraphicFramePr>
          <p:cNvPr id="2" name="对象 1"/>
          <p:cNvGraphicFramePr>
            <a:graphicFrameLocks noChangeAspect="1"/>
          </p:cNvGraphicFramePr>
          <p:nvPr>
            <p:extLst>
              <p:ext uri="{D42A27DB-BD31-4B8C-83A1-F6EECF244321}">
                <p14:modId xmlns:p14="http://schemas.microsoft.com/office/powerpoint/2010/main" val="2317808562"/>
              </p:ext>
            </p:extLst>
          </p:nvPr>
        </p:nvGraphicFramePr>
        <p:xfrm>
          <a:off x="508000" y="2320665"/>
          <a:ext cx="8128000" cy="2470671"/>
        </p:xfrm>
        <a:graphic>
          <a:graphicData uri="http://schemas.openxmlformats.org/presentationml/2006/ole">
            <mc:AlternateContent xmlns:mc="http://schemas.openxmlformats.org/markup-compatibility/2006">
              <mc:Choice xmlns:v="urn:schemas-microsoft-com:vml" Requires="v">
                <p:oleObj spid="_x0000_s9228" name="文档" r:id="rId8" imgW="3839157" imgH="1166968" progId="Word.Document.12">
                  <p:embed/>
                </p:oleObj>
              </mc:Choice>
              <mc:Fallback>
                <p:oleObj name="文档" r:id="rId8" imgW="3839157" imgH="1166968" progId="Word.Document.12">
                  <p:embed/>
                  <p:pic>
                    <p:nvPicPr>
                      <p:cNvPr id="0" name=""/>
                      <p:cNvPicPr/>
                      <p:nvPr/>
                    </p:nvPicPr>
                    <p:blipFill>
                      <a:blip r:embed="rId9"/>
                      <a:stretch>
                        <a:fillRect/>
                      </a:stretch>
                    </p:blipFill>
                    <p:spPr>
                      <a:xfrm>
                        <a:off x="508000" y="2320665"/>
                        <a:ext cx="8128000" cy="2470671"/>
                      </a:xfrm>
                      <a:prstGeom prst="rect">
                        <a:avLst/>
                      </a:prstGeom>
                    </p:spPr>
                  </p:pic>
                </p:oleObj>
              </mc:Fallback>
            </mc:AlternateContent>
          </a:graphicData>
        </a:graphic>
      </p:graphicFrame>
    </p:spTree>
    <p:extLst>
      <p:ext uri="{BB962C8B-B14F-4D97-AF65-F5344CB8AC3E}">
        <p14:creationId xmlns:p14="http://schemas.microsoft.com/office/powerpoint/2010/main" val="427079545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9" name="矩形 8"/>
          <p:cNvSpPr>
            <a:spLocks noChangeAspect="1"/>
          </p:cNvSpPr>
          <p:nvPr/>
        </p:nvSpPr>
        <p:spPr>
          <a:xfrm>
            <a:off x="508000" y="1207861"/>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人口迁移的影响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对迁入地的影响</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对迁出地的影响。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1497196576"/>
              </p:ext>
            </p:extLst>
          </p:nvPr>
        </p:nvGraphicFramePr>
        <p:xfrm>
          <a:off x="508000" y="2183092"/>
          <a:ext cx="8128000" cy="1694174"/>
        </p:xfrm>
        <a:graphic>
          <a:graphicData uri="http://schemas.openxmlformats.org/presentationml/2006/ole">
            <mc:AlternateContent xmlns:mc="http://schemas.openxmlformats.org/markup-compatibility/2006">
              <mc:Choice xmlns:v="urn:schemas-microsoft-com:vml" Requires="v">
                <p:oleObj spid="_x0000_s10262" name="文档" r:id="rId8" imgW="3839157" imgH="799703" progId="Word.Document.12">
                  <p:embed/>
                </p:oleObj>
              </mc:Choice>
              <mc:Fallback>
                <p:oleObj name="文档" r:id="rId8" imgW="3839157" imgH="799703" progId="Word.Document.12">
                  <p:embed/>
                  <p:pic>
                    <p:nvPicPr>
                      <p:cNvPr id="0" name=""/>
                      <p:cNvPicPr/>
                      <p:nvPr/>
                    </p:nvPicPr>
                    <p:blipFill>
                      <a:blip r:embed="rId9"/>
                      <a:stretch>
                        <a:fillRect/>
                      </a:stretch>
                    </p:blipFill>
                    <p:spPr>
                      <a:xfrm>
                        <a:off x="508000" y="2183092"/>
                        <a:ext cx="8128000" cy="1694174"/>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56299941"/>
              </p:ext>
            </p:extLst>
          </p:nvPr>
        </p:nvGraphicFramePr>
        <p:xfrm>
          <a:off x="508000" y="4600031"/>
          <a:ext cx="8128000" cy="1936199"/>
        </p:xfrm>
        <a:graphic>
          <a:graphicData uri="http://schemas.openxmlformats.org/presentationml/2006/ole">
            <mc:AlternateContent xmlns:mc="http://schemas.openxmlformats.org/markup-compatibility/2006">
              <mc:Choice xmlns:v="urn:schemas-microsoft-com:vml" Requires="v">
                <p:oleObj spid="_x0000_s10263" name="文档" r:id="rId11" imgW="3839157" imgH="914563" progId="Word.Document.12">
                  <p:embed/>
                </p:oleObj>
              </mc:Choice>
              <mc:Fallback>
                <p:oleObj name="文档" r:id="rId11" imgW="3839157" imgH="914563" progId="Word.Document.12">
                  <p:embed/>
                  <p:pic>
                    <p:nvPicPr>
                      <p:cNvPr id="0" name=""/>
                      <p:cNvPicPr/>
                      <p:nvPr/>
                    </p:nvPicPr>
                    <p:blipFill>
                      <a:blip r:embed="rId12"/>
                      <a:stretch>
                        <a:fillRect/>
                      </a:stretch>
                    </p:blipFill>
                    <p:spPr>
                      <a:xfrm>
                        <a:off x="508000" y="4600031"/>
                        <a:ext cx="8128000" cy="1936199"/>
                      </a:xfrm>
                      <a:prstGeom prst="rect">
                        <a:avLst/>
                      </a:prstGeom>
                    </p:spPr>
                  </p:pic>
                </p:oleObj>
              </mc:Fallback>
            </mc:AlternateContent>
          </a:graphicData>
        </a:graphic>
      </p:graphicFrame>
    </p:spTree>
    <p:extLst>
      <p:ext uri="{BB962C8B-B14F-4D97-AF65-F5344CB8AC3E}">
        <p14:creationId xmlns:p14="http://schemas.microsoft.com/office/powerpoint/2010/main" val="329039255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Arial" panose="020B0604020202020204" pitchFamily="34" charset="0"/>
                <a:cs typeface="Times New Roman" panose="02020603050405020304" pitchFamily="18" charset="0"/>
              </a:rPr>
              <a:t>01020006</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我国每年的春运被西方人称为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全球最大的时段性人口移动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年春运期间共发送旅客人数超过</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据国家农调总队抽样调查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个产业工人中有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个来自农村。</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年我国外出务工农民超过</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278161859"/>
              </p:ext>
            </p:extLst>
          </p:nvPr>
        </p:nvGraphicFramePr>
        <p:xfrm>
          <a:off x="508000" y="3203238"/>
          <a:ext cx="8128000" cy="3361456"/>
        </p:xfrm>
        <a:graphic>
          <a:graphicData uri="http://schemas.openxmlformats.org/presentationml/2006/ole">
            <mc:AlternateContent xmlns:mc="http://schemas.openxmlformats.org/markup-compatibility/2006">
              <mc:Choice xmlns:v="urn:schemas-microsoft-com:vml" Requires="v">
                <p:oleObj spid="_x0000_s11275" name="文档" r:id="rId8" imgW="3839157" imgH="1587163" progId="Word.Document.12">
                  <p:embed/>
                </p:oleObj>
              </mc:Choice>
              <mc:Fallback>
                <p:oleObj name="文档" r:id="rId8" imgW="3839157" imgH="1587163" progId="Word.Document.12">
                  <p:embed/>
                  <p:pic>
                    <p:nvPicPr>
                      <p:cNvPr id="0" name=""/>
                      <p:cNvPicPr/>
                      <p:nvPr/>
                    </p:nvPicPr>
                    <p:blipFill>
                      <a:blip r:embed="rId9"/>
                      <a:stretch>
                        <a:fillRect/>
                      </a:stretch>
                    </p:blipFill>
                    <p:spPr>
                      <a:xfrm>
                        <a:off x="508000" y="3203238"/>
                        <a:ext cx="8128000" cy="3361456"/>
                      </a:xfrm>
                      <a:prstGeom prst="rect">
                        <a:avLst/>
                      </a:prstGeom>
                    </p:spPr>
                  </p:pic>
                </p:oleObj>
              </mc:Fallback>
            </mc:AlternateContent>
          </a:graphicData>
        </a:graphic>
      </p:graphicFrame>
      <p:sp>
        <p:nvSpPr>
          <p:cNvPr id="8" name="矩形 7"/>
          <p:cNvSpPr>
            <a:spLocks noChangeAspect="1"/>
          </p:cNvSpPr>
          <p:nvPr/>
        </p:nvSpPr>
        <p:spPr>
          <a:xfrm>
            <a:off x="2610565" y="6358939"/>
            <a:ext cx="392286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中国民工流出省份空间分布</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graphicFrame>
        <p:nvGraphicFramePr>
          <p:cNvPr id="2" name="对象 1"/>
          <p:cNvGraphicFramePr>
            <a:graphicFrameLocks noChangeAspect="1"/>
          </p:cNvGraphicFramePr>
          <p:nvPr>
            <p:extLst>
              <p:ext uri="{D42A27DB-BD31-4B8C-83A1-F6EECF244321}">
                <p14:modId xmlns:p14="http://schemas.microsoft.com/office/powerpoint/2010/main" val="1607479908"/>
              </p:ext>
            </p:extLst>
          </p:nvPr>
        </p:nvGraphicFramePr>
        <p:xfrm>
          <a:off x="508000" y="1628800"/>
          <a:ext cx="8128000" cy="3223637"/>
        </p:xfrm>
        <a:graphic>
          <a:graphicData uri="http://schemas.openxmlformats.org/presentationml/2006/ole">
            <mc:AlternateContent xmlns:mc="http://schemas.openxmlformats.org/markup-compatibility/2006">
              <mc:Choice xmlns:v="urn:schemas-microsoft-com:vml" Requires="v">
                <p:oleObj spid="_x0000_s12299" name="文档" r:id="rId8" imgW="3839157" imgH="1523072" progId="Word.Document.12">
                  <p:embed/>
                </p:oleObj>
              </mc:Choice>
              <mc:Fallback>
                <p:oleObj name="文档" r:id="rId8" imgW="3839157" imgH="1523072" progId="Word.Document.12">
                  <p:embed/>
                  <p:pic>
                    <p:nvPicPr>
                      <p:cNvPr id="0" name=""/>
                      <p:cNvPicPr/>
                      <p:nvPr/>
                    </p:nvPicPr>
                    <p:blipFill>
                      <a:blip r:embed="rId9"/>
                      <a:stretch>
                        <a:fillRect/>
                      </a:stretch>
                    </p:blipFill>
                    <p:spPr>
                      <a:xfrm>
                        <a:off x="508000" y="1628800"/>
                        <a:ext cx="8128000" cy="3223637"/>
                      </a:xfrm>
                      <a:prstGeom prst="rect">
                        <a:avLst/>
                      </a:prstGeom>
                    </p:spPr>
                  </p:pic>
                </p:oleObj>
              </mc:Fallback>
            </mc:AlternateContent>
          </a:graphicData>
        </a:graphic>
      </p:graphicFrame>
      <p:sp>
        <p:nvSpPr>
          <p:cNvPr id="3" name="矩形 2"/>
          <p:cNvSpPr>
            <a:spLocks noChangeAspect="1"/>
          </p:cNvSpPr>
          <p:nvPr/>
        </p:nvSpPr>
        <p:spPr>
          <a:xfrm>
            <a:off x="2610565" y="5301208"/>
            <a:ext cx="392286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中国民工流入省份空间分布</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556705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861"/>
            <a:ext cx="503855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我国人口迁移城乡结构图</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54003028"/>
              </p:ext>
            </p:extLst>
          </p:nvPr>
        </p:nvGraphicFramePr>
        <p:xfrm>
          <a:off x="508000" y="1700808"/>
          <a:ext cx="8128000" cy="2554706"/>
        </p:xfrm>
        <a:graphic>
          <a:graphicData uri="http://schemas.openxmlformats.org/presentationml/2006/ole">
            <mc:AlternateContent xmlns:mc="http://schemas.openxmlformats.org/markup-compatibility/2006">
              <mc:Choice xmlns:v="urn:schemas-microsoft-com:vml" Requires="v">
                <p:oleObj spid="_x0000_s13323" name="文档" r:id="rId8" imgW="3839157" imgH="1206215" progId="Word.Document.12">
                  <p:embed/>
                </p:oleObj>
              </mc:Choice>
              <mc:Fallback>
                <p:oleObj name="文档" r:id="rId8" imgW="3839157" imgH="1206215" progId="Word.Document.12">
                  <p:embed/>
                  <p:pic>
                    <p:nvPicPr>
                      <p:cNvPr id="0" name=""/>
                      <p:cNvPicPr/>
                      <p:nvPr/>
                    </p:nvPicPr>
                    <p:blipFill>
                      <a:blip r:embed="rId9"/>
                      <a:stretch>
                        <a:fillRect/>
                      </a:stretch>
                    </p:blipFill>
                    <p:spPr>
                      <a:xfrm>
                        <a:off x="508000" y="1700808"/>
                        <a:ext cx="8128000" cy="2554706"/>
                      </a:xfrm>
                      <a:prstGeom prst="rect">
                        <a:avLst/>
                      </a:prstGeom>
                    </p:spPr>
                  </p:pic>
                </p:oleObj>
              </mc:Fallback>
            </mc:AlternateContent>
          </a:graphicData>
        </a:graphic>
      </p:graphicFrame>
      <p:sp>
        <p:nvSpPr>
          <p:cNvPr id="7" name="矩形 6"/>
          <p:cNvSpPr>
            <a:spLocks noChangeAspect="1"/>
          </p:cNvSpPr>
          <p:nvPr/>
        </p:nvSpPr>
        <p:spPr>
          <a:xfrm>
            <a:off x="508000" y="4377233"/>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我国目前跨省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迁移人口比重大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指出其主要流向。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简述人口迁移可能给迁入地带来的影响。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从图中可以看出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人口迁入数量比较多的省级行政区域</a:t>
            </a:r>
            <a:r>
              <a:rPr lang="zh-CN" altLang="zh-CN" sz="2200" dirty="0" smtClean="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等。新疆吸引人口迁入的主要原因是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人口迁移城乡结构图表明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目前我国人口迁移的主要特点是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2000892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861"/>
            <a:ext cx="8240464" cy="537377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影响我国人口跨省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迁移的主要因素是经济因素。第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人口迁移的影响要从有利影响和不利影响两方面分析。第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北京、上海、广东经济发达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人口迁入量大。新疆吸引人口迁入的原因要从资源开发、边贸发展以及西部大开发的政策方面分析。第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要从城乡结构方面分析我国人口迁移的特点。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由经济欠发达地区流向经济较发达地区。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有利影响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弥补了劳动力的不足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提高了城市化水平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促进了经济发展。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不利影响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加剧东部地区人地矛盾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给城市基础设施增加了压力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给城市管理增加了困难。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广东　上海　北京　资源开发、边境贸易发展、西部大开发的政策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农村人口向城市迁移和集中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686889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wipe(down)">
                                      <p:cBhvr>
                                        <p:cTn id="19"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0763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影响人口迁移的因素</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左肩背一只麻袋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右手提一竹皮箱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为了寻找新的生存土地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安土重迁的中国农民被迫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走西口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闯关东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下南洋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走西口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是指历史上晋、陕北部一带居民到内蒙古河套一带谋生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闯关东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是指历史上山东、河北等地农民迁往东北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下南洋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是历史上我国南部沿海穷苦老百姓到东南亚谋生。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闯关东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走西口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下南洋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堪称中国历史上三次规模宏大的人口迁移。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66200993"/>
              </p:ext>
            </p:extLst>
          </p:nvPr>
        </p:nvGraphicFramePr>
        <p:xfrm>
          <a:off x="508000" y="4238663"/>
          <a:ext cx="8128000" cy="2070657"/>
        </p:xfrm>
        <a:graphic>
          <a:graphicData uri="http://schemas.openxmlformats.org/presentationml/2006/ole">
            <mc:AlternateContent xmlns:mc="http://schemas.openxmlformats.org/markup-compatibility/2006">
              <mc:Choice xmlns:v="urn:schemas-microsoft-com:vml" Requires="v">
                <p:oleObj spid="_x0000_s14346" name="文档" r:id="rId8" imgW="3839157" imgH="977574" progId="Word.Document.12">
                  <p:embed/>
                </p:oleObj>
              </mc:Choice>
              <mc:Fallback>
                <p:oleObj name="文档" r:id="rId8" imgW="3839157" imgH="977574" progId="Word.Document.12">
                  <p:embed/>
                  <p:pic>
                    <p:nvPicPr>
                      <p:cNvPr id="0" name=""/>
                      <p:cNvPicPr/>
                      <p:nvPr/>
                    </p:nvPicPr>
                    <p:blipFill>
                      <a:blip r:embed="rId9"/>
                      <a:stretch>
                        <a:fillRect/>
                      </a:stretch>
                    </p:blipFill>
                    <p:spPr>
                      <a:xfrm>
                        <a:off x="508000" y="4238663"/>
                        <a:ext cx="8128000" cy="2070657"/>
                      </a:xfrm>
                      <a:prstGeom prst="rect">
                        <a:avLst/>
                      </a:prstGeom>
                    </p:spPr>
                  </p:pic>
                </p:oleObj>
              </mc:Fallback>
            </mc:AlternateContent>
          </a:graphicData>
        </a:graphic>
      </p:graphicFrame>
    </p:spTree>
    <p:extLst>
      <p:ext uri="{BB962C8B-B14F-4D97-AF65-F5344CB8AC3E}">
        <p14:creationId xmlns:p14="http://schemas.microsoft.com/office/powerpoint/2010/main" val="41262448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3130530"/>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影响我国古代人口迁移的主要因素有哪些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移民戍边、战争、自然灾害等。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533844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854977411"/>
              </p:ext>
            </p:extLst>
          </p:nvPr>
        </p:nvGraphicFramePr>
        <p:xfrm>
          <a:off x="508000" y="1045118"/>
          <a:ext cx="8128000" cy="5768258"/>
        </p:xfrm>
        <a:graphic>
          <a:graphicData uri="http://schemas.openxmlformats.org/presentationml/2006/ole">
            <mc:AlternateContent xmlns:mc="http://schemas.openxmlformats.org/markup-compatibility/2006">
              <mc:Choice xmlns:v="urn:schemas-microsoft-com:vml" Requires="v">
                <p:oleObj spid="_x0000_s1041" name="文档" r:id="rId4" imgW="3839157" imgH="2723886" progId="Word.Document.12">
                  <p:embed/>
                </p:oleObj>
              </mc:Choice>
              <mc:Fallback>
                <p:oleObj name="文档" r:id="rId4" imgW="3839157" imgH="2723886" progId="Word.Document.12">
                  <p:embed/>
                  <p:pic>
                    <p:nvPicPr>
                      <p:cNvPr id="0" name=""/>
                      <p:cNvPicPr/>
                      <p:nvPr/>
                    </p:nvPicPr>
                    <p:blipFill>
                      <a:blip r:embed="rId5"/>
                      <a:stretch>
                        <a:fillRect/>
                      </a:stretch>
                    </p:blipFill>
                    <p:spPr>
                      <a:xfrm>
                        <a:off x="508000" y="1045118"/>
                        <a:ext cx="8128000" cy="5768258"/>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340768"/>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影响人口迁移的因素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影响人口迁移的因素主要包括自然因素、经济因素和社会因素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纲要图示如下。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00050298"/>
              </p:ext>
            </p:extLst>
          </p:nvPr>
        </p:nvGraphicFramePr>
        <p:xfrm>
          <a:off x="508000" y="2838516"/>
          <a:ext cx="8128000" cy="3038756"/>
        </p:xfrm>
        <a:graphic>
          <a:graphicData uri="http://schemas.openxmlformats.org/presentationml/2006/ole">
            <mc:AlternateContent xmlns:mc="http://schemas.openxmlformats.org/markup-compatibility/2006">
              <mc:Choice xmlns:v="urn:schemas-microsoft-com:vml" Requires="v">
                <p:oleObj spid="_x0000_s15369" name="文档" r:id="rId8" imgW="3839157" imgH="1434856" progId="Word.Document.12">
                  <p:embed/>
                </p:oleObj>
              </mc:Choice>
              <mc:Fallback>
                <p:oleObj name="文档" r:id="rId8" imgW="3839157" imgH="1434856" progId="Word.Document.12">
                  <p:embed/>
                  <p:pic>
                    <p:nvPicPr>
                      <p:cNvPr id="0" name=""/>
                      <p:cNvPicPr/>
                      <p:nvPr/>
                    </p:nvPicPr>
                    <p:blipFill>
                      <a:blip r:embed="rId9"/>
                      <a:stretch>
                        <a:fillRect/>
                      </a:stretch>
                    </p:blipFill>
                    <p:spPr>
                      <a:xfrm>
                        <a:off x="508000" y="2838516"/>
                        <a:ext cx="8128000" cy="3038756"/>
                      </a:xfrm>
                      <a:prstGeom prst="rect">
                        <a:avLst/>
                      </a:prstGeom>
                    </p:spPr>
                  </p:pic>
                </p:oleObj>
              </mc:Fallback>
            </mc:AlternateContent>
          </a:graphicData>
        </a:graphic>
      </p:graphicFrame>
    </p:spTree>
    <p:extLst>
      <p:ext uri="{BB962C8B-B14F-4D97-AF65-F5344CB8AC3E}">
        <p14:creationId xmlns:p14="http://schemas.microsoft.com/office/powerpoint/2010/main" val="15059828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4" name="矩形 3"/>
          <p:cNvSpPr>
            <a:spLocks noChangeAspect="1"/>
          </p:cNvSpPr>
          <p:nvPr/>
        </p:nvSpPr>
        <p:spPr>
          <a:xfrm>
            <a:off x="508000" y="1207638"/>
            <a:ext cx="4130939"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自然因素对人口迁移的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976027973"/>
              </p:ext>
            </p:extLst>
          </p:nvPr>
        </p:nvGraphicFramePr>
        <p:xfrm>
          <a:off x="508000" y="1735018"/>
          <a:ext cx="8128000" cy="5089244"/>
        </p:xfrm>
        <a:graphic>
          <a:graphicData uri="http://schemas.openxmlformats.org/presentationml/2006/ole">
            <mc:AlternateContent xmlns:mc="http://schemas.openxmlformats.org/markup-compatibility/2006">
              <mc:Choice xmlns:v="urn:schemas-microsoft-com:vml" Requires="v">
                <p:oleObj spid="_x0000_s16392" name="文档" r:id="rId8" imgW="3839157" imgH="2403429" progId="Word.Document.12">
                  <p:embed/>
                </p:oleObj>
              </mc:Choice>
              <mc:Fallback>
                <p:oleObj name="文档" r:id="rId8" imgW="3839157" imgH="2403429" progId="Word.Document.12">
                  <p:embed/>
                  <p:pic>
                    <p:nvPicPr>
                      <p:cNvPr id="0" name=""/>
                      <p:cNvPicPr/>
                      <p:nvPr/>
                    </p:nvPicPr>
                    <p:blipFill>
                      <a:blip r:embed="rId9"/>
                      <a:stretch>
                        <a:fillRect/>
                      </a:stretch>
                    </p:blipFill>
                    <p:spPr>
                      <a:xfrm>
                        <a:off x="508000" y="1735018"/>
                        <a:ext cx="8128000" cy="5089244"/>
                      </a:xfrm>
                      <a:prstGeom prst="rect">
                        <a:avLst/>
                      </a:prstGeom>
                    </p:spPr>
                  </p:pic>
                </p:oleObj>
              </mc:Fallback>
            </mc:AlternateContent>
          </a:graphicData>
        </a:graphic>
      </p:graphicFrame>
    </p:spTree>
    <p:extLst>
      <p:ext uri="{BB962C8B-B14F-4D97-AF65-F5344CB8AC3E}">
        <p14:creationId xmlns:p14="http://schemas.microsoft.com/office/powerpoint/2010/main" val="295913492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graphicFrame>
        <p:nvGraphicFramePr>
          <p:cNvPr id="2" name="对象 1"/>
          <p:cNvGraphicFramePr>
            <a:graphicFrameLocks noChangeAspect="1"/>
          </p:cNvGraphicFramePr>
          <p:nvPr>
            <p:extLst>
              <p:ext uri="{D42A27DB-BD31-4B8C-83A1-F6EECF244321}">
                <p14:modId xmlns:p14="http://schemas.microsoft.com/office/powerpoint/2010/main" val="2381774322"/>
              </p:ext>
            </p:extLst>
          </p:nvPr>
        </p:nvGraphicFramePr>
        <p:xfrm>
          <a:off x="508000" y="1293498"/>
          <a:ext cx="8128000" cy="3230358"/>
        </p:xfrm>
        <a:graphic>
          <a:graphicData uri="http://schemas.openxmlformats.org/presentationml/2006/ole">
            <mc:AlternateContent xmlns:mc="http://schemas.openxmlformats.org/markup-compatibility/2006">
              <mc:Choice xmlns:v="urn:schemas-microsoft-com:vml" Requires="v">
                <p:oleObj spid="_x0000_s17416" name="文档" r:id="rId8" imgW="3839157" imgH="1525592" progId="Word.Document.12">
                  <p:embed/>
                </p:oleObj>
              </mc:Choice>
              <mc:Fallback>
                <p:oleObj name="文档" r:id="rId8" imgW="3839157" imgH="1525592" progId="Word.Document.12">
                  <p:embed/>
                  <p:pic>
                    <p:nvPicPr>
                      <p:cNvPr id="0" name=""/>
                      <p:cNvPicPr/>
                      <p:nvPr/>
                    </p:nvPicPr>
                    <p:blipFill>
                      <a:blip r:embed="rId9"/>
                      <a:stretch>
                        <a:fillRect/>
                      </a:stretch>
                    </p:blipFill>
                    <p:spPr>
                      <a:xfrm>
                        <a:off x="508000" y="1293498"/>
                        <a:ext cx="8128000" cy="3230358"/>
                      </a:xfrm>
                      <a:prstGeom prst="rect">
                        <a:avLst/>
                      </a:prstGeom>
                    </p:spPr>
                  </p:pic>
                </p:oleObj>
              </mc:Fallback>
            </mc:AlternateContent>
          </a:graphicData>
        </a:graphic>
      </p:graphicFrame>
      <p:sp>
        <p:nvSpPr>
          <p:cNvPr id="3" name="矩形 2"/>
          <p:cNvSpPr>
            <a:spLocks noChangeAspect="1"/>
          </p:cNvSpPr>
          <p:nvPr/>
        </p:nvSpPr>
        <p:spPr>
          <a:xfrm>
            <a:off x="508000" y="4138943"/>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经济因素对人口迁移的影响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经济发展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是人口迁移主要的、经常起作用的因素。多数情况下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人口迁移是为了追求更好的就业机会、更高的经济收入和生活水平。如我国中西部地区的人口向东南沿海地区迁移。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交通和通信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其发展相对缩小了地区间的距离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减小了妨碍人口迁移的障碍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促进了人口迁移。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652194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484784"/>
            <a:ext cx="4130939"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社会因素对人口迁移的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80382054"/>
              </p:ext>
            </p:extLst>
          </p:nvPr>
        </p:nvGraphicFramePr>
        <p:xfrm>
          <a:off x="508000" y="2174892"/>
          <a:ext cx="8128000" cy="3630372"/>
        </p:xfrm>
        <a:graphic>
          <a:graphicData uri="http://schemas.openxmlformats.org/presentationml/2006/ole">
            <mc:AlternateContent xmlns:mc="http://schemas.openxmlformats.org/markup-compatibility/2006">
              <mc:Choice xmlns:v="urn:schemas-microsoft-com:vml" Requires="v">
                <p:oleObj spid="_x0000_s18440" name="文档" r:id="rId8" imgW="3839157" imgH="1714266" progId="Word.Document.12">
                  <p:embed/>
                </p:oleObj>
              </mc:Choice>
              <mc:Fallback>
                <p:oleObj name="文档" r:id="rId8" imgW="3839157" imgH="1714266" progId="Word.Document.12">
                  <p:embed/>
                  <p:pic>
                    <p:nvPicPr>
                      <p:cNvPr id="0" name=""/>
                      <p:cNvPicPr/>
                      <p:nvPr/>
                    </p:nvPicPr>
                    <p:blipFill>
                      <a:blip r:embed="rId9"/>
                      <a:stretch>
                        <a:fillRect/>
                      </a:stretch>
                    </p:blipFill>
                    <p:spPr>
                      <a:xfrm>
                        <a:off x="508000" y="2174892"/>
                        <a:ext cx="8128000" cy="3630372"/>
                      </a:xfrm>
                      <a:prstGeom prst="rect">
                        <a:avLst/>
                      </a:prstGeom>
                    </p:spPr>
                  </p:pic>
                </p:oleObj>
              </mc:Fallback>
            </mc:AlternateContent>
          </a:graphicData>
        </a:graphic>
      </p:graphicFrame>
    </p:spTree>
    <p:extLst>
      <p:ext uri="{BB962C8B-B14F-4D97-AF65-F5344CB8AC3E}">
        <p14:creationId xmlns:p14="http://schemas.microsoft.com/office/powerpoint/2010/main" val="84275263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2076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Arial" panose="020B0604020202020204" pitchFamily="34" charset="0"/>
                <a:cs typeface="Times New Roman" panose="02020603050405020304" pitchFamily="18" charset="0"/>
              </a:rPr>
              <a:t>01020007</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我国有些农村出现了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有院无人住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有地无人种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的空心化现象。完成下列各题。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这种空心化现象形成的主要原因是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城市自然环境好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农村人均居住面积小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城乡收入差距大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农村人口自然增长率低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有院无人住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有地无人种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土地资源浪费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农业发展水平提高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城乡协调发展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农村老龄化程度降低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755078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考查人口迁移的原因。解题的关键是正确理解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是指农村中的青壮年劳动力流向城市工作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导致农村人口减少的现象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导致农村劳动力迁向城市的主要原因是城乡收入差距大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大城市就业机会多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生活条件等都优于农村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吸引了农村劳动力迁向城市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造成了农村空心化现象。第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考查人口迁移的影响。解题的关键是正确理解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有院无人住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有地无人种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其表示的是人口外迁后导致房屋闲置、耕地闲置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由此可知会带来土地资源浪费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农业发展水平提高与科技相关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而与人口向外迁移无关</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农村人口外迁说明城乡发展不协调</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青壮年劳动力迁出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会导致农村老龄化程度加重</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7213654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1" name="圆角矩形 10">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3" name="圆角矩形 12">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6" name="圆角矩形 15">
            <a:hlinkClick r:id="rId7"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628800"/>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读第二次世界大战后的国际人口迁移示意图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105986101"/>
              </p:ext>
            </p:extLst>
          </p:nvPr>
        </p:nvGraphicFramePr>
        <p:xfrm>
          <a:off x="508000" y="2478476"/>
          <a:ext cx="8128000" cy="3038756"/>
        </p:xfrm>
        <a:graphic>
          <a:graphicData uri="http://schemas.openxmlformats.org/presentationml/2006/ole">
            <mc:AlternateContent xmlns:mc="http://schemas.openxmlformats.org/markup-compatibility/2006">
              <mc:Choice xmlns:v="urn:schemas-microsoft-com:vml" Requires="v">
                <p:oleObj spid="_x0000_s19462" name="文档" r:id="rId9" imgW="3839157" imgH="1434856" progId="Word.Document.12">
                  <p:embed/>
                </p:oleObj>
              </mc:Choice>
              <mc:Fallback>
                <p:oleObj name="文档" r:id="rId9" imgW="3839157" imgH="1434856" progId="Word.Document.12">
                  <p:embed/>
                  <p:pic>
                    <p:nvPicPr>
                      <p:cNvPr id="0" name=""/>
                      <p:cNvPicPr/>
                      <p:nvPr/>
                    </p:nvPicPr>
                    <p:blipFill>
                      <a:blip r:embed="rId10"/>
                      <a:stretch>
                        <a:fillRect/>
                      </a:stretch>
                    </p:blipFill>
                    <p:spPr>
                      <a:xfrm>
                        <a:off x="508000" y="2478476"/>
                        <a:ext cx="8128000" cy="3038756"/>
                      </a:xfrm>
                      <a:prstGeom prst="rect">
                        <a:avLst/>
                      </a:prstGeom>
                    </p:spPr>
                  </p:pic>
                </p:oleObj>
              </mc:Fallback>
            </mc:AlternateContent>
          </a:graphicData>
        </a:graphic>
      </p:graphicFrame>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6" name="圆角矩形 15">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4" name="矩形 3"/>
          <p:cNvSpPr>
            <a:spLocks noChangeAspect="1"/>
          </p:cNvSpPr>
          <p:nvPr/>
        </p:nvSpPr>
        <p:spPr>
          <a:xfrm>
            <a:off x="508000" y="1207638"/>
            <a:ext cx="8128000" cy="5444952"/>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从图中可以看出第二次世界大战后人口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均由发达国家迁往发展中国家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均由发展中国家迁往发达国家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主要由经济较落后地区迁往收入高的地区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主要由南半球国家迁往北半球国家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影响图示人口迁移的主要原因包括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频繁的战争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资源开发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新大陆开发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经济因素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第二次世界大战后人口主要由发展中国家迁往发达国家和石油资源丰富、收入高的中东国家。第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人口由发展中国家迁往发达国家主要是为了追求更多的就业机会、更高的经济收入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由发展中国家迁往中东地区主要是因为资源的开发。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4023085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8" end="8"/>
                                            </p:txEl>
                                          </p:spTgt>
                                        </p:tgtEl>
                                        <p:attrNameLst>
                                          <p:attrName>style.visibility</p:attrName>
                                        </p:attrNameLst>
                                      </p:cBhvr>
                                      <p:to>
                                        <p:strVal val="visible"/>
                                      </p:to>
                                    </p:set>
                                    <p:animEffect transition="in" filter="wipe(down)">
                                      <p:cBhvr>
                                        <p:cTn id="7" dur="500"/>
                                        <p:tgtEl>
                                          <p:spTgt spid="4">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9" end="9"/>
                                            </p:txEl>
                                          </p:spTgt>
                                        </p:tgtEl>
                                        <p:attrNameLst>
                                          <p:attrName>style.visibility</p:attrName>
                                        </p:attrNameLst>
                                      </p:cBhvr>
                                      <p:to>
                                        <p:strVal val="visible"/>
                                      </p:to>
                                    </p:set>
                                    <p:animEffect transition="in" filter="wipe(down)">
                                      <p:cBhvr>
                                        <p:cTn id="12"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9" name="圆角矩形 8">
            <a:hlinkClick r:id="rId4"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3</a:t>
            </a:r>
            <a:endParaRPr lang="zh-CN" altLang="en-US" sz="1400" dirty="0">
              <a:solidFill>
                <a:schemeClr val="bg1"/>
              </a:solidFill>
            </a:endParaRPr>
          </a:p>
        </p:txBody>
      </p:sp>
      <p:sp>
        <p:nvSpPr>
          <p:cNvPr id="10" name="圆角矩形 9">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1" name="圆角矩形 10">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2" name="圆角矩形 11">
            <a:hlinkClick r:id="rId7"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638"/>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读图并结合国情推断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当时我国人口迁移的方向和年龄构成是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97241306"/>
              </p:ext>
            </p:extLst>
          </p:nvPr>
        </p:nvGraphicFramePr>
        <p:xfrm>
          <a:off x="508000" y="2143584"/>
          <a:ext cx="8128000" cy="3949712"/>
        </p:xfrm>
        <a:graphic>
          <a:graphicData uri="http://schemas.openxmlformats.org/presentationml/2006/ole">
            <mc:AlternateContent xmlns:mc="http://schemas.openxmlformats.org/markup-compatibility/2006">
              <mc:Choice xmlns:v="urn:schemas-microsoft-com:vml" Requires="v">
                <p:oleObj spid="_x0000_s20486" name="文档" r:id="rId9" imgW="3839157" imgH="1865853" progId="Word.Document.12">
                  <p:embed/>
                </p:oleObj>
              </mc:Choice>
              <mc:Fallback>
                <p:oleObj name="文档" r:id="rId9" imgW="3839157" imgH="1865853" progId="Word.Document.12">
                  <p:embed/>
                  <p:pic>
                    <p:nvPicPr>
                      <p:cNvPr id="0" name=""/>
                      <p:cNvPicPr/>
                      <p:nvPr/>
                    </p:nvPicPr>
                    <p:blipFill>
                      <a:blip r:embed="rId10"/>
                      <a:stretch>
                        <a:fillRect/>
                      </a:stretch>
                    </p:blipFill>
                    <p:spPr>
                      <a:xfrm>
                        <a:off x="508000" y="2143584"/>
                        <a:ext cx="8128000" cy="3949712"/>
                      </a:xfrm>
                      <a:prstGeom prst="rect">
                        <a:avLst/>
                      </a:prstGeom>
                    </p:spPr>
                  </p:pic>
                </p:oleObj>
              </mc:Fallback>
            </mc:AlternateContent>
          </a:graphicData>
        </a:graphic>
      </p:graphicFrame>
      <p:sp>
        <p:nvSpPr>
          <p:cNvPr id="4" name="矩形 3"/>
          <p:cNvSpPr>
            <a:spLocks noChangeAspect="1"/>
          </p:cNvSpPr>
          <p:nvPr/>
        </p:nvSpPr>
        <p:spPr>
          <a:xfrm>
            <a:off x="1951731" y="6203420"/>
            <a:ext cx="5240537"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中国人口迁移示意图</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9" name="圆角矩形 8">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3</a:t>
            </a:r>
            <a:endParaRPr lang="zh-CN" altLang="en-US" sz="1400" dirty="0">
              <a:solidFill>
                <a:schemeClr val="bg1"/>
              </a:solidFill>
            </a:endParaRPr>
          </a:p>
        </p:txBody>
      </p:sp>
      <p:sp>
        <p:nvSpPr>
          <p:cNvPr id="10" name="圆角矩形 9">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1" name="圆角矩形 10">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2" name="圆角矩形 11">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5" name="矩形 4"/>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城市迁往农村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农村迁往城市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人口稠密地区迁往人口稀疏地区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人口稀疏地区迁往人口稠密地区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主要迁出人口是青壮年　</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主要迁出人口是老年人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②③⑥</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①④⑤</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②④⑥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主要迁出地区是中东部人口密度较大的省区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主要迁往东北和西部边疆地区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zh-CN" altLang="zh-CN" sz="2200" dirty="0">
                <a:solidFill>
                  <a:srgbClr val="000000"/>
                </a:solidFill>
                <a:latin typeface="NEU-BZ-S92"/>
                <a:cs typeface="宋体" panose="02010600030101010101" pitchFamily="2" charset="-122"/>
              </a:rPr>
              <a:t>①③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符合图中情况。当时主要是为了开发边疆和开发矿产资源而进行的人口迁移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迁移人口主要是青壮年劳动力。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922202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wipe(down)">
                                      <p:cBhvr>
                                        <p:cTn id="7" dur="500"/>
                                        <p:tgtEl>
                                          <p:spTgt spid="5">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down)">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6832"/>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一、人口的迁移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一段时间内人的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居住地</a:t>
            </a:r>
            <a:r>
              <a:rPr lang="zh-CN" altLang="zh-CN" sz="2200" dirty="0">
                <a:solidFill>
                  <a:srgbClr val="000000"/>
                </a:solidFill>
                <a:latin typeface="Times New Roman" panose="02020603050405020304" pitchFamily="18" charset="0"/>
                <a:cs typeface="Times New Roman" panose="02020603050405020304" pitchFamily="18" charset="0"/>
              </a:rPr>
              <a:t>在国际或本国范围内发生改变。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　</a:t>
            </a:r>
            <a:r>
              <a:rPr lang="zh-CN" altLang="zh-CN" sz="2200" dirty="0">
                <a:solidFill>
                  <a:srgbClr val="000000"/>
                </a:solidFill>
                <a:latin typeface="Times New Roman" panose="02020603050405020304" pitchFamily="18" charset="0"/>
                <a:cs typeface="Times New Roman" panose="02020603050405020304" pitchFamily="18" charset="0"/>
              </a:rPr>
              <a:t>一个地区的人口增减主要是由哪两个方面的变化决定的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人口自然增长率和人口迁移率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人口机械增长率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03003355"/>
              </p:ext>
            </p:extLst>
          </p:nvPr>
        </p:nvGraphicFramePr>
        <p:xfrm>
          <a:off x="312642" y="4033656"/>
          <a:ext cx="8128000" cy="947931"/>
        </p:xfrm>
        <a:graphic>
          <a:graphicData uri="http://schemas.openxmlformats.org/presentationml/2006/ole">
            <mc:AlternateContent xmlns:mc="http://schemas.openxmlformats.org/markup-compatibility/2006">
              <mc:Choice xmlns:v="urn:schemas-microsoft-com:vml" Requires="v">
                <p:oleObj spid="_x0000_s2063" name="文档" r:id="rId6" imgW="3839157" imgH="447920" progId="Word.Document.12">
                  <p:embed/>
                </p:oleObj>
              </mc:Choice>
              <mc:Fallback>
                <p:oleObj name="文档" r:id="rId6" imgW="3839157" imgH="447920" progId="Word.Document.12">
                  <p:embed/>
                  <p:pic>
                    <p:nvPicPr>
                      <p:cNvPr id="0" name=""/>
                      <p:cNvPicPr/>
                      <p:nvPr/>
                    </p:nvPicPr>
                    <p:blipFill>
                      <a:blip r:embed="rId7"/>
                      <a:stretch>
                        <a:fillRect/>
                      </a:stretch>
                    </p:blipFill>
                    <p:spPr>
                      <a:xfrm>
                        <a:off x="312642" y="4033656"/>
                        <a:ext cx="8128000" cy="947931"/>
                      </a:xfrm>
                      <a:prstGeom prst="rect">
                        <a:avLst/>
                      </a:prstGeom>
                    </p:spPr>
                  </p:pic>
                </p:oleObj>
              </mc:Fallback>
            </mc:AlternateContent>
          </a:graphicData>
        </a:graphic>
      </p:graphicFrame>
      <p:sp>
        <p:nvSpPr>
          <p:cNvPr id="6" name="矩形 5"/>
          <p:cNvSpPr/>
          <p:nvPr/>
        </p:nvSpPr>
        <p:spPr>
          <a:xfrm>
            <a:off x="3673128" y="2337064"/>
            <a:ext cx="811404"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84515" y="4507621"/>
            <a:ext cx="519330"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a:t>
            </a:r>
            <a:endParaRPr lang="zh-CN" altLang="en-US" sz="1400" dirty="0">
              <a:solidFill>
                <a:schemeClr val="bg1"/>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8" name="圆角矩形 17">
            <a:hlinkClick r:id="rId7"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63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下图为我国不同时期的国内人口迁移示意图。与我国</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50—80</a:t>
            </a:r>
            <a:r>
              <a:rPr lang="zh-CN" altLang="zh-CN" sz="2200" dirty="0">
                <a:solidFill>
                  <a:srgbClr val="000000"/>
                </a:solidFill>
                <a:latin typeface="Times New Roman" panose="02020603050405020304" pitchFamily="18" charset="0"/>
                <a:cs typeface="Times New Roman" panose="02020603050405020304" pitchFamily="18" charset="0"/>
              </a:rPr>
              <a:t>年代中期相比</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年代中期以来我国国内人口迁移主要表现为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自发性人口迁移、流动的规模较大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向西部地区迁移、流动的规模较大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务工、经商成为人口迁移与流动的主要动力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民工流动的人数已大大减少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③④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1434138"/>
              </p:ext>
            </p:extLst>
          </p:nvPr>
        </p:nvGraphicFramePr>
        <p:xfrm>
          <a:off x="508000" y="2614793"/>
          <a:ext cx="8128000" cy="1882415"/>
        </p:xfrm>
        <a:graphic>
          <a:graphicData uri="http://schemas.openxmlformats.org/presentationml/2006/ole">
            <mc:AlternateContent xmlns:mc="http://schemas.openxmlformats.org/markup-compatibility/2006">
              <mc:Choice xmlns:v="urn:schemas-microsoft-com:vml" Requires="v">
                <p:oleObj spid="_x0000_s21509" name="文档" r:id="rId9" imgW="3839157" imgH="888639" progId="Word.Document.12">
                  <p:embed/>
                </p:oleObj>
              </mc:Choice>
              <mc:Fallback>
                <p:oleObj name="文档" r:id="rId9" imgW="3839157" imgH="888639" progId="Word.Document.12">
                  <p:embed/>
                  <p:pic>
                    <p:nvPicPr>
                      <p:cNvPr id="0" name=""/>
                      <p:cNvPicPr/>
                      <p:nvPr/>
                    </p:nvPicPr>
                    <p:blipFill>
                      <a:blip r:embed="rId10"/>
                      <a:stretch>
                        <a:fillRect/>
                      </a:stretch>
                    </p:blipFill>
                    <p:spPr>
                      <a:xfrm>
                        <a:off x="508000" y="2614793"/>
                        <a:ext cx="8128000" cy="1882415"/>
                      </a:xfrm>
                      <a:prstGeom prst="rect">
                        <a:avLst/>
                      </a:prstGeom>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a:t>
            </a:r>
            <a:endParaRPr lang="zh-CN" altLang="en-US" sz="1400" dirty="0">
              <a:solidFill>
                <a:schemeClr val="bg1"/>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8" name="圆角矩形 17">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年代中期以来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我国国内人口迁移主要是地区经济发展的差异引起的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人口流动主要是自发的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主要是从内地迁移到经济发达的沿海地区务工和经商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人口流动规模大。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458010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5</a:t>
            </a:r>
            <a:endParaRPr lang="zh-CN" altLang="en-US" sz="1400" dirty="0">
              <a:solidFill>
                <a:schemeClr val="bg1"/>
              </a:solidFill>
            </a:endParaRPr>
          </a:p>
        </p:txBody>
      </p:sp>
      <p:sp>
        <p:nvSpPr>
          <p:cNvPr id="18" name="圆角矩形 17">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63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Arial" panose="020B0604020202020204" pitchFamily="34" charset="0"/>
                <a:cs typeface="Times New Roman" panose="02020603050405020304" pitchFamily="18" charset="0"/>
              </a:rPr>
              <a:t>01020008</a:t>
            </a:r>
            <a:r>
              <a:rPr lang="zh-CN" altLang="zh-CN" sz="2200" dirty="0">
                <a:solidFill>
                  <a:srgbClr val="000000"/>
                </a:solidFill>
                <a:latin typeface="Times New Roman" panose="02020603050405020304" pitchFamily="18" charset="0"/>
                <a:cs typeface="Times New Roman" panose="02020603050405020304" pitchFamily="18" charset="0"/>
              </a:rPr>
              <a:t>右图所示为美国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第二次世界大战后国内人口迁移主要流向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其国内人口迁移主要是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受东北部工业区的吸引产生的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因南北战争引起的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因气候等环境因素引起的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受新兴产业的吸引产生的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美国人口从东北部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冷冻地带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向西部、南部的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原因主要是美国西部、南部阳光充足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开发了新资源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发展了新兴工业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与东北部工业区吸引无关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美国南北战争发生在第二次世界大战前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与战后美国人口迁移无关。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9" name="W48.eps" descr="id:2147493779;FounderCES"/>
          <p:cNvPicPr/>
          <p:nvPr/>
        </p:nvPicPr>
        <p:blipFill>
          <a:blip r:embed="rId7"/>
          <a:stretch>
            <a:fillRect/>
          </a:stretch>
        </p:blipFill>
        <p:spPr>
          <a:xfrm>
            <a:off x="4139952" y="3029610"/>
            <a:ext cx="2117282" cy="1302370"/>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wipe(down)">
                                      <p:cBhvr>
                                        <p:cTn id="7" dur="500"/>
                                        <p:tgtEl>
                                          <p:spTgt spid="2">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8" end="8"/>
                                            </p:txEl>
                                          </p:spTgt>
                                        </p:tgtEl>
                                        <p:attrNameLst>
                                          <p:attrName>style.visibility</p:attrName>
                                        </p:attrNameLst>
                                      </p:cBhvr>
                                      <p:to>
                                        <p:strVal val="visible"/>
                                      </p:to>
                                    </p:set>
                                    <p:animEffect transition="in" filter="wipe(down)">
                                      <p:cBhvr>
                                        <p:cTn id="1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8" name="圆角矩形 17">
            <a:hlinkClick r:id="rId7" action="ppaction://hlinksldjump"/>
          </p:cNvPr>
          <p:cNvSpPr/>
          <p:nvPr/>
        </p:nvSpPr>
        <p:spPr>
          <a:xfrm>
            <a:off x="260227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20763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不同时期户籍迁移记忆漫画</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当前我国人口迁移的主要方向是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由城市到乡村</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由城市到城市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由乡村到城市</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由乡村到乡村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漫画所示影响人口迁移的因素主要有哪些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当前影响我国人口大规模流动的最主要因素是什么</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29813200"/>
              </p:ext>
            </p:extLst>
          </p:nvPr>
        </p:nvGraphicFramePr>
        <p:xfrm>
          <a:off x="508000" y="2186881"/>
          <a:ext cx="8128000" cy="2178223"/>
        </p:xfrm>
        <a:graphic>
          <a:graphicData uri="http://schemas.openxmlformats.org/presentationml/2006/ole">
            <mc:AlternateContent xmlns:mc="http://schemas.openxmlformats.org/markup-compatibility/2006">
              <mc:Choice xmlns:v="urn:schemas-microsoft-com:vml" Requires="v">
                <p:oleObj spid="_x0000_s22531" name="文档" r:id="rId9" imgW="3839157" imgH="1029064" progId="Word.Document.12">
                  <p:embed/>
                </p:oleObj>
              </mc:Choice>
              <mc:Fallback>
                <p:oleObj name="文档" r:id="rId9" imgW="3839157" imgH="1029064" progId="Word.Document.12">
                  <p:embed/>
                  <p:pic>
                    <p:nvPicPr>
                      <p:cNvPr id="0" name=""/>
                      <p:cNvPicPr/>
                      <p:nvPr/>
                    </p:nvPicPr>
                    <p:blipFill>
                      <a:blip r:embed="rId10"/>
                      <a:stretch>
                        <a:fillRect/>
                      </a:stretch>
                    </p:blipFill>
                    <p:spPr>
                      <a:xfrm>
                        <a:off x="508000" y="2186881"/>
                        <a:ext cx="8128000" cy="2178223"/>
                      </a:xfrm>
                      <a:prstGeom prst="rect">
                        <a:avLst/>
                      </a:prstGeom>
                    </p:spPr>
                  </p:pic>
                </p:oleObj>
              </mc:Fallback>
            </mc:AlternateContent>
          </a:graphicData>
        </a:graphic>
      </p:graphicFrame>
    </p:spTree>
    <p:extLst>
      <p:ext uri="{BB962C8B-B14F-4D97-AF65-F5344CB8AC3E}">
        <p14:creationId xmlns:p14="http://schemas.microsoft.com/office/powerpoint/2010/main" val="2504682223"/>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8" name="圆角矩形 17">
            <a:hlinkClick r:id="rId6" action="ppaction://hlinksldjump"/>
          </p:cNvPr>
          <p:cNvSpPr/>
          <p:nvPr/>
        </p:nvSpPr>
        <p:spPr>
          <a:xfrm>
            <a:off x="260227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4" name="矩形 3"/>
          <p:cNvSpPr>
            <a:spLocks noChangeAspect="1"/>
          </p:cNvSpPr>
          <p:nvPr/>
        </p:nvSpPr>
        <p:spPr>
          <a:xfrm>
            <a:off x="508000" y="1206374"/>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目前我国的国内人口流动和迁移以务工和经商为主要形式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这对我国乡村有何影响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当前我国人口迁移的主要方向是由乡村到城市。第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根据漫画内容可判断影响时期一人口迁移的主要因素是教育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影响时期二人口迁移的主要因素是经济因素。当前我国人口流动的主要原因是务工经商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影响因素是经济因素。第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人口迁移对迁出地的影响主要从加强与外界交流、缓解人地矛盾和人才外流等方面分析。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因素、经济因素。经济因素。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加强与外界的联系与交流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有利于社会经济的发展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缓解人地矛盾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保护生态环境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更好地利用和开发土地资源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人才外流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劳动力减少。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0484272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wipe(down)">
                                      <p:cBhvr>
                                        <p:cTn id="15" dur="500"/>
                                        <p:tgtEl>
                                          <p:spTgt spid="4">
                                            <p:txEl>
                                              <p:pRg st="3" end="3"/>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wipe(down)">
                                      <p:cBhvr>
                                        <p:cTn id="18"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国际人口迁移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流向。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15—16</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第二次世界大战后</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15—16</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开发了新大陆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传播了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改变了人种的空间分布。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第二次世界大战后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调整了劳动力空间分布不均的状况。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3188983"/>
              </p:ext>
            </p:extLst>
          </p:nvPr>
        </p:nvGraphicFramePr>
        <p:xfrm>
          <a:off x="508000" y="2682201"/>
          <a:ext cx="8128000" cy="457158"/>
        </p:xfrm>
        <a:graphic>
          <a:graphicData uri="http://schemas.openxmlformats.org/presentationml/2006/ole">
            <mc:AlternateContent xmlns:mc="http://schemas.openxmlformats.org/markup-compatibility/2006">
              <mc:Choice xmlns:v="urn:schemas-microsoft-com:vml" Requires="v">
                <p:oleObj spid="_x0000_s3100" name="文档" r:id="rId6" imgW="3839157" imgH="215318" progId="Word.Document.12">
                  <p:embed/>
                </p:oleObj>
              </mc:Choice>
              <mc:Fallback>
                <p:oleObj name="文档" r:id="rId6" imgW="3839157" imgH="215318" progId="Word.Document.12">
                  <p:embed/>
                  <p:pic>
                    <p:nvPicPr>
                      <p:cNvPr id="0" name=""/>
                      <p:cNvPicPr/>
                      <p:nvPr/>
                    </p:nvPicPr>
                    <p:blipFill>
                      <a:blip r:embed="rId7"/>
                      <a:stretch>
                        <a:fillRect/>
                      </a:stretch>
                    </p:blipFill>
                    <p:spPr>
                      <a:xfrm>
                        <a:off x="508000" y="2682201"/>
                        <a:ext cx="8128000" cy="457158"/>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909104648"/>
              </p:ext>
            </p:extLst>
          </p:nvPr>
        </p:nvGraphicFramePr>
        <p:xfrm>
          <a:off x="508000" y="3923915"/>
          <a:ext cx="8128000" cy="484050"/>
        </p:xfrm>
        <a:graphic>
          <a:graphicData uri="http://schemas.openxmlformats.org/presentationml/2006/ole">
            <mc:AlternateContent xmlns:mc="http://schemas.openxmlformats.org/markup-compatibility/2006">
              <mc:Choice xmlns:v="urn:schemas-microsoft-com:vml" Requires="v">
                <p:oleObj spid="_x0000_s3101" name="文档" r:id="rId9" imgW="3839157" imgH="229361" progId="Word.Document.12">
                  <p:embed/>
                </p:oleObj>
              </mc:Choice>
              <mc:Fallback>
                <p:oleObj name="文档" r:id="rId9" imgW="3839157" imgH="229361" progId="Word.Document.12">
                  <p:embed/>
                  <p:pic>
                    <p:nvPicPr>
                      <p:cNvPr id="0" name=""/>
                      <p:cNvPicPr/>
                      <p:nvPr/>
                    </p:nvPicPr>
                    <p:blipFill>
                      <a:blip r:embed="rId10"/>
                      <a:stretch>
                        <a:fillRect/>
                      </a:stretch>
                    </p:blipFill>
                    <p:spPr>
                      <a:xfrm>
                        <a:off x="508000" y="3923915"/>
                        <a:ext cx="8128000" cy="484050"/>
                      </a:xfrm>
                      <a:prstGeom prst="rect">
                        <a:avLst/>
                      </a:prstGeom>
                    </p:spPr>
                  </p:pic>
                </p:oleObj>
              </mc:Fallback>
            </mc:AlternateContent>
          </a:graphicData>
        </a:graphic>
      </p:graphicFrame>
      <p:sp>
        <p:nvSpPr>
          <p:cNvPr id="7" name="矩形 6"/>
          <p:cNvSpPr/>
          <p:nvPr/>
        </p:nvSpPr>
        <p:spPr>
          <a:xfrm>
            <a:off x="5014934" y="2780386"/>
            <a:ext cx="548105" cy="2418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199973" y="4166296"/>
            <a:ext cx="1354173" cy="1619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14630" y="4935528"/>
            <a:ext cx="1079016" cy="3835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8717503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28328"/>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国内人口迁移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受自给自足的农业经济、频繁的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战争</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自然灾害</a:t>
            </a:r>
            <a:r>
              <a:rPr lang="zh-CN" altLang="zh-CN" sz="2200" dirty="0">
                <a:solidFill>
                  <a:srgbClr val="000000"/>
                </a:solidFill>
                <a:latin typeface="Times New Roman" panose="02020603050405020304" pitchFamily="18" charset="0"/>
                <a:cs typeface="Times New Roman" panose="02020603050405020304" pitchFamily="18" charset="0"/>
              </a:rPr>
              <a:t>等影响而迁移。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新中国成立以来。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89043602"/>
              </p:ext>
            </p:extLst>
          </p:nvPr>
        </p:nvGraphicFramePr>
        <p:xfrm>
          <a:off x="508000" y="3292044"/>
          <a:ext cx="8128000" cy="2620960"/>
        </p:xfrm>
        <a:graphic>
          <a:graphicData uri="http://schemas.openxmlformats.org/presentationml/2006/ole">
            <mc:AlternateContent xmlns:mc="http://schemas.openxmlformats.org/markup-compatibility/2006">
              <mc:Choice xmlns:v="urn:schemas-microsoft-com:vml" Requires="v">
                <p:oleObj spid="_x0000_s4111" name="文档" r:id="rId6" imgW="3845639" imgH="1239341" progId="Word.Document.12">
                  <p:embed/>
                </p:oleObj>
              </mc:Choice>
              <mc:Fallback>
                <p:oleObj name="文档" r:id="rId6" imgW="3845639" imgH="1239341" progId="Word.Document.12">
                  <p:embed/>
                  <p:pic>
                    <p:nvPicPr>
                      <p:cNvPr id="0" name=""/>
                      <p:cNvPicPr/>
                      <p:nvPr/>
                    </p:nvPicPr>
                    <p:blipFill>
                      <a:blip r:embed="rId7"/>
                      <a:stretch>
                        <a:fillRect/>
                      </a:stretch>
                    </p:blipFill>
                    <p:spPr>
                      <a:xfrm>
                        <a:off x="508000" y="3292044"/>
                        <a:ext cx="8128000" cy="2620960"/>
                      </a:xfrm>
                      <a:prstGeom prst="rect">
                        <a:avLst/>
                      </a:prstGeom>
                    </p:spPr>
                  </p:pic>
                </p:oleObj>
              </mc:Fallback>
            </mc:AlternateContent>
          </a:graphicData>
        </a:graphic>
      </p:graphicFrame>
      <p:sp>
        <p:nvSpPr>
          <p:cNvPr id="6" name="矩形 5"/>
          <p:cNvSpPr/>
          <p:nvPr/>
        </p:nvSpPr>
        <p:spPr>
          <a:xfrm>
            <a:off x="5741706" y="1959762"/>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624724" y="1959762"/>
            <a:ext cx="1037872"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00264" y="3881020"/>
            <a:ext cx="548105"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22676" y="3881020"/>
            <a:ext cx="548105"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61557" y="4069191"/>
            <a:ext cx="548105"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18092" y="4634335"/>
            <a:ext cx="526718" cy="289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404160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二、影响人口迁移的因素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自然环境因素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气候</a:t>
            </a:r>
            <a:r>
              <a:rPr lang="zh-CN" altLang="zh-CN" sz="2200" dirty="0">
                <a:solidFill>
                  <a:srgbClr val="000000"/>
                </a:solidFill>
                <a:latin typeface="Times New Roman" panose="02020603050405020304" pitchFamily="18" charset="0"/>
                <a:cs typeface="Times New Roman" panose="02020603050405020304" pitchFamily="18" charset="0"/>
              </a:rPr>
              <a:t>、土壤、水和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矿产资源</a:t>
            </a:r>
            <a:r>
              <a:rPr lang="zh-CN" altLang="zh-CN" sz="2200" dirty="0">
                <a:solidFill>
                  <a:srgbClr val="000000"/>
                </a:solidFill>
                <a:latin typeface="Times New Roman" panose="02020603050405020304" pitchFamily="18" charset="0"/>
                <a:cs typeface="Times New Roman" panose="02020603050405020304" pitchFamily="18" charset="0"/>
              </a:rPr>
              <a:t>是最主要的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自然灾害有时也会促发人口的迁移。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往往起着主导作用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主要包括经济发展、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交通</a:t>
            </a:r>
            <a:r>
              <a:rPr lang="zh-CN" altLang="zh-CN" sz="2200" dirty="0">
                <a:solidFill>
                  <a:srgbClr val="000000"/>
                </a:solidFill>
                <a:latin typeface="Times New Roman" panose="02020603050405020304" pitchFamily="18" charset="0"/>
                <a:cs typeface="Times New Roman" panose="02020603050405020304" pitchFamily="18" charset="0"/>
              </a:rPr>
              <a:t>和通信等因素。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政策</a:t>
            </a:r>
            <a:r>
              <a:rPr lang="zh-CN" altLang="zh-CN" sz="2200" dirty="0">
                <a:solidFill>
                  <a:srgbClr val="000000"/>
                </a:solidFill>
                <a:latin typeface="Times New Roman" panose="02020603050405020304" pitchFamily="18" charset="0"/>
                <a:cs typeface="Times New Roman" panose="02020603050405020304" pitchFamily="18" charset="0"/>
              </a:rPr>
              <a:t>、社会变革、战争和宗教等是重要的影响因素。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822036" y="2737384"/>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72306" y="2737384"/>
            <a:ext cx="1111699"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85588" y="3545114"/>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73931" y="4347526"/>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27450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638"/>
            <a:ext cx="8128000" cy="330359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人口迁移及其带来的影响</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到内地去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到边疆去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到祖国最需要的地方去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我们的父辈甚至祖父辈们曾在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50—70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支边支内、上山下乡。曾经如火如荼的青春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伴随着朝阳蓬勃向上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广阔天地大有作为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是那一时期人们参与这场特殊的人口迁移的心态。改革开放以后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由于经济和社会的变革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我国出现了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民工潮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这一特殊现象。我国东部存在五个主要的民工吸引场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民工多从中部地区流向东部地区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孔雀东南飞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是形象的比喻。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24472577"/>
              </p:ext>
            </p:extLst>
          </p:nvPr>
        </p:nvGraphicFramePr>
        <p:xfrm>
          <a:off x="666576" y="4082449"/>
          <a:ext cx="7810849" cy="2739288"/>
        </p:xfrm>
        <a:graphic>
          <a:graphicData uri="http://schemas.openxmlformats.org/presentationml/2006/ole">
            <mc:AlternateContent xmlns:mc="http://schemas.openxmlformats.org/markup-compatibility/2006">
              <mc:Choice xmlns:v="urn:schemas-microsoft-com:vml" Requires="v">
                <p:oleObj spid="_x0000_s5134" name="文档" r:id="rId8" imgW="3839157" imgH="1345920" progId="Word.Document.12">
                  <p:embed/>
                </p:oleObj>
              </mc:Choice>
              <mc:Fallback>
                <p:oleObj name="文档" r:id="rId8" imgW="3839157" imgH="1345920" progId="Word.Document.12">
                  <p:embed/>
                  <p:pic>
                    <p:nvPicPr>
                      <p:cNvPr id="0" name=""/>
                      <p:cNvPicPr/>
                      <p:nvPr/>
                    </p:nvPicPr>
                    <p:blipFill>
                      <a:blip r:embed="rId9"/>
                      <a:stretch>
                        <a:fillRect/>
                      </a:stretch>
                    </p:blipFill>
                    <p:spPr>
                      <a:xfrm>
                        <a:off x="666576" y="4082449"/>
                        <a:ext cx="7810849" cy="2739288"/>
                      </a:xfrm>
                      <a:prstGeom prst="rect">
                        <a:avLst/>
                      </a:prstGeom>
                    </p:spPr>
                  </p:pic>
                </p:oleObj>
              </mc:Fallback>
            </mc:AlternateContent>
          </a:graphicData>
        </a:graphic>
      </p:graphicFrame>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支边支内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上山下乡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民工潮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这两次大规模人口迁移的特点有何不同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改革开放后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孔雀东南飞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的主要原因是什么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支边支内、上山下乡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是有组织、有计划的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民工潮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是自发的。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务工经商。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7306112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772816"/>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人口迁移的判断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人口迁移须同时具备三个条件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一是必须改变居住地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二是改变居住地应为永久或长期的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三是必须跨越一定的行政界线。图示如下。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73281772"/>
              </p:ext>
            </p:extLst>
          </p:nvPr>
        </p:nvGraphicFramePr>
        <p:xfrm>
          <a:off x="508000" y="3645024"/>
          <a:ext cx="8128000" cy="1425257"/>
        </p:xfrm>
        <a:graphic>
          <a:graphicData uri="http://schemas.openxmlformats.org/presentationml/2006/ole">
            <mc:AlternateContent xmlns:mc="http://schemas.openxmlformats.org/markup-compatibility/2006">
              <mc:Choice xmlns:v="urn:schemas-microsoft-com:vml" Requires="v">
                <p:oleObj spid="_x0000_s6156" name="文档" r:id="rId8" imgW="3839157" imgH="672600" progId="Word.Document.12">
                  <p:embed/>
                </p:oleObj>
              </mc:Choice>
              <mc:Fallback>
                <p:oleObj name="文档" r:id="rId8" imgW="3839157" imgH="672600" progId="Word.Document.12">
                  <p:embed/>
                  <p:pic>
                    <p:nvPicPr>
                      <p:cNvPr id="0" name=""/>
                      <p:cNvPicPr/>
                      <p:nvPr/>
                    </p:nvPicPr>
                    <p:blipFill>
                      <a:blip r:embed="rId9"/>
                      <a:stretch>
                        <a:fillRect/>
                      </a:stretch>
                    </p:blipFill>
                    <p:spPr>
                      <a:xfrm>
                        <a:off x="508000" y="3645024"/>
                        <a:ext cx="8128000" cy="1425257"/>
                      </a:xfrm>
                      <a:prstGeom prst="rect">
                        <a:avLst/>
                      </a:prstGeom>
                    </p:spPr>
                  </p:pic>
                </p:oleObj>
              </mc:Fallback>
            </mc:AlternateContent>
          </a:graphicData>
        </a:graphic>
      </p:graphicFrame>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309</TotalTime>
  <Words>1663</Words>
  <Application>Microsoft Office PowerPoint</Application>
  <PresentationFormat>全屏显示(4:3)</PresentationFormat>
  <Paragraphs>284</Paragraphs>
  <Slides>34</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46"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第二节　人口的空间变化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2016-08-01T08:00:16Z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