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emf" ContentType="image/x-emf"/>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73" r:id="rId2"/>
    <p:sldId id="264" r:id="rId3"/>
    <p:sldId id="265" r:id="rId4"/>
    <p:sldId id="379" r:id="rId5"/>
    <p:sldId id="378" r:id="rId6"/>
    <p:sldId id="380" r:id="rId7"/>
    <p:sldId id="275" r:id="rId8"/>
    <p:sldId id="361" r:id="rId9"/>
    <p:sldId id="381" r:id="rId10"/>
    <p:sldId id="382" r:id="rId11"/>
    <p:sldId id="383" r:id="rId12"/>
    <p:sldId id="362" r:id="rId13"/>
    <p:sldId id="384" r:id="rId14"/>
    <p:sldId id="388" r:id="rId15"/>
    <p:sldId id="372" r:id="rId16"/>
    <p:sldId id="389" r:id="rId17"/>
    <p:sldId id="374" r:id="rId18"/>
    <p:sldId id="390" r:id="rId19"/>
    <p:sldId id="391" r:id="rId20"/>
    <p:sldId id="392" r:id="rId21"/>
    <p:sldId id="375" r:id="rId22"/>
    <p:sldId id="393" r:id="rId23"/>
    <p:sldId id="270" r:id="rId24"/>
    <p:sldId id="277" r:id="rId25"/>
    <p:sldId id="394" r:id="rId26"/>
    <p:sldId id="310" r:id="rId27"/>
    <p:sldId id="395" r:id="rId28"/>
    <p:sldId id="311" r:id="rId29"/>
    <p:sldId id="396" r:id="rId3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43" autoAdjust="0"/>
    <p:restoredTop sz="95488" autoAdjust="0"/>
  </p:normalViewPr>
  <p:slideViewPr>
    <p:cSldViewPr showGuides="1">
      <p:cViewPr varScale="1">
        <p:scale>
          <a:sx n="88" d="100"/>
          <a:sy n="88" d="100"/>
        </p:scale>
        <p:origin x="1506" y="90"/>
      </p:cViewPr>
      <p:guideLst>
        <p:guide orient="horz" pos="754"/>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2016-08-01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3.xml"/><Relationship Id="rId7" Type="http://schemas.openxmlformats.org/officeDocument/2006/relationships/image" Target="../media/image6.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7.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7.xml"/><Relationship Id="rId4" Type="http://schemas.openxmlformats.org/officeDocument/2006/relationships/slide" Target="../slides/slide2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3.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7.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7.xml"/><Relationship Id="rId4" Type="http://schemas.openxmlformats.org/officeDocument/2006/relationships/slide" Target="../slides/slide2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289135" cy="584775"/>
            <a:chOff x="29482" y="2927145"/>
            <a:chExt cx="1588722" cy="487312"/>
          </a:xfrm>
        </p:grpSpPr>
        <p:sp>
          <p:nvSpPr>
            <p:cNvPr id="38" name="TextBox 37"/>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1832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220073" y="1"/>
            <a:ext cx="1379210"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289135" cy="584775"/>
            <a:chOff x="29482" y="2927145"/>
            <a:chExt cx="1588722" cy="487312"/>
          </a:xfrm>
        </p:grpSpPr>
        <p:sp>
          <p:nvSpPr>
            <p:cNvPr id="40" name="TextBox 39"/>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289135" cy="584775"/>
            <a:chOff x="29482" y="2927145"/>
            <a:chExt cx="1588722" cy="487312"/>
          </a:xfrm>
        </p:grpSpPr>
        <p:sp>
          <p:nvSpPr>
            <p:cNvPr id="39" name="TextBox 38"/>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D</a:t>
                </a:r>
                <a:r>
                  <a:rPr lang="en-US" altLang="zh-CN" sz="1000" baseline="0" dirty="0" smtClean="0">
                    <a:solidFill>
                      <a:schemeClr val="bg1"/>
                    </a:solidFill>
                    <a:latin typeface="+mn-lt"/>
                    <a:ea typeface="+mn-ea"/>
                  </a:rPr>
                  <a:t>AYIJIEHUO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289135" cy="584775"/>
              <a:chOff x="29482" y="2927145"/>
              <a:chExt cx="1588722" cy="487312"/>
            </a:xfrm>
          </p:grpSpPr>
          <p:sp>
            <p:nvSpPr>
              <p:cNvPr id="39" name="TextBox 38"/>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ANGTANGJIANCE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680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400" dirty="0" smtClean="0"/>
              <a:t>第三节　人口的合理容量</a:t>
            </a:r>
            <a:endParaRPr lang="zh-CN" altLang="zh-CN" sz="1400" b="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package" Target="../embeddings/Microsoft_Word___7.docx"/><Relationship Id="rId3" Type="http://schemas.openxmlformats.org/officeDocument/2006/relationships/slide" Target="slide7.xml"/><Relationship Id="rId7" Type="http://schemas.openxmlformats.org/officeDocument/2006/relationships/oleObject" Target="../embeddings/oleObject7.bin"/><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15.xml"/><Relationship Id="rId5" Type="http://schemas.openxmlformats.org/officeDocument/2006/relationships/slide" Target="slide12.xml"/><Relationship Id="rId4" Type="http://schemas.openxmlformats.org/officeDocument/2006/relationships/slide" Target="slide8.xml"/><Relationship Id="rId9" Type="http://schemas.openxmlformats.org/officeDocument/2006/relationships/image" Target="../media/image14.emf"/></Relationships>
</file>

<file path=ppt/slides/_rels/slide11.xml.rels><?xml version="1.0" encoding="UTF-8" standalone="yes"?>
<Relationships xmlns="http://schemas.openxmlformats.org/package/2006/relationships"><Relationship Id="rId8" Type="http://schemas.openxmlformats.org/officeDocument/2006/relationships/package" Target="../embeddings/Microsoft_Word___8.docx"/><Relationship Id="rId3" Type="http://schemas.openxmlformats.org/officeDocument/2006/relationships/slide" Target="slide7.xml"/><Relationship Id="rId7" Type="http://schemas.openxmlformats.org/officeDocument/2006/relationships/oleObject" Target="../embeddings/oleObject8.bin"/><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15.xml"/><Relationship Id="rId5" Type="http://schemas.openxmlformats.org/officeDocument/2006/relationships/slide" Target="slide12.xml"/><Relationship Id="rId4" Type="http://schemas.openxmlformats.org/officeDocument/2006/relationships/slide" Target="slide8.xml"/><Relationship Id="rId9" Type="http://schemas.openxmlformats.org/officeDocument/2006/relationships/image" Target="../media/image15.emf"/></Relationships>
</file>

<file path=ppt/slides/_rels/slide12.xml.rels><?xml version="1.0" encoding="UTF-8" standalone="yes"?>
<Relationships xmlns="http://schemas.openxmlformats.org/package/2006/relationships"><Relationship Id="rId8" Type="http://schemas.openxmlformats.org/officeDocument/2006/relationships/package" Target="../embeddings/Microsoft_Word___9.docx"/><Relationship Id="rId3" Type="http://schemas.openxmlformats.org/officeDocument/2006/relationships/slide" Target="slide7.xml"/><Relationship Id="rId7" Type="http://schemas.openxmlformats.org/officeDocument/2006/relationships/oleObject" Target="../embeddings/oleObject9.bin"/><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15.xml"/><Relationship Id="rId5" Type="http://schemas.openxmlformats.org/officeDocument/2006/relationships/slide" Target="slide12.xml"/><Relationship Id="rId4" Type="http://schemas.openxmlformats.org/officeDocument/2006/relationships/slide" Target="slide8.xml"/><Relationship Id="rId9" Type="http://schemas.openxmlformats.org/officeDocument/2006/relationships/image" Target="../media/image16.emf"/></Relationships>
</file>

<file path=ppt/slides/_rels/slide1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15.xml"/><Relationship Id="rId4" Type="http://schemas.openxmlformats.org/officeDocument/2006/relationships/slide" Target="slide12.xml"/></Relationships>
</file>

<file path=ppt/slides/_rels/slide1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15.xml"/><Relationship Id="rId4" Type="http://schemas.openxmlformats.org/officeDocument/2006/relationships/slide" Target="slide12.xml"/></Relationships>
</file>

<file path=ppt/slides/_rels/slide15.xml.rels><?xml version="1.0" encoding="UTF-8" standalone="yes"?>
<Relationships xmlns="http://schemas.openxmlformats.org/package/2006/relationships"><Relationship Id="rId8" Type="http://schemas.openxmlformats.org/officeDocument/2006/relationships/package" Target="../embeddings/Microsoft_Word___10.docx"/><Relationship Id="rId3" Type="http://schemas.openxmlformats.org/officeDocument/2006/relationships/slide" Target="slide7.xml"/><Relationship Id="rId7" Type="http://schemas.openxmlformats.org/officeDocument/2006/relationships/oleObject" Target="../embeddings/oleObject10.bin"/><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21.xml"/><Relationship Id="rId5" Type="http://schemas.openxmlformats.org/officeDocument/2006/relationships/slide" Target="slide17.xml"/><Relationship Id="rId4" Type="http://schemas.openxmlformats.org/officeDocument/2006/relationships/slide" Target="slide15.xml"/><Relationship Id="rId9" Type="http://schemas.openxmlformats.org/officeDocument/2006/relationships/image" Target="../media/image17.emf"/></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17.xml"/></Relationships>
</file>

<file path=ppt/slides/_rels/slide17.xml.rels><?xml version="1.0" encoding="UTF-8" standalone="yes"?>
<Relationships xmlns="http://schemas.openxmlformats.org/package/2006/relationships"><Relationship Id="rId8" Type="http://schemas.openxmlformats.org/officeDocument/2006/relationships/package" Target="../embeddings/Microsoft_Word___11.docx"/><Relationship Id="rId3" Type="http://schemas.openxmlformats.org/officeDocument/2006/relationships/slide" Target="slide7.xml"/><Relationship Id="rId7" Type="http://schemas.openxmlformats.org/officeDocument/2006/relationships/oleObject" Target="../embeddings/oleObject11.bin"/><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slide" Target="slide21.xml"/><Relationship Id="rId5" Type="http://schemas.openxmlformats.org/officeDocument/2006/relationships/slide" Target="slide17.xml"/><Relationship Id="rId4" Type="http://schemas.openxmlformats.org/officeDocument/2006/relationships/slide" Target="slide15.xml"/><Relationship Id="rId9" Type="http://schemas.openxmlformats.org/officeDocument/2006/relationships/image" Target="../media/image18.emf"/></Relationships>
</file>

<file path=ppt/slides/_rels/slide18.xml.rels><?xml version="1.0" encoding="UTF-8" standalone="yes"?>
<Relationships xmlns="http://schemas.openxmlformats.org/package/2006/relationships"><Relationship Id="rId8" Type="http://schemas.openxmlformats.org/officeDocument/2006/relationships/package" Target="../embeddings/Microsoft_Word___12.docx"/><Relationship Id="rId3" Type="http://schemas.openxmlformats.org/officeDocument/2006/relationships/slide" Target="slide7.xml"/><Relationship Id="rId7" Type="http://schemas.openxmlformats.org/officeDocument/2006/relationships/oleObject" Target="../embeddings/oleObject12.bin"/><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slide" Target="slide21.xml"/><Relationship Id="rId5" Type="http://schemas.openxmlformats.org/officeDocument/2006/relationships/slide" Target="slide17.xml"/><Relationship Id="rId4" Type="http://schemas.openxmlformats.org/officeDocument/2006/relationships/slide" Target="slide15.xml"/><Relationship Id="rId9" Type="http://schemas.openxmlformats.org/officeDocument/2006/relationships/image" Target="../media/image19.emf"/></Relationships>
</file>

<file path=ppt/slides/_rels/slide19.xml.rels><?xml version="1.0" encoding="UTF-8" standalone="yes"?>
<Relationships xmlns="http://schemas.openxmlformats.org/package/2006/relationships"><Relationship Id="rId8" Type="http://schemas.openxmlformats.org/officeDocument/2006/relationships/package" Target="../embeddings/Microsoft_Word___13.docx"/><Relationship Id="rId3" Type="http://schemas.openxmlformats.org/officeDocument/2006/relationships/slide" Target="slide7.xml"/><Relationship Id="rId7" Type="http://schemas.openxmlformats.org/officeDocument/2006/relationships/oleObject" Target="../embeddings/oleObject13.bin"/><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slide" Target="slide21.xml"/><Relationship Id="rId5" Type="http://schemas.openxmlformats.org/officeDocument/2006/relationships/slide" Target="slide17.xml"/><Relationship Id="rId4" Type="http://schemas.openxmlformats.org/officeDocument/2006/relationships/slide" Target="slide15.xml"/><Relationship Id="rId9" Type="http://schemas.openxmlformats.org/officeDocument/2006/relationships/image" Target="../media/image20.emf"/></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8" Type="http://schemas.openxmlformats.org/officeDocument/2006/relationships/package" Target="../embeddings/Microsoft_Word___14.docx"/><Relationship Id="rId3" Type="http://schemas.openxmlformats.org/officeDocument/2006/relationships/slide" Target="slide7.xml"/><Relationship Id="rId7" Type="http://schemas.openxmlformats.org/officeDocument/2006/relationships/oleObject" Target="../embeddings/oleObject14.bin"/><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slide" Target="slide21.xml"/><Relationship Id="rId5" Type="http://schemas.openxmlformats.org/officeDocument/2006/relationships/slide" Target="slide17.xml"/><Relationship Id="rId4" Type="http://schemas.openxmlformats.org/officeDocument/2006/relationships/slide" Target="slide15.xml"/><Relationship Id="rId9" Type="http://schemas.openxmlformats.org/officeDocument/2006/relationships/image" Target="../media/image21.emf"/></Relationships>
</file>

<file path=ppt/slides/_rels/slide21.xml.rels><?xml version="1.0" encoding="UTF-8" standalone="yes"?>
<Relationships xmlns="http://schemas.openxmlformats.org/package/2006/relationships"><Relationship Id="rId8" Type="http://schemas.openxmlformats.org/officeDocument/2006/relationships/package" Target="../embeddings/Microsoft_Word___15.docx"/><Relationship Id="rId3" Type="http://schemas.openxmlformats.org/officeDocument/2006/relationships/slide" Target="slide7.xml"/><Relationship Id="rId7" Type="http://schemas.openxmlformats.org/officeDocument/2006/relationships/oleObject" Target="../embeddings/oleObject15.bin"/><Relationship Id="rId2" Type="http://schemas.openxmlformats.org/officeDocument/2006/relationships/slideLayout" Target="../slideLayouts/slideLayout6.xml"/><Relationship Id="rId1" Type="http://schemas.openxmlformats.org/officeDocument/2006/relationships/vmlDrawing" Target="../drawings/vmlDrawing14.vml"/><Relationship Id="rId6" Type="http://schemas.openxmlformats.org/officeDocument/2006/relationships/slide" Target="slide21.xml"/><Relationship Id="rId5" Type="http://schemas.openxmlformats.org/officeDocument/2006/relationships/slide" Target="slide17.xml"/><Relationship Id="rId4" Type="http://schemas.openxmlformats.org/officeDocument/2006/relationships/slide" Target="slide15.xml"/><Relationship Id="rId9" Type="http://schemas.openxmlformats.org/officeDocument/2006/relationships/image" Target="../media/image22.emf"/></Relationships>
</file>

<file path=ppt/slides/_rels/slide2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17.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3.xml"/><Relationship Id="rId1" Type="http://schemas.openxmlformats.org/officeDocument/2006/relationships/slideLayout" Target="../slideLayouts/slideLayout7.xml"/><Relationship Id="rId5" Type="http://schemas.openxmlformats.org/officeDocument/2006/relationships/slide" Target="slide28.xml"/><Relationship Id="rId4" Type="http://schemas.openxmlformats.org/officeDocument/2006/relationships/slide" Target="slide26.xml"/></Relationships>
</file>

<file path=ppt/slides/_rels/slide2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3.xml"/><Relationship Id="rId1" Type="http://schemas.openxmlformats.org/officeDocument/2006/relationships/slideLayout" Target="../slideLayouts/slideLayout7.xml"/><Relationship Id="rId5" Type="http://schemas.openxmlformats.org/officeDocument/2006/relationships/slide" Target="slide28.xml"/><Relationship Id="rId4" Type="http://schemas.openxmlformats.org/officeDocument/2006/relationships/slide" Target="slide26.xml"/></Relationships>
</file>

<file path=ppt/slides/_rels/slide2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3.xml"/><Relationship Id="rId1" Type="http://schemas.openxmlformats.org/officeDocument/2006/relationships/slideLayout" Target="../slideLayouts/slideLayout7.xml"/><Relationship Id="rId5" Type="http://schemas.openxmlformats.org/officeDocument/2006/relationships/slide" Target="slide28.xml"/><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8" Type="http://schemas.openxmlformats.org/officeDocument/2006/relationships/package" Target="../embeddings/Microsoft_Word___16.docx"/><Relationship Id="rId3" Type="http://schemas.openxmlformats.org/officeDocument/2006/relationships/slide" Target="slide23.xml"/><Relationship Id="rId7" Type="http://schemas.openxmlformats.org/officeDocument/2006/relationships/oleObject" Target="../embeddings/oleObject16.bin"/><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slide" Target="slide28.xml"/><Relationship Id="rId5" Type="http://schemas.openxmlformats.org/officeDocument/2006/relationships/slide" Target="slide26.xml"/><Relationship Id="rId4" Type="http://schemas.openxmlformats.org/officeDocument/2006/relationships/slide" Target="slide24.xml"/><Relationship Id="rId9" Type="http://schemas.openxmlformats.org/officeDocument/2006/relationships/image" Target="../media/image23.emf"/></Relationships>
</file>

<file path=ppt/slides/_rels/slide27.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3.xml"/><Relationship Id="rId1" Type="http://schemas.openxmlformats.org/officeDocument/2006/relationships/slideLayout" Target="../slideLayouts/slideLayout7.xml"/><Relationship Id="rId5" Type="http://schemas.openxmlformats.org/officeDocument/2006/relationships/slide" Target="slide28.xml"/><Relationship Id="rId4" Type="http://schemas.openxmlformats.org/officeDocument/2006/relationships/slide" Target="slide26.xml"/></Relationships>
</file>

<file path=ppt/slides/_rels/slide28.xml.rels><?xml version="1.0" encoding="UTF-8" standalone="yes"?>
<Relationships xmlns="http://schemas.openxmlformats.org/package/2006/relationships"><Relationship Id="rId8" Type="http://schemas.openxmlformats.org/officeDocument/2006/relationships/package" Target="../embeddings/Microsoft_Word___17.docx"/><Relationship Id="rId3" Type="http://schemas.openxmlformats.org/officeDocument/2006/relationships/slide" Target="slide23.xml"/><Relationship Id="rId7" Type="http://schemas.openxmlformats.org/officeDocument/2006/relationships/oleObject" Target="../embeddings/oleObject17.bin"/><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slide" Target="slide28.xml"/><Relationship Id="rId5" Type="http://schemas.openxmlformats.org/officeDocument/2006/relationships/slide" Target="slide26.xml"/><Relationship Id="rId4" Type="http://schemas.openxmlformats.org/officeDocument/2006/relationships/slide" Target="slide24.xml"/><Relationship Id="rId9" Type="http://schemas.openxmlformats.org/officeDocument/2006/relationships/image" Target="../media/image24.emf"/></Relationships>
</file>

<file path=ppt/slides/_rels/slide29.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3.xml"/><Relationship Id="rId1" Type="http://schemas.openxmlformats.org/officeDocument/2006/relationships/slideLayout" Target="../slideLayouts/slideLayout7.xml"/><Relationship Id="rId5" Type="http://schemas.openxmlformats.org/officeDocument/2006/relationships/slide" Target="slide28.xml"/><Relationship Id="rId4" Type="http://schemas.openxmlformats.org/officeDocument/2006/relationships/slide" Target="slide26.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5.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10" Type="http://schemas.openxmlformats.org/officeDocument/2006/relationships/image" Target="../media/image11.emf"/><Relationship Id="rId4" Type="http://schemas.openxmlformats.org/officeDocument/2006/relationships/slide" Target="slide5.xml"/><Relationship Id="rId9" Type="http://schemas.openxmlformats.org/officeDocument/2006/relationships/package" Target="../embeddings/Microsoft_Word___4.docx"/></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2.emf"/><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Word___5.docx"/><Relationship Id="rId5" Type="http://schemas.openxmlformats.org/officeDocument/2006/relationships/oleObject" Target="../embeddings/oleObject5.bin"/><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15.xml"/><Relationship Id="rId4" Type="http://schemas.openxmlformats.org/officeDocument/2006/relationships/slide" Target="slide12.xml"/></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15.xml"/><Relationship Id="rId4" Type="http://schemas.openxmlformats.org/officeDocument/2006/relationships/slide" Target="slide12.xml"/></Relationships>
</file>

<file path=ppt/slides/_rels/slide9.xml.rels><?xml version="1.0" encoding="UTF-8" standalone="yes"?>
<Relationships xmlns="http://schemas.openxmlformats.org/package/2006/relationships"><Relationship Id="rId8" Type="http://schemas.openxmlformats.org/officeDocument/2006/relationships/package" Target="../embeddings/Microsoft_Word___6.docx"/><Relationship Id="rId3" Type="http://schemas.openxmlformats.org/officeDocument/2006/relationships/slide" Target="slide7.xml"/><Relationship Id="rId7" Type="http://schemas.openxmlformats.org/officeDocument/2006/relationships/oleObject" Target="../embeddings/oleObject6.bin"/><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15.xml"/><Relationship Id="rId5" Type="http://schemas.openxmlformats.org/officeDocument/2006/relationships/slide" Target="slide12.xml"/><Relationship Id="rId4" Type="http://schemas.openxmlformats.org/officeDocument/2006/relationships/slide" Target="slide8.xml"/><Relationship Id="rId9" Type="http://schemas.openxmlformats.org/officeDocument/2006/relationships/image" Target="../media/image1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第三节　人口的合理容量</a:t>
            </a:r>
          </a:p>
        </p:txBody>
      </p:sp>
    </p:spTree>
    <p:extLst>
      <p:ext uri="{BB962C8B-B14F-4D97-AF65-F5344CB8AC3E}">
        <p14:creationId xmlns:p14="http://schemas.microsoft.com/office/powerpoint/2010/main" val="211308512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988840"/>
            <a:ext cx="3958135"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各影响因素之间的关系</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158501463"/>
              </p:ext>
            </p:extLst>
          </p:nvPr>
        </p:nvGraphicFramePr>
        <p:xfrm>
          <a:off x="508000" y="2780928"/>
          <a:ext cx="8128000" cy="2497563"/>
        </p:xfrm>
        <a:graphic>
          <a:graphicData uri="http://schemas.openxmlformats.org/presentationml/2006/ole">
            <mc:AlternateContent xmlns:mc="http://schemas.openxmlformats.org/markup-compatibility/2006">
              <mc:Choice xmlns:v="urn:schemas-microsoft-com:vml" Requires="v">
                <p:oleObj spid="_x0000_s6155" name="文档" r:id="rId8" imgW="3839157" imgH="1179931" progId="Word.Document.12">
                  <p:embed/>
                </p:oleObj>
              </mc:Choice>
              <mc:Fallback>
                <p:oleObj name="文档" r:id="rId8" imgW="3839157" imgH="1179931" progId="Word.Document.12">
                  <p:embed/>
                  <p:pic>
                    <p:nvPicPr>
                      <p:cNvPr id="0" name=""/>
                      <p:cNvPicPr/>
                      <p:nvPr/>
                    </p:nvPicPr>
                    <p:blipFill>
                      <a:blip r:embed="rId9"/>
                      <a:stretch>
                        <a:fillRect/>
                      </a:stretch>
                    </p:blipFill>
                    <p:spPr>
                      <a:xfrm>
                        <a:off x="508000" y="2780928"/>
                        <a:ext cx="8128000" cy="2497563"/>
                      </a:xfrm>
                      <a:prstGeom prst="rect">
                        <a:avLst/>
                      </a:prstGeom>
                    </p:spPr>
                  </p:pic>
                </p:oleObj>
              </mc:Fallback>
            </mc:AlternateContent>
          </a:graphicData>
        </a:graphic>
      </p:graphicFrame>
    </p:spTree>
    <p:extLst>
      <p:ext uri="{BB962C8B-B14F-4D97-AF65-F5344CB8AC3E}">
        <p14:creationId xmlns:p14="http://schemas.microsoft.com/office/powerpoint/2010/main" val="245517288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412776"/>
            <a:ext cx="8128000" cy="125720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环境人口容量的特性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一个地区的资源不断变化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这是因为资源的数量和开发利用程度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受科技发展水平的影响。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84641934"/>
              </p:ext>
            </p:extLst>
          </p:nvPr>
        </p:nvGraphicFramePr>
        <p:xfrm>
          <a:off x="508000" y="2948552"/>
          <a:ext cx="8128000" cy="2712696"/>
        </p:xfrm>
        <a:graphic>
          <a:graphicData uri="http://schemas.openxmlformats.org/presentationml/2006/ole">
            <mc:AlternateContent xmlns:mc="http://schemas.openxmlformats.org/markup-compatibility/2006">
              <mc:Choice xmlns:v="urn:schemas-microsoft-com:vml" Requires="v">
                <p:oleObj spid="_x0000_s7179" name="文档" r:id="rId8" imgW="3839157" imgH="1281829" progId="Word.Document.12">
                  <p:embed/>
                </p:oleObj>
              </mc:Choice>
              <mc:Fallback>
                <p:oleObj name="文档" r:id="rId8" imgW="3839157" imgH="1281829" progId="Word.Document.12">
                  <p:embed/>
                  <p:pic>
                    <p:nvPicPr>
                      <p:cNvPr id="0" name=""/>
                      <p:cNvPicPr/>
                      <p:nvPr/>
                    </p:nvPicPr>
                    <p:blipFill>
                      <a:blip r:embed="rId9"/>
                      <a:stretch>
                        <a:fillRect/>
                      </a:stretch>
                    </p:blipFill>
                    <p:spPr>
                      <a:xfrm>
                        <a:off x="508000" y="2948552"/>
                        <a:ext cx="8128000" cy="2712696"/>
                      </a:xfrm>
                      <a:prstGeom prst="rect">
                        <a:avLst/>
                      </a:prstGeom>
                    </p:spPr>
                  </p:pic>
                </p:oleObj>
              </mc:Fallback>
            </mc:AlternateContent>
          </a:graphicData>
        </a:graphic>
      </p:graphicFrame>
    </p:spTree>
    <p:extLst>
      <p:ext uri="{BB962C8B-B14F-4D97-AF65-F5344CB8AC3E}">
        <p14:creationId xmlns:p14="http://schemas.microsoft.com/office/powerpoint/2010/main" val="375336494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5"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6"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典例剖析</a:t>
            </a:r>
            <a:endParaRPr lang="zh-CN" altLang="en-US" dirty="0"/>
          </a:p>
        </p:txBody>
      </p:sp>
      <p:sp>
        <p:nvSpPr>
          <p:cNvPr id="11" name="矩形 10">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412776"/>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根据美国人口普查局的研究</a:t>
            </a:r>
            <a:r>
              <a:rPr lang="en-US" altLang="zh-CN" sz="2200" dirty="0">
                <a:solidFill>
                  <a:srgbClr val="000000"/>
                </a:solidFill>
                <a:latin typeface="Times New Roman" panose="02020603050405020304" pitchFamily="18" charset="0"/>
                <a:cs typeface="Times New Roman" panose="02020603050405020304" pitchFamily="18" charset="0"/>
              </a:rPr>
              <a:t>,2051</a:t>
            </a:r>
            <a:r>
              <a:rPr lang="zh-CN" altLang="zh-CN" sz="2200" dirty="0">
                <a:solidFill>
                  <a:srgbClr val="000000"/>
                </a:solidFill>
                <a:latin typeface="Times New Roman" panose="02020603050405020304" pitchFamily="18" charset="0"/>
                <a:cs typeface="Times New Roman" panose="02020603050405020304" pitchFamily="18" charset="0"/>
              </a:rPr>
              <a:t>年美国的人口将达到</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亿。很多人关注的不是美国人口数量增长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而是美国人口增长对环境的影响。英国《独立报》指出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对支撑地球生命的自然体系来说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美国人口的快速增长显然不是什么好事。下图为美国人口数量及部分消费品总量占世界比重图。读图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681176988"/>
              </p:ext>
            </p:extLst>
          </p:nvPr>
        </p:nvGraphicFramePr>
        <p:xfrm>
          <a:off x="508000" y="3861048"/>
          <a:ext cx="8128000" cy="2043765"/>
        </p:xfrm>
        <a:graphic>
          <a:graphicData uri="http://schemas.openxmlformats.org/presentationml/2006/ole">
            <mc:AlternateContent xmlns:mc="http://schemas.openxmlformats.org/markup-compatibility/2006">
              <mc:Choice xmlns:v="urn:schemas-microsoft-com:vml" Requires="v">
                <p:oleObj spid="_x0000_s8202" name="文档" r:id="rId8" imgW="3839157" imgH="964612" progId="Word.Document.12">
                  <p:embed/>
                </p:oleObj>
              </mc:Choice>
              <mc:Fallback>
                <p:oleObj name="文档" r:id="rId8" imgW="3839157" imgH="964612" progId="Word.Document.12">
                  <p:embed/>
                  <p:pic>
                    <p:nvPicPr>
                      <p:cNvPr id="0" name=""/>
                      <p:cNvPicPr/>
                      <p:nvPr/>
                    </p:nvPicPr>
                    <p:blipFill>
                      <a:blip r:embed="rId9"/>
                      <a:stretch>
                        <a:fillRect/>
                      </a:stretch>
                    </p:blipFill>
                    <p:spPr>
                      <a:xfrm>
                        <a:off x="508000" y="3861048"/>
                        <a:ext cx="8128000" cy="2043765"/>
                      </a:xfrm>
                      <a:prstGeom prst="rect">
                        <a:avLst/>
                      </a:prstGeom>
                    </p:spPr>
                  </p:pic>
                </p:oleObj>
              </mc:Fallback>
            </mc:AlternateContent>
          </a:graphicData>
        </a:graphic>
      </p:graphicFrame>
    </p:spTree>
    <p:extLst>
      <p:ext uri="{BB962C8B-B14F-4D97-AF65-F5344CB8AC3E}">
        <p14:creationId xmlns:p14="http://schemas.microsoft.com/office/powerpoint/2010/main" val="14067808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5"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6"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典例剖析</a:t>
            </a:r>
            <a:endParaRPr lang="zh-CN" altLang="en-US" dirty="0"/>
          </a:p>
        </p:txBody>
      </p:sp>
      <p:sp>
        <p:nvSpPr>
          <p:cNvPr id="11" name="矩形 10">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681641"/>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美国人口的增长除自然增长外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这种方式的人口增长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主要原因是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环境人口容量主要受资源、科技、</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等因素影响。美国资源丰富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国土辽阔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但媒体称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对支撑地球生命的自然体系来说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美国人口的快速增长显然不是什么好事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试运用环境人口容量的相关理论进行阐释。</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美国是典型的移民国家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外来人口较多。由图示知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美国人均资源消耗量远高于全球平均水平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给环境带来较大的压力。人口的生活和文化消费水平越高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环境人口容量越小</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0160045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5"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6"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典例剖析</a:t>
            </a:r>
            <a:endParaRPr lang="zh-CN" altLang="en-US" dirty="0"/>
          </a:p>
        </p:txBody>
      </p:sp>
      <p:sp>
        <p:nvSpPr>
          <p:cNvPr id="11" name="矩形 10">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国际人口迁移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或机械增长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美国经济发达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生产力水平高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吸引了大量移民迁入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地区的对外开放程度　人口的文化和生活消费水平　环境人口容量是一个国家或地区最多能容纳的人口数量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美国人均资源消耗量远高于全球平均水平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这种高消费的生活方式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随着人口的增长会给环境带来巨大的压力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也将使其环境人口容量减小。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2683911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1"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问题导引</a:t>
            </a:r>
          </a:p>
        </p:txBody>
      </p:sp>
      <p:sp>
        <p:nvSpPr>
          <p:cNvPr id="12"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3"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1290532"/>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环境承载力、环境人口容量、人口合理容量的区分</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木桶容纳水量的多少取决于短的桶板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木桶效应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。按世界人均占有淡水量计算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中国能养活</a:t>
            </a:r>
            <a:r>
              <a:rPr lang="en-US" altLang="zh-CN" sz="2200" dirty="0">
                <a:solidFill>
                  <a:srgbClr val="000000"/>
                </a:solidFill>
                <a:latin typeface="Times New Roman" panose="02020603050405020304" pitchFamily="18" charset="0"/>
                <a:cs typeface="Times New Roman" panose="02020603050405020304" pitchFamily="18" charset="0"/>
              </a:rPr>
              <a:t>3.2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按世界人均耕地计算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中国能养活</a:t>
            </a:r>
            <a:r>
              <a:rPr lang="en-US" altLang="zh-CN" sz="2200" dirty="0">
                <a:solidFill>
                  <a:srgbClr val="000000"/>
                </a:solidFill>
                <a:latin typeface="Times New Roman" panose="02020603050405020304" pitchFamily="18" charset="0"/>
                <a:cs typeface="Times New Roman" panose="02020603050405020304" pitchFamily="18" charset="0"/>
              </a:rPr>
              <a:t>2.6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按世界人均占有林地计算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中国能养活</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亿人。有专家认为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我国环境人口容量应在</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这并不是人口合理容量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我国的人口合理容量应在</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22244209"/>
              </p:ext>
            </p:extLst>
          </p:nvPr>
        </p:nvGraphicFramePr>
        <p:xfrm>
          <a:off x="508000" y="4008853"/>
          <a:ext cx="8128000" cy="2178223"/>
        </p:xfrm>
        <a:graphic>
          <a:graphicData uri="http://schemas.openxmlformats.org/presentationml/2006/ole">
            <mc:AlternateContent xmlns:mc="http://schemas.openxmlformats.org/markup-compatibility/2006">
              <mc:Choice xmlns:v="urn:schemas-microsoft-com:vml" Requires="v">
                <p:oleObj spid="_x0000_s9225" name="文档" r:id="rId8" imgW="3839157" imgH="1029064" progId="Word.Document.12">
                  <p:embed/>
                </p:oleObj>
              </mc:Choice>
              <mc:Fallback>
                <p:oleObj name="文档" r:id="rId8" imgW="3839157" imgH="1029064" progId="Word.Document.12">
                  <p:embed/>
                  <p:pic>
                    <p:nvPicPr>
                      <p:cNvPr id="0" name=""/>
                      <p:cNvPicPr/>
                      <p:nvPr/>
                    </p:nvPicPr>
                    <p:blipFill>
                      <a:blip r:embed="rId9"/>
                      <a:stretch>
                        <a:fillRect/>
                      </a:stretch>
                    </p:blipFill>
                    <p:spPr>
                      <a:xfrm>
                        <a:off x="508000" y="4008853"/>
                        <a:ext cx="8128000" cy="2178223"/>
                      </a:xfrm>
                      <a:prstGeom prst="rect">
                        <a:avLst/>
                      </a:prstGeom>
                    </p:spPr>
                  </p:pic>
                </p:oleObj>
              </mc:Fallback>
            </mc:AlternateContent>
          </a:graphicData>
        </a:graphic>
      </p:graphicFrame>
    </p:spTree>
    <p:extLst>
      <p:ext uri="{BB962C8B-B14F-4D97-AF65-F5344CB8AC3E}">
        <p14:creationId xmlns:p14="http://schemas.microsoft.com/office/powerpoint/2010/main" val="412624483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1"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问题导引</a:t>
            </a:r>
          </a:p>
        </p:txBody>
      </p:sp>
      <p:sp>
        <p:nvSpPr>
          <p:cNvPr id="12"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3"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环境人口容量和人口合理容量强调点有何不同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二者的大小关系如何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环境人口容量强调的是一个地区的资源环境所能承载的最大人口数量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极限人口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即地球最多能养活多少人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而人口合理容量强调在保证合理健康的生活水平条件下和能促进可持续发展前提下的适度人口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最佳人口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即地球上适合养活多少人。一般环境人口容量大于人口合理容量。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1240710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1207638"/>
            <a:ext cx="55415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环境承载力与环境人口容量的对比</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31705783"/>
              </p:ext>
            </p:extLst>
          </p:nvPr>
        </p:nvGraphicFramePr>
        <p:xfrm>
          <a:off x="508000" y="1711694"/>
          <a:ext cx="8128000" cy="5159836"/>
        </p:xfrm>
        <a:graphic>
          <a:graphicData uri="http://schemas.openxmlformats.org/presentationml/2006/ole">
            <mc:AlternateContent xmlns:mc="http://schemas.openxmlformats.org/markup-compatibility/2006">
              <mc:Choice xmlns:v="urn:schemas-microsoft-com:vml" Requires="v">
                <p:oleObj spid="_x0000_s10247" name="文档" r:id="rId8" imgW="3839157" imgH="2437275" progId="Word.Document.12">
                  <p:embed/>
                </p:oleObj>
              </mc:Choice>
              <mc:Fallback>
                <p:oleObj name="文档" r:id="rId8" imgW="3839157" imgH="2437275" progId="Word.Document.12">
                  <p:embed/>
                  <p:pic>
                    <p:nvPicPr>
                      <p:cNvPr id="0" name=""/>
                      <p:cNvPicPr/>
                      <p:nvPr/>
                    </p:nvPicPr>
                    <p:blipFill>
                      <a:blip r:embed="rId9"/>
                      <a:stretch>
                        <a:fillRect/>
                      </a:stretch>
                    </p:blipFill>
                    <p:spPr>
                      <a:xfrm>
                        <a:off x="508000" y="1711694"/>
                        <a:ext cx="8128000" cy="5159836"/>
                      </a:xfrm>
                      <a:prstGeom prst="rect">
                        <a:avLst/>
                      </a:prstGeom>
                    </p:spPr>
                  </p:pic>
                </p:oleObj>
              </mc:Fallback>
            </mc:AlternateContent>
          </a:graphicData>
        </a:graphic>
      </p:graphicFrame>
    </p:spTree>
    <p:extLst>
      <p:ext uri="{BB962C8B-B14F-4D97-AF65-F5344CB8AC3E}">
        <p14:creationId xmlns:p14="http://schemas.microsoft.com/office/powerpoint/2010/main" val="150598287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1700808"/>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环境人口容量与人口合理容量的对比分析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从概念入手分析差异。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700073261"/>
              </p:ext>
            </p:extLst>
          </p:nvPr>
        </p:nvGraphicFramePr>
        <p:xfrm>
          <a:off x="508000" y="2708920"/>
          <a:ext cx="8128000" cy="2847154"/>
        </p:xfrm>
        <a:graphic>
          <a:graphicData uri="http://schemas.openxmlformats.org/presentationml/2006/ole">
            <mc:AlternateContent xmlns:mc="http://schemas.openxmlformats.org/markup-compatibility/2006">
              <mc:Choice xmlns:v="urn:schemas-microsoft-com:vml" Requires="v">
                <p:oleObj spid="_x0000_s11271" name="文档" r:id="rId8" imgW="3839157" imgH="1344120" progId="Word.Document.12">
                  <p:embed/>
                </p:oleObj>
              </mc:Choice>
              <mc:Fallback>
                <p:oleObj name="文档" r:id="rId8" imgW="3839157" imgH="1344120" progId="Word.Document.12">
                  <p:embed/>
                  <p:pic>
                    <p:nvPicPr>
                      <p:cNvPr id="0" name=""/>
                      <p:cNvPicPr/>
                      <p:nvPr/>
                    </p:nvPicPr>
                    <p:blipFill>
                      <a:blip r:embed="rId9"/>
                      <a:stretch>
                        <a:fillRect/>
                      </a:stretch>
                    </p:blipFill>
                    <p:spPr>
                      <a:xfrm>
                        <a:off x="508000" y="2708920"/>
                        <a:ext cx="8128000" cy="2847154"/>
                      </a:xfrm>
                      <a:prstGeom prst="rect">
                        <a:avLst/>
                      </a:prstGeom>
                    </p:spPr>
                  </p:pic>
                </p:oleObj>
              </mc:Fallback>
            </mc:AlternateContent>
          </a:graphicData>
        </a:graphic>
      </p:graphicFrame>
    </p:spTree>
    <p:extLst>
      <p:ext uri="{BB962C8B-B14F-4D97-AF65-F5344CB8AC3E}">
        <p14:creationId xmlns:p14="http://schemas.microsoft.com/office/powerpoint/2010/main" val="428896577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1412776"/>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从影响因素及特性上理解二者的联系。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环境人口容量与人口合理容量的制约因素是相同的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由此决定了二者的特性也是相同的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可由图示去理解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具体如下图所示。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092157749"/>
              </p:ext>
            </p:extLst>
          </p:nvPr>
        </p:nvGraphicFramePr>
        <p:xfrm>
          <a:off x="508000" y="2948552"/>
          <a:ext cx="8128000" cy="2712696"/>
        </p:xfrm>
        <a:graphic>
          <a:graphicData uri="http://schemas.openxmlformats.org/presentationml/2006/ole">
            <mc:AlternateContent xmlns:mc="http://schemas.openxmlformats.org/markup-compatibility/2006">
              <mc:Choice xmlns:v="urn:schemas-microsoft-com:vml" Requires="v">
                <p:oleObj spid="_x0000_s12295" name="文档" r:id="rId8" imgW="3839157" imgH="1281829" progId="Word.Document.12">
                  <p:embed/>
                </p:oleObj>
              </mc:Choice>
              <mc:Fallback>
                <p:oleObj name="文档" r:id="rId8" imgW="3839157" imgH="1281829" progId="Word.Document.12">
                  <p:embed/>
                  <p:pic>
                    <p:nvPicPr>
                      <p:cNvPr id="0" name=""/>
                      <p:cNvPicPr/>
                      <p:nvPr/>
                    </p:nvPicPr>
                    <p:blipFill>
                      <a:blip r:embed="rId9"/>
                      <a:stretch>
                        <a:fillRect/>
                      </a:stretch>
                    </p:blipFill>
                    <p:spPr>
                      <a:xfrm>
                        <a:off x="508000" y="2948552"/>
                        <a:ext cx="8128000" cy="2712696"/>
                      </a:xfrm>
                      <a:prstGeom prst="rect">
                        <a:avLst/>
                      </a:prstGeom>
                    </p:spPr>
                  </p:pic>
                </p:oleObj>
              </mc:Fallback>
            </mc:AlternateContent>
          </a:graphicData>
        </a:graphic>
      </p:graphicFrame>
    </p:spTree>
    <p:extLst>
      <p:ext uri="{BB962C8B-B14F-4D97-AF65-F5344CB8AC3E}">
        <p14:creationId xmlns:p14="http://schemas.microsoft.com/office/powerpoint/2010/main" val="244464995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4084448027"/>
              </p:ext>
            </p:extLst>
          </p:nvPr>
        </p:nvGraphicFramePr>
        <p:xfrm>
          <a:off x="508000" y="824087"/>
          <a:ext cx="8128000" cy="6453995"/>
        </p:xfrm>
        <a:graphic>
          <a:graphicData uri="http://schemas.openxmlformats.org/presentationml/2006/ole">
            <mc:AlternateContent xmlns:mc="http://schemas.openxmlformats.org/markup-compatibility/2006">
              <mc:Choice xmlns:v="urn:schemas-microsoft-com:vml" Requires="v">
                <p:oleObj spid="_x0000_s1041" name="文档" r:id="rId4" imgW="3839157" imgH="3048304" progId="Word.Document.12">
                  <p:embed/>
                </p:oleObj>
              </mc:Choice>
              <mc:Fallback>
                <p:oleObj name="文档" r:id="rId4" imgW="3839157" imgH="3048304" progId="Word.Document.12">
                  <p:embed/>
                  <p:pic>
                    <p:nvPicPr>
                      <p:cNvPr id="0" name=""/>
                      <p:cNvPicPr/>
                      <p:nvPr/>
                    </p:nvPicPr>
                    <p:blipFill>
                      <a:blip r:embed="rId5"/>
                      <a:stretch>
                        <a:fillRect/>
                      </a:stretch>
                    </p:blipFill>
                    <p:spPr>
                      <a:xfrm>
                        <a:off x="508000" y="824087"/>
                        <a:ext cx="8128000" cy="6453995"/>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4" name="矩形 3"/>
          <p:cNvSpPr>
            <a:spLocks noChangeAspect="1"/>
          </p:cNvSpPr>
          <p:nvPr/>
        </p:nvSpPr>
        <p:spPr>
          <a:xfrm>
            <a:off x="508000" y="1988840"/>
            <a:ext cx="4804520"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从内涵和意义分析二者的区别</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85090595"/>
              </p:ext>
            </p:extLst>
          </p:nvPr>
        </p:nvGraphicFramePr>
        <p:xfrm>
          <a:off x="508000" y="2677854"/>
          <a:ext cx="8128000" cy="2551346"/>
        </p:xfrm>
        <a:graphic>
          <a:graphicData uri="http://schemas.openxmlformats.org/presentationml/2006/ole">
            <mc:AlternateContent xmlns:mc="http://schemas.openxmlformats.org/markup-compatibility/2006">
              <mc:Choice xmlns:v="urn:schemas-microsoft-com:vml" Requires="v">
                <p:oleObj spid="_x0000_s13319" name="文档" r:id="rId8" imgW="3839157" imgH="1205135" progId="Word.Document.12">
                  <p:embed/>
                </p:oleObj>
              </mc:Choice>
              <mc:Fallback>
                <p:oleObj name="文档" r:id="rId8" imgW="3839157" imgH="1205135" progId="Word.Document.12">
                  <p:embed/>
                  <p:pic>
                    <p:nvPicPr>
                      <p:cNvPr id="0" name=""/>
                      <p:cNvPicPr/>
                      <p:nvPr/>
                    </p:nvPicPr>
                    <p:blipFill>
                      <a:blip r:embed="rId9"/>
                      <a:stretch>
                        <a:fillRect/>
                      </a:stretch>
                    </p:blipFill>
                    <p:spPr>
                      <a:xfrm>
                        <a:off x="508000" y="2677854"/>
                        <a:ext cx="8128000" cy="2551346"/>
                      </a:xfrm>
                      <a:prstGeom prst="rect">
                        <a:avLst/>
                      </a:prstGeom>
                    </p:spPr>
                  </p:pic>
                </p:oleObj>
              </mc:Fallback>
            </mc:AlternateContent>
          </a:graphicData>
        </a:graphic>
      </p:graphicFrame>
    </p:spTree>
    <p:extLst>
      <p:ext uri="{BB962C8B-B14F-4D97-AF65-F5344CB8AC3E}">
        <p14:creationId xmlns:p14="http://schemas.microsoft.com/office/powerpoint/2010/main" val="318624150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5"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6"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7"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典例剖析</a:t>
            </a:r>
          </a:p>
        </p:txBody>
      </p:sp>
      <p:sp>
        <p:nvSpPr>
          <p:cNvPr id="2" name="矩形 1"/>
          <p:cNvSpPr>
            <a:spLocks noChangeAspect="1"/>
          </p:cNvSpPr>
          <p:nvPr/>
        </p:nvSpPr>
        <p:spPr>
          <a:xfrm>
            <a:off x="508000" y="1207638"/>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陕西西安高一检测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读下表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634797785"/>
              </p:ext>
            </p:extLst>
          </p:nvPr>
        </p:nvGraphicFramePr>
        <p:xfrm>
          <a:off x="508000" y="1683230"/>
          <a:ext cx="8128000" cy="2551346"/>
        </p:xfrm>
        <a:graphic>
          <a:graphicData uri="http://schemas.openxmlformats.org/presentationml/2006/ole">
            <mc:AlternateContent xmlns:mc="http://schemas.openxmlformats.org/markup-compatibility/2006">
              <mc:Choice xmlns:v="urn:schemas-microsoft-com:vml" Requires="v">
                <p:oleObj spid="_x0000_s14342" name="文档" r:id="rId8" imgW="3839157" imgH="1205135" progId="Word.Document.12">
                  <p:embed/>
                </p:oleObj>
              </mc:Choice>
              <mc:Fallback>
                <p:oleObj name="文档" r:id="rId8" imgW="3839157" imgH="1205135" progId="Word.Document.12">
                  <p:embed/>
                  <p:pic>
                    <p:nvPicPr>
                      <p:cNvPr id="0" name=""/>
                      <p:cNvPicPr/>
                      <p:nvPr/>
                    </p:nvPicPr>
                    <p:blipFill>
                      <a:blip r:embed="rId9"/>
                      <a:stretch>
                        <a:fillRect/>
                      </a:stretch>
                    </p:blipFill>
                    <p:spPr>
                      <a:xfrm>
                        <a:off x="508000" y="1683230"/>
                        <a:ext cx="8128000" cy="2551346"/>
                      </a:xfrm>
                      <a:prstGeom prst="rect">
                        <a:avLst/>
                      </a:prstGeom>
                    </p:spPr>
                  </p:pic>
                </p:oleObj>
              </mc:Fallback>
            </mc:AlternateContent>
          </a:graphicData>
        </a:graphic>
      </p:graphicFrame>
      <p:sp>
        <p:nvSpPr>
          <p:cNvPr id="4" name="矩形 3"/>
          <p:cNvSpPr>
            <a:spLocks noChangeAspect="1"/>
          </p:cNvSpPr>
          <p:nvPr/>
        </p:nvSpPr>
        <p:spPr>
          <a:xfrm>
            <a:off x="508000" y="3798488"/>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我国环境人口容量的数据是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smtClean="0">
                <a:solidFill>
                  <a:srgbClr val="000000"/>
                </a:solidFill>
                <a:latin typeface="NEU-BZ-S92"/>
                <a:cs typeface="宋体" panose="02010600030101010101" pitchFamily="2" charset="-122"/>
              </a:rPr>
              <a:t>②</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表中三个最适宜人口数值的差异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人口合理容量只受人口消费水平影响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人口合理容量只受资源因素影响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人口合理容量与人口消费水平呈负相关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人口合理容量与人口消费水平无关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7550786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5"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6"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7"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典例剖析</a:t>
            </a: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环境人口容量是一个地区能够持续供养的最大人口数量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结合表中数据可知为</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从表中数据可知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消费水平越高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人口合理容量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最适宜的人口数量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这说明人口合理容量与人口消费水平呈负相关。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(1)A</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6113960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46754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rPr>
              <a:t>1</a:t>
            </a:r>
            <a:endParaRPr lang="zh-CN" altLang="en-US" sz="1400" dirty="0">
              <a:solidFill>
                <a:schemeClr val="bg1"/>
              </a:solidFill>
            </a:endParaRPr>
          </a:p>
        </p:txBody>
      </p:sp>
      <p:sp>
        <p:nvSpPr>
          <p:cNvPr id="10" name="圆角矩形 9">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2-3</a:t>
            </a:r>
            <a:endParaRPr lang="zh-CN" altLang="en-US" sz="1400" dirty="0">
              <a:solidFill>
                <a:srgbClr val="333333"/>
              </a:solidFill>
            </a:endParaRPr>
          </a:p>
        </p:txBody>
      </p:sp>
      <p:sp>
        <p:nvSpPr>
          <p:cNvPr id="11" name="圆角矩形 10">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3" name="圆角矩形 12">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1207638"/>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关于环境承载力的说法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错误的是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环境承载力主要是从自然资源承载能力的角度考虑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来确定地球或某个地区可供养的最大人口数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淡水、土地、矿产资源等都是决定环境承载力的重要因素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环境承载力是无极限的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因为科技水平在不断提高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环境承载力强调生存系统供养人口的自然基础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它表示的是一个警戒值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环境承载力主要从资源和环境的角度进行分析。环境承载力强调自然对人口容量的影响。尽管科技水平提高会使人们获取资源的能力提高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但资源的数量终归有限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故环境承载力是有限的。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a:t>
            </a:r>
            <a:endParaRPr lang="zh-CN" altLang="en-US" sz="1400" dirty="0">
              <a:solidFill>
                <a:srgbClr val="333333"/>
              </a:solidFill>
            </a:endParaRPr>
          </a:p>
        </p:txBody>
      </p:sp>
      <p:sp>
        <p:nvSpPr>
          <p:cNvPr id="9" name="圆角矩形 8">
            <a:hlinkClick r:id="rId3" action="ppaction://hlinksldjump"/>
          </p:cNvPr>
          <p:cNvSpPr/>
          <p:nvPr/>
        </p:nvSpPr>
        <p:spPr>
          <a:xfrm>
            <a:off x="1001075"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2-3</a:t>
            </a:r>
            <a:endParaRPr lang="zh-CN" altLang="en-US" sz="1400" dirty="0">
              <a:solidFill>
                <a:schemeClr val="bg1"/>
              </a:solidFill>
            </a:endParaRPr>
          </a:p>
        </p:txBody>
      </p:sp>
      <p:sp>
        <p:nvSpPr>
          <p:cNvPr id="10" name="圆角矩形 9">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1" name="圆角矩形 10">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1207861"/>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山东泰安高一检测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有些学者以每平方千米陆地可承载人数的分析为基础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研究得出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渔猎时期为</a:t>
            </a:r>
            <a:r>
              <a:rPr lang="en-US" altLang="zh-CN" sz="2200" dirty="0">
                <a:solidFill>
                  <a:srgbClr val="000000"/>
                </a:solidFill>
                <a:latin typeface="Times New Roman" panose="02020603050405020304" pitchFamily="18" charset="0"/>
                <a:cs typeface="Times New Roman" panose="02020603050405020304" pitchFamily="18" charset="0"/>
              </a:rPr>
              <a:t>0.02~0.03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/km</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农业时期为</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/km</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工业时期为</a:t>
            </a:r>
            <a:r>
              <a:rPr lang="en-US" altLang="zh-CN" sz="2200" dirty="0">
                <a:solidFill>
                  <a:srgbClr val="000000"/>
                </a:solidFill>
                <a:latin typeface="Times New Roman" panose="02020603050405020304" pitchFamily="18" charset="0"/>
                <a:cs typeface="Times New Roman" panose="02020603050405020304" pitchFamily="18" charset="0"/>
              </a:rPr>
              <a:t>160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/km</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。据此完成第</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该资料反映影响环境人口容量的一个重要因素是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资源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科技发展水平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地区的对外开放程度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人口的文化和生活消费水平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有关环境人口容量的叙述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环境人口容量是指一个地区理想的人口规模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不同时期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人们估计的环境人口容量差别不大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制约环境人口容量的首要因素是科技发展水平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消费水平的高低对环境人口容量有较大影响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a:t>
            </a:r>
            <a:endParaRPr lang="zh-CN" altLang="en-US" sz="1400" dirty="0">
              <a:solidFill>
                <a:srgbClr val="333333"/>
              </a:solidFill>
            </a:endParaRPr>
          </a:p>
        </p:txBody>
      </p:sp>
      <p:sp>
        <p:nvSpPr>
          <p:cNvPr id="9" name="圆角矩形 8">
            <a:hlinkClick r:id="rId3" action="ppaction://hlinksldjump"/>
          </p:cNvPr>
          <p:cNvSpPr/>
          <p:nvPr/>
        </p:nvSpPr>
        <p:spPr>
          <a:xfrm>
            <a:off x="1001075"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2-3</a:t>
            </a:r>
            <a:endParaRPr lang="zh-CN" altLang="en-US" sz="1400" dirty="0">
              <a:solidFill>
                <a:schemeClr val="bg1"/>
              </a:solidFill>
            </a:endParaRPr>
          </a:p>
        </p:txBody>
      </p:sp>
      <p:sp>
        <p:nvSpPr>
          <p:cNvPr id="10" name="圆角矩形 9">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1" name="圆角矩形 10">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渔猎时期、农业时期、工业时期的环境人口容量不同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其影响因素主要是科技发展水平。第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环境人口容量是指一个地区能够容纳的最大的人口规模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人们估计的环境人口容量差别很大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制约环境人口容量的首要因素是资源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消费水平与环境人口容量呈负相关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消费水平的高低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对环境人口容量有较大的影响。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2.B</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69290249"/>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3"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a:t>
            </a:r>
            <a:endParaRPr lang="zh-CN" altLang="en-US" sz="1400" dirty="0">
              <a:solidFill>
                <a:srgbClr val="333333"/>
              </a:solidFill>
            </a:endParaRPr>
          </a:p>
        </p:txBody>
      </p:sp>
      <p:sp>
        <p:nvSpPr>
          <p:cNvPr id="15" name="圆角矩形 14">
            <a:hlinkClick r:id="rId4"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2-3</a:t>
            </a:r>
            <a:endParaRPr lang="zh-CN" altLang="en-US" sz="1400" dirty="0">
              <a:solidFill>
                <a:srgbClr val="333333"/>
              </a:solidFill>
            </a:endParaRPr>
          </a:p>
        </p:txBody>
      </p:sp>
      <p:sp>
        <p:nvSpPr>
          <p:cNvPr id="16" name="圆角矩形 15">
            <a:hlinkClick r:id="rId5" action="ppaction://hlinksldjump"/>
          </p:cNvPr>
          <p:cNvSpPr/>
          <p:nvPr/>
        </p:nvSpPr>
        <p:spPr>
          <a:xfrm>
            <a:off x="1534808"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4-5</a:t>
            </a:r>
            <a:endParaRPr lang="zh-CN" altLang="en-US" sz="1400" dirty="0">
              <a:solidFill>
                <a:schemeClr val="bg1"/>
              </a:solidFill>
            </a:endParaRPr>
          </a:p>
        </p:txBody>
      </p:sp>
      <p:sp>
        <p:nvSpPr>
          <p:cNvPr id="17" name="圆角矩形 16">
            <a:hlinkClick r:id="rId6"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1628800"/>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江苏南京高一检测</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年代以来有许多学者从不同角度对我国人口数量及人口容量进行了预测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表中内容为一些学者的预测数据。读表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195654151"/>
              </p:ext>
            </p:extLst>
          </p:nvPr>
        </p:nvGraphicFramePr>
        <p:xfrm>
          <a:off x="508000" y="3215161"/>
          <a:ext cx="8128000" cy="2158055"/>
        </p:xfrm>
        <a:graphic>
          <a:graphicData uri="http://schemas.openxmlformats.org/presentationml/2006/ole">
            <mc:AlternateContent xmlns:mc="http://schemas.openxmlformats.org/markup-compatibility/2006">
              <mc:Choice xmlns:v="urn:schemas-microsoft-com:vml" Requires="v">
                <p:oleObj spid="_x0000_s15363" name="文档" r:id="rId8" imgW="3839157" imgH="1019342" progId="Word.Document.12">
                  <p:embed/>
                </p:oleObj>
              </mc:Choice>
              <mc:Fallback>
                <p:oleObj name="文档" r:id="rId8" imgW="3839157" imgH="1019342" progId="Word.Document.12">
                  <p:embed/>
                  <p:pic>
                    <p:nvPicPr>
                      <p:cNvPr id="0" name=""/>
                      <p:cNvPicPr/>
                      <p:nvPr/>
                    </p:nvPicPr>
                    <p:blipFill>
                      <a:blip r:embed="rId9"/>
                      <a:stretch>
                        <a:fillRect/>
                      </a:stretch>
                    </p:blipFill>
                    <p:spPr>
                      <a:xfrm>
                        <a:off x="508000" y="3215161"/>
                        <a:ext cx="8128000" cy="2158055"/>
                      </a:xfrm>
                      <a:prstGeom prst="rect">
                        <a:avLst/>
                      </a:prstGeom>
                    </p:spPr>
                  </p:pic>
                </p:oleObj>
              </mc:Fallback>
            </mc:AlternateContent>
          </a:graphicData>
        </a:graphic>
      </p:graphicFrame>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a:t>
            </a:r>
            <a:endParaRPr lang="zh-CN" altLang="en-US" sz="1400" dirty="0">
              <a:solidFill>
                <a:srgbClr val="333333"/>
              </a:solidFill>
            </a:endParaRPr>
          </a:p>
        </p:txBody>
      </p:sp>
      <p:sp>
        <p:nvSpPr>
          <p:cNvPr id="15" name="圆角矩形 14">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2-3</a:t>
            </a:r>
            <a:endParaRPr lang="zh-CN" altLang="en-US" sz="1400" dirty="0">
              <a:solidFill>
                <a:srgbClr val="333333"/>
              </a:solidFill>
            </a:endParaRPr>
          </a:p>
        </p:txBody>
      </p:sp>
      <p:sp>
        <p:nvSpPr>
          <p:cNvPr id="16" name="圆角矩形 15">
            <a:hlinkClick r:id="rId4" action="ppaction://hlinksldjump"/>
          </p:cNvPr>
          <p:cNvSpPr/>
          <p:nvPr/>
        </p:nvSpPr>
        <p:spPr>
          <a:xfrm>
            <a:off x="1534808"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4-5</a:t>
            </a:r>
            <a:endParaRPr lang="zh-CN" altLang="en-US" sz="1400" dirty="0">
              <a:solidFill>
                <a:schemeClr val="bg1"/>
              </a:solidFill>
            </a:endParaRPr>
          </a:p>
        </p:txBody>
      </p:sp>
      <p:sp>
        <p:nvSpPr>
          <p:cNvPr id="17" name="圆角矩形 16">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4" name="矩形 3"/>
          <p:cNvSpPr>
            <a:spLocks noChangeAspect="1"/>
          </p:cNvSpPr>
          <p:nvPr/>
        </p:nvSpPr>
        <p:spPr>
          <a:xfrm>
            <a:off x="508000" y="1207809"/>
            <a:ext cx="8128000" cy="5444952"/>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表中反映的我国人口合理容量是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A.15</a:t>
            </a:r>
            <a:r>
              <a:rPr lang="zh-CN" altLang="zh-CN" sz="2200" dirty="0">
                <a:solidFill>
                  <a:srgbClr val="000000"/>
                </a:solidFill>
                <a:latin typeface="Times New Roman" panose="02020603050405020304" pitchFamily="18" charset="0"/>
                <a:cs typeface="Times New Roman" panose="02020603050405020304" pitchFamily="18" charset="0"/>
              </a:rPr>
              <a:t>亿</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cs typeface="Times New Roman" panose="02020603050405020304" pitchFamily="18" charset="0"/>
              </a:rPr>
              <a:t>亿</a:t>
            </a:r>
            <a:r>
              <a:rPr lang="en-US" altLang="zh-CN" sz="2200" dirty="0">
                <a:solidFill>
                  <a:srgbClr val="000000"/>
                </a:solidFill>
                <a:latin typeface="Times New Roman" panose="02020603050405020304" pitchFamily="18" charset="0"/>
                <a:cs typeface="Times New Roman" panose="02020603050405020304" pitchFamily="18" charset="0"/>
              </a:rPr>
              <a:t>	B.15.1</a:t>
            </a:r>
            <a:r>
              <a:rPr lang="zh-CN" altLang="zh-CN" sz="2200" dirty="0">
                <a:solidFill>
                  <a:srgbClr val="000000"/>
                </a:solidFill>
                <a:latin typeface="Times New Roman" panose="02020603050405020304" pitchFamily="18" charset="0"/>
                <a:cs typeface="Times New Roman" panose="02020603050405020304" pitchFamily="18" charset="0"/>
              </a:rPr>
              <a:t>亿或</a:t>
            </a:r>
            <a:r>
              <a:rPr lang="en-US" altLang="zh-CN" sz="2200" dirty="0">
                <a:solidFill>
                  <a:srgbClr val="000000"/>
                </a:solidFill>
                <a:latin typeface="Times New Roman" panose="02020603050405020304" pitchFamily="18" charset="0"/>
                <a:cs typeface="Times New Roman" panose="02020603050405020304" pitchFamily="18" charset="0"/>
              </a:rPr>
              <a:t>16.6</a:t>
            </a:r>
            <a:r>
              <a:rPr lang="zh-CN" altLang="zh-CN" sz="2200" dirty="0">
                <a:solidFill>
                  <a:srgbClr val="000000"/>
                </a:solidFill>
                <a:latin typeface="Times New Roman" panose="02020603050405020304" pitchFamily="18" charset="0"/>
                <a:cs typeface="Times New Roman" panose="02020603050405020304" pitchFamily="18" charset="0"/>
              </a:rPr>
              <a:t>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C.8</a:t>
            </a:r>
            <a:r>
              <a:rPr lang="zh-CN" altLang="zh-CN" sz="2200" dirty="0">
                <a:solidFill>
                  <a:srgbClr val="000000"/>
                </a:solidFill>
                <a:latin typeface="Times New Roman" panose="02020603050405020304" pitchFamily="18" charset="0"/>
                <a:cs typeface="Times New Roman" panose="02020603050405020304" pitchFamily="18" charset="0"/>
              </a:rPr>
              <a:t>亿</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亿</a:t>
            </a:r>
            <a:r>
              <a:rPr lang="en-US" altLang="zh-CN" sz="2200" dirty="0">
                <a:solidFill>
                  <a:srgbClr val="000000"/>
                </a:solidFill>
                <a:latin typeface="Times New Roman" panose="02020603050405020304" pitchFamily="18" charset="0"/>
                <a:cs typeface="Times New Roman" panose="02020603050405020304" pitchFamily="18" charset="0"/>
              </a:rPr>
              <a:t>	D.14</a:t>
            </a:r>
            <a:r>
              <a:rPr lang="zh-CN" altLang="zh-CN" sz="2200" dirty="0">
                <a:solidFill>
                  <a:srgbClr val="000000"/>
                </a:solidFill>
                <a:latin typeface="Times New Roman" panose="02020603050405020304" pitchFamily="18" charset="0"/>
                <a:cs typeface="Times New Roman" panose="02020603050405020304" pitchFamily="18" charset="0"/>
              </a:rPr>
              <a:t>亿</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人口数量增长对我国自然资源的影响是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人口增加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部分区域生活能源短缺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使森林破坏更加严重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人口数量增长是环境污染加剧的唯一决定性因素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人口增加导致生产和生活废弃物增多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城市人口增加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加剧交通拥堵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依农业资源或粮食生产能力最多供养的人口数量为环境人口容量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而人口合理容量为该地区最适宜供养的人口数量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亿。第</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人口数量的变化与资源、环境有相关性。一般而言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人口越多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对资源、环境的破坏越严重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但人口因素并不是导致资源、环境问题的唯一决定性因素。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4.C</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05028177"/>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8" end="8"/>
                                            </p:txEl>
                                          </p:spTgt>
                                        </p:tgtEl>
                                        <p:attrNameLst>
                                          <p:attrName>style.visibility</p:attrName>
                                        </p:attrNameLst>
                                      </p:cBhvr>
                                      <p:to>
                                        <p:strVal val="visible"/>
                                      </p:to>
                                    </p:set>
                                    <p:animEffect transition="in" filter="wipe(down)">
                                      <p:cBhvr>
                                        <p:cTn id="7" dur="500"/>
                                        <p:tgtEl>
                                          <p:spTgt spid="4">
                                            <p:txEl>
                                              <p:pRg st="8" end="8"/>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9" end="9"/>
                                            </p:txEl>
                                          </p:spTgt>
                                        </p:tgtEl>
                                        <p:attrNameLst>
                                          <p:attrName>style.visibility</p:attrName>
                                        </p:attrNameLst>
                                      </p:cBhvr>
                                      <p:to>
                                        <p:strVal val="visible"/>
                                      </p:to>
                                    </p:set>
                                    <p:animEffect transition="in" filter="wipe(down)">
                                      <p:cBhvr>
                                        <p:cTn id="12" dur="5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3"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a:t>
            </a:r>
            <a:endParaRPr lang="zh-CN" altLang="en-US" sz="1400" dirty="0">
              <a:solidFill>
                <a:srgbClr val="333333"/>
              </a:solidFill>
            </a:endParaRPr>
          </a:p>
        </p:txBody>
      </p:sp>
      <p:sp>
        <p:nvSpPr>
          <p:cNvPr id="15" name="圆角矩形 14">
            <a:hlinkClick r:id="rId4"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2-3</a:t>
            </a:r>
            <a:endParaRPr lang="zh-CN" altLang="en-US" sz="1400" dirty="0">
              <a:solidFill>
                <a:srgbClr val="333333"/>
              </a:solidFill>
            </a:endParaRPr>
          </a:p>
        </p:txBody>
      </p:sp>
      <p:sp>
        <p:nvSpPr>
          <p:cNvPr id="16" name="圆角矩形 15">
            <a:hlinkClick r:id="rId5"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7" name="圆角矩形 16">
            <a:hlinkClick r:id="rId6" action="ppaction://hlinksldjump"/>
          </p:cNvPr>
          <p:cNvSpPr/>
          <p:nvPr/>
        </p:nvSpPr>
        <p:spPr>
          <a:xfrm>
            <a:off x="206854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6</a:t>
            </a:r>
            <a:endParaRPr lang="zh-CN" altLang="en-US" sz="1400" dirty="0">
              <a:solidFill>
                <a:schemeClr val="bg1"/>
              </a:solidFill>
            </a:endParaRPr>
          </a:p>
        </p:txBody>
      </p:sp>
      <p:sp>
        <p:nvSpPr>
          <p:cNvPr id="2" name="矩形 1"/>
          <p:cNvSpPr>
            <a:spLocks noChangeAspect="1"/>
          </p:cNvSpPr>
          <p:nvPr/>
        </p:nvSpPr>
        <p:spPr>
          <a:xfrm>
            <a:off x="508000" y="1207861"/>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读环境人口容量的主要制约因素图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370420935"/>
              </p:ext>
            </p:extLst>
          </p:nvPr>
        </p:nvGraphicFramePr>
        <p:xfrm>
          <a:off x="508000" y="1668150"/>
          <a:ext cx="8128000" cy="2605129"/>
        </p:xfrm>
        <a:graphic>
          <a:graphicData uri="http://schemas.openxmlformats.org/presentationml/2006/ole">
            <mc:AlternateContent xmlns:mc="http://schemas.openxmlformats.org/markup-compatibility/2006">
              <mc:Choice xmlns:v="urn:schemas-microsoft-com:vml" Requires="v">
                <p:oleObj spid="_x0000_s16387" name="文档" r:id="rId8" imgW="3839157" imgH="1230700" progId="Word.Document.12">
                  <p:embed/>
                </p:oleObj>
              </mc:Choice>
              <mc:Fallback>
                <p:oleObj name="文档" r:id="rId8" imgW="3839157" imgH="1230700" progId="Word.Document.12">
                  <p:embed/>
                  <p:pic>
                    <p:nvPicPr>
                      <p:cNvPr id="0" name=""/>
                      <p:cNvPicPr/>
                      <p:nvPr/>
                    </p:nvPicPr>
                    <p:blipFill>
                      <a:blip r:embed="rId9"/>
                      <a:stretch>
                        <a:fillRect/>
                      </a:stretch>
                    </p:blipFill>
                    <p:spPr>
                      <a:xfrm>
                        <a:off x="508000" y="1668150"/>
                        <a:ext cx="8128000" cy="2605129"/>
                      </a:xfrm>
                      <a:prstGeom prst="rect">
                        <a:avLst/>
                      </a:prstGeom>
                    </p:spPr>
                  </p:pic>
                </p:oleObj>
              </mc:Fallback>
            </mc:AlternateContent>
          </a:graphicData>
        </a:graphic>
      </p:graphicFrame>
      <p:sp>
        <p:nvSpPr>
          <p:cNvPr id="4" name="矩形 3"/>
          <p:cNvSpPr>
            <a:spLocks noChangeAspect="1"/>
          </p:cNvSpPr>
          <p:nvPr/>
        </p:nvSpPr>
        <p:spPr>
          <a:xfrm>
            <a:off x="508000" y="4221088"/>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图中</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因素表示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是制约环境人口容量的主要因素。</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图中</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因素表示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。该因素的发展变化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必然带来人类获取和利用资源的手段、方法等方面的改变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从而带来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的变化。</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图中</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因素表示人口的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不同时期和不同地域的</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因素并不相同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对环境人口容量产生较大的影响。</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a:t>
            </a:r>
            <a:endParaRPr lang="zh-CN" altLang="en-US" sz="1400" dirty="0">
              <a:solidFill>
                <a:srgbClr val="333333"/>
              </a:solidFill>
            </a:endParaRPr>
          </a:p>
        </p:txBody>
      </p:sp>
      <p:sp>
        <p:nvSpPr>
          <p:cNvPr id="15" name="圆角矩形 14">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2-3</a:t>
            </a:r>
            <a:endParaRPr lang="zh-CN" altLang="en-US" sz="1400" dirty="0">
              <a:solidFill>
                <a:srgbClr val="333333"/>
              </a:solidFill>
            </a:endParaRPr>
          </a:p>
        </p:txBody>
      </p:sp>
      <p:sp>
        <p:nvSpPr>
          <p:cNvPr id="16" name="圆角矩形 15">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7" name="圆角矩形 16">
            <a:hlinkClick r:id="rId5" action="ppaction://hlinksldjump"/>
          </p:cNvPr>
          <p:cNvSpPr/>
          <p:nvPr/>
        </p:nvSpPr>
        <p:spPr>
          <a:xfrm>
            <a:off x="206854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6</a:t>
            </a:r>
            <a:endParaRPr lang="zh-CN" altLang="en-US" sz="1400" dirty="0">
              <a:solidFill>
                <a:schemeClr val="bg1"/>
              </a:solidFill>
            </a:endParaRPr>
          </a:p>
        </p:txBody>
      </p:sp>
      <p:sp>
        <p:nvSpPr>
          <p:cNvPr id="5" name="矩形 4"/>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本题主要考查环境人口容量的影响因素。资源状况是影响一个地区环境人口容量的主要因素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科学技术发展水平通过改变获取和利用资源手段而影响环境人口容量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生活和文化消费水平越高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环境人口容量越小。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资源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科技发展水平　环境人口容量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生活和文化消费水平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79054408"/>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animEffect transition="in" filter="wipe(down)">
                                      <p:cBhvr>
                                        <p:cTn id="13"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8128000" cy="537377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一、地球最多能养活多少人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环境承载力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环境能</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持续供养</a:t>
            </a:r>
            <a:r>
              <a:rPr lang="zh-CN" altLang="zh-CN" sz="2200" dirty="0">
                <a:solidFill>
                  <a:srgbClr val="000000"/>
                </a:solidFill>
                <a:latin typeface="Times New Roman" panose="02020603050405020304" pitchFamily="18" charset="0"/>
                <a:cs typeface="Times New Roman" panose="02020603050405020304" pitchFamily="18" charset="0"/>
              </a:rPr>
              <a:t>的人口数量。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衡量指标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人口数量</a:t>
            </a:r>
            <a:r>
              <a:rPr lang="zh-CN" altLang="zh-CN" sz="2200" dirty="0">
                <a:solidFill>
                  <a:srgbClr val="000000"/>
                </a:solidFill>
                <a:latin typeface="Times New Roman" panose="02020603050405020304" pitchFamily="18" charset="0"/>
                <a:cs typeface="Times New Roman" panose="02020603050405020304" pitchFamily="18" charset="0"/>
              </a:rPr>
              <a:t>是衡量环境承载力的重要指标。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环境人口</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容量</a:t>
            </a: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u="heavy" dirty="0" smtClean="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heavy" dirty="0" smtClean="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讨论　</a:t>
            </a:r>
            <a:r>
              <a:rPr lang="zh-CN" altLang="zh-CN" sz="2200" dirty="0">
                <a:solidFill>
                  <a:srgbClr val="000000"/>
                </a:solidFill>
                <a:latin typeface="Times New Roman" panose="02020603050405020304" pitchFamily="18" charset="0"/>
                <a:cs typeface="Times New Roman" panose="02020603050405020304" pitchFamily="18" charset="0"/>
              </a:rPr>
              <a:t>制约环境人口容量的因素与环境人口容量是什么关系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资源越丰富、科技发展水平越高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消费水平越低的地区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环境人口容量越大</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419691450"/>
              </p:ext>
            </p:extLst>
          </p:nvPr>
        </p:nvGraphicFramePr>
        <p:xfrm>
          <a:off x="312642" y="3267689"/>
          <a:ext cx="8128000" cy="1529463"/>
        </p:xfrm>
        <a:graphic>
          <a:graphicData uri="http://schemas.openxmlformats.org/presentationml/2006/ole">
            <mc:AlternateContent xmlns:mc="http://schemas.openxmlformats.org/markup-compatibility/2006">
              <mc:Choice xmlns:v="urn:schemas-microsoft-com:vml" Requires="v">
                <p:oleObj spid="_x0000_s2063" name="文档" r:id="rId6" imgW="3839157" imgH="721569" progId="Word.Document.12">
                  <p:embed/>
                </p:oleObj>
              </mc:Choice>
              <mc:Fallback>
                <p:oleObj name="文档" r:id="rId6" imgW="3839157" imgH="721569" progId="Word.Document.12">
                  <p:embed/>
                  <p:pic>
                    <p:nvPicPr>
                      <p:cNvPr id="0" name=""/>
                      <p:cNvPicPr/>
                      <p:nvPr/>
                    </p:nvPicPr>
                    <p:blipFill>
                      <a:blip r:embed="rId7"/>
                      <a:stretch>
                        <a:fillRect/>
                      </a:stretch>
                    </p:blipFill>
                    <p:spPr>
                      <a:xfrm>
                        <a:off x="312642" y="3267689"/>
                        <a:ext cx="8128000" cy="1529463"/>
                      </a:xfrm>
                      <a:prstGeom prst="rect">
                        <a:avLst/>
                      </a:prstGeom>
                    </p:spPr>
                  </p:pic>
                </p:oleObj>
              </mc:Fallback>
            </mc:AlternateContent>
          </a:graphicData>
        </a:graphic>
      </p:graphicFrame>
      <p:sp>
        <p:nvSpPr>
          <p:cNvPr id="6" name="矩形 5"/>
          <p:cNvSpPr/>
          <p:nvPr/>
        </p:nvSpPr>
        <p:spPr>
          <a:xfrm>
            <a:off x="2688906" y="2030568"/>
            <a:ext cx="1080120"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385825" y="2438063"/>
            <a:ext cx="1101830"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099182" y="3330195"/>
            <a:ext cx="1101830"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7239" y="4322090"/>
            <a:ext cx="524523"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animEffect transition="in" filter="wipe(down)">
                                      <p:cBhvr>
                                        <p:cTn id="27" dur="5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3130530"/>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估计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存在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乐观者</a:t>
            </a:r>
            <a:r>
              <a:rPr lang="zh-CN" altLang="zh-CN" sz="2200" dirty="0">
                <a:solidFill>
                  <a:srgbClr val="000000"/>
                </a:solidFill>
                <a:latin typeface="Times New Roman" panose="02020603050405020304" pitchFamily="18" charset="0"/>
                <a:cs typeface="Times New Roman" panose="02020603050405020304" pitchFamily="18" charset="0"/>
              </a:rPr>
              <a:t>、悲观者、介于乐观者和悲观者之间三种观点。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2411760" y="3163188"/>
            <a:ext cx="792088"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4080455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0" name="矩形 9">
            <a:hlinkClick r:id="rId4"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90532"/>
            <a:ext cx="8128000" cy="334245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二、地球上适合养活多少人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人口合理容量的概念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一个国家或地区。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实质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最适宜</a:t>
            </a:r>
            <a:r>
              <a:rPr lang="zh-CN" altLang="zh-CN" sz="2200" dirty="0">
                <a:solidFill>
                  <a:srgbClr val="000000"/>
                </a:solidFill>
                <a:latin typeface="Times New Roman" panose="02020603050405020304" pitchFamily="18" charset="0"/>
                <a:cs typeface="Times New Roman" panose="02020603050405020304" pitchFamily="18" charset="0"/>
              </a:rPr>
              <a:t>的人口数量。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891088488"/>
              </p:ext>
            </p:extLst>
          </p:nvPr>
        </p:nvGraphicFramePr>
        <p:xfrm>
          <a:off x="508000" y="2854005"/>
          <a:ext cx="8128000" cy="1129449"/>
        </p:xfrm>
        <a:graphic>
          <a:graphicData uri="http://schemas.openxmlformats.org/presentationml/2006/ole">
            <mc:AlternateContent xmlns:mc="http://schemas.openxmlformats.org/markup-compatibility/2006">
              <mc:Choice xmlns:v="urn:schemas-microsoft-com:vml" Requires="v">
                <p:oleObj spid="_x0000_s3096" name="文档" r:id="rId6" imgW="3839157" imgH="533615" progId="Word.Document.12">
                  <p:embed/>
                </p:oleObj>
              </mc:Choice>
              <mc:Fallback>
                <p:oleObj name="文档" r:id="rId6" imgW="3839157" imgH="533615" progId="Word.Document.12">
                  <p:embed/>
                  <p:pic>
                    <p:nvPicPr>
                      <p:cNvPr id="0" name=""/>
                      <p:cNvPicPr/>
                      <p:nvPr/>
                    </p:nvPicPr>
                    <p:blipFill>
                      <a:blip r:embed="rId7"/>
                      <a:stretch>
                        <a:fillRect/>
                      </a:stretch>
                    </p:blipFill>
                    <p:spPr>
                      <a:xfrm>
                        <a:off x="508000" y="2854005"/>
                        <a:ext cx="8128000" cy="1129449"/>
                      </a:xfrm>
                      <a:prstGeom prst="rect">
                        <a:avLst/>
                      </a:prstGeom>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2706185390"/>
              </p:ext>
            </p:extLst>
          </p:nvPr>
        </p:nvGraphicFramePr>
        <p:xfrm>
          <a:off x="312642" y="4607377"/>
          <a:ext cx="8128000" cy="1529463"/>
        </p:xfrm>
        <a:graphic>
          <a:graphicData uri="http://schemas.openxmlformats.org/presentationml/2006/ole">
            <mc:AlternateContent xmlns:mc="http://schemas.openxmlformats.org/markup-compatibility/2006">
              <mc:Choice xmlns:v="urn:schemas-microsoft-com:vml" Requires="v">
                <p:oleObj spid="_x0000_s3097" name="文档" r:id="rId9" imgW="3839157" imgH="721569" progId="Word.Document.12">
                  <p:embed/>
                </p:oleObj>
              </mc:Choice>
              <mc:Fallback>
                <p:oleObj name="文档" r:id="rId9" imgW="3839157" imgH="721569" progId="Word.Document.12">
                  <p:embed/>
                  <p:pic>
                    <p:nvPicPr>
                      <p:cNvPr id="0" name=""/>
                      <p:cNvPicPr/>
                      <p:nvPr/>
                    </p:nvPicPr>
                    <p:blipFill>
                      <a:blip r:embed="rId10"/>
                      <a:stretch>
                        <a:fillRect/>
                      </a:stretch>
                    </p:blipFill>
                    <p:spPr>
                      <a:xfrm>
                        <a:off x="312642" y="4607377"/>
                        <a:ext cx="8128000" cy="1529463"/>
                      </a:xfrm>
                      <a:prstGeom prst="rect">
                        <a:avLst/>
                      </a:prstGeom>
                    </p:spPr>
                  </p:pic>
                </p:oleObj>
              </mc:Fallback>
            </mc:AlternateContent>
          </a:graphicData>
        </a:graphic>
      </p:graphicFrame>
      <p:sp>
        <p:nvSpPr>
          <p:cNvPr id="7" name="矩形 6"/>
          <p:cNvSpPr/>
          <p:nvPr/>
        </p:nvSpPr>
        <p:spPr>
          <a:xfrm>
            <a:off x="5608576" y="2896083"/>
            <a:ext cx="548105" cy="2506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608576" y="3254421"/>
            <a:ext cx="548105" cy="2506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929266" y="3631283"/>
            <a:ext cx="462808" cy="2506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838622" y="4135532"/>
            <a:ext cx="808009" cy="32104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422647" y="4647593"/>
            <a:ext cx="504056" cy="32104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431118" y="5650009"/>
            <a:ext cx="1091640" cy="32104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5274506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1" grpId="0" animBg="1"/>
      <p:bldP spid="12" grpId="0" animBg="1"/>
      <p:bldP spid="13"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0" name="矩形 9">
            <a:hlinkClick r:id="rId4"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07638"/>
            <a:ext cx="2712281"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实现的保障</a:t>
            </a:r>
            <a:r>
              <a:rPr lang="zh-CN" altLang="zh-CN" sz="2200" dirty="0" smtClean="0">
                <a:solidFill>
                  <a:srgbClr val="000000"/>
                </a:solidFill>
                <a:latin typeface="Times New Roman" panose="02020603050405020304" pitchFamily="18" charset="0"/>
                <a:cs typeface="Times New Roman" panose="02020603050405020304" pitchFamily="18" charset="0"/>
              </a:rPr>
              <a:t>措施</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872789644"/>
              </p:ext>
            </p:extLst>
          </p:nvPr>
        </p:nvGraphicFramePr>
        <p:xfrm>
          <a:off x="508000" y="1722580"/>
          <a:ext cx="8128000" cy="3284141"/>
        </p:xfrm>
        <a:graphic>
          <a:graphicData uri="http://schemas.openxmlformats.org/presentationml/2006/ole">
            <mc:AlternateContent xmlns:mc="http://schemas.openxmlformats.org/markup-compatibility/2006">
              <mc:Choice xmlns:v="urn:schemas-microsoft-com:vml" Requires="v">
                <p:oleObj spid="_x0000_s4109" name="文档" r:id="rId6" imgW="3839157" imgH="1551157" progId="Word.Document.12">
                  <p:embed/>
                </p:oleObj>
              </mc:Choice>
              <mc:Fallback>
                <p:oleObj name="文档" r:id="rId6" imgW="3839157" imgH="1551157" progId="Word.Document.12">
                  <p:embed/>
                  <p:pic>
                    <p:nvPicPr>
                      <p:cNvPr id="0" name=""/>
                      <p:cNvPicPr/>
                      <p:nvPr/>
                    </p:nvPicPr>
                    <p:blipFill>
                      <a:blip r:embed="rId7"/>
                      <a:stretch>
                        <a:fillRect/>
                      </a:stretch>
                    </p:blipFill>
                    <p:spPr>
                      <a:xfrm>
                        <a:off x="508000" y="1722580"/>
                        <a:ext cx="8128000" cy="3284141"/>
                      </a:xfrm>
                      <a:prstGeom prst="rect">
                        <a:avLst/>
                      </a:prstGeom>
                    </p:spPr>
                  </p:pic>
                </p:oleObj>
              </mc:Fallback>
            </mc:AlternateContent>
          </a:graphicData>
        </a:graphic>
      </p:graphicFrame>
      <p:sp>
        <p:nvSpPr>
          <p:cNvPr id="4" name="矩形 3"/>
          <p:cNvSpPr>
            <a:spLocks noChangeAspect="1"/>
          </p:cNvSpPr>
          <p:nvPr/>
        </p:nvSpPr>
        <p:spPr>
          <a:xfrm>
            <a:off x="508000" y="4596445"/>
            <a:ext cx="8128000" cy="2069734"/>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　</a:t>
            </a:r>
            <a:r>
              <a:rPr lang="zh-CN" altLang="zh-CN" sz="2200" dirty="0">
                <a:solidFill>
                  <a:srgbClr val="000000"/>
                </a:solidFill>
                <a:latin typeface="Times New Roman" panose="02020603050405020304" pitchFamily="18" charset="0"/>
                <a:cs typeface="Times New Roman" panose="02020603050405020304" pitchFamily="18" charset="0"/>
              </a:rPr>
              <a:t>结合我国国情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要谋求我国人口合理容量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可采取哪些措施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控制人口数量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提高人口素质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发展科技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提高资源利用率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加强对外开放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利用境外资源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保护环境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保护资源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节约利用。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809588" y="2188336"/>
            <a:ext cx="1365728" cy="2835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324247" y="2936987"/>
            <a:ext cx="535066" cy="2835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280703" y="3710784"/>
            <a:ext cx="535066" cy="2835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257651" y="4089922"/>
            <a:ext cx="1084468" cy="2835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4747580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
                                            <p:txEl>
                                              <p:pRg st="1" end="1"/>
                                            </p:txEl>
                                          </p:spTgt>
                                        </p:tgtEl>
                                        <p:attrNameLst>
                                          <p:attrName>style.visibility</p:attrName>
                                        </p:attrNameLst>
                                      </p:cBhvr>
                                      <p:to>
                                        <p:strVal val="visible"/>
                                      </p:to>
                                    </p:set>
                                    <p:animEffect transition="in" filter="wipe(down)">
                                      <p:cBhvr>
                                        <p:cTn id="2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1"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rgbClr val="C04B05"/>
                </a:solidFill>
              </a:rPr>
              <a:t>问题导引</a:t>
            </a:r>
            <a:endParaRPr lang="zh-CN" altLang="en-US" dirty="0">
              <a:solidFill>
                <a:srgbClr val="C04B05"/>
              </a:solidFill>
            </a:endParaRPr>
          </a:p>
        </p:txBody>
      </p:sp>
      <p:sp>
        <p:nvSpPr>
          <p:cNvPr id="11"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2"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14" name="矩形 13">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207638"/>
            <a:ext cx="8128000" cy="5334922"/>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环境人口容量的影响因素</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清朝以前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中国人口一直保持在</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亿之内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一般在</a:t>
            </a:r>
            <a:r>
              <a:rPr lang="en-US" altLang="zh-CN" sz="2200"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万以下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经过康熙、雍正、乾隆三朝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人口猛增到</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出现了清朝时期的人口高峰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成为当时世界人口第一大国。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开发边陲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推广种植高产作物番薯、玉米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中国人多食粮食少食肉的生活习惯等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都有助于极大限度地养活人口。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乾隆年间的中国能否养活今天的</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亿多人口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中国人若是有少食粮食多食肉的消费习惯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则乾隆年间的</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亿人口数将会怎样变化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不能。资源种类和数量少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粮食产量低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科技水平低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对资源的开发利用不够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对外开放程度低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国外资源流入少等。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人口数量减少。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6" end="6"/>
                                            </p:txEl>
                                          </p:spTgt>
                                        </p:tgtEl>
                                        <p:attrNameLst>
                                          <p:attrName>style.visibility</p:attrName>
                                        </p:attrNameLst>
                                      </p:cBhvr>
                                      <p:to>
                                        <p:strVal val="visible"/>
                                      </p:to>
                                    </p:set>
                                    <p:animEffect transition="in" filter="wipe(down)">
                                      <p:cBhvr>
                                        <p:cTn id="10"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271673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影响环境人口容量的因素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影响环境人口容量的因素主要有资源、科技发展水平、人口的生活和文化消费水平、地区的对外开放程度等。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各因素与环境人口容量的关系。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graphicFrame>
        <p:nvGraphicFramePr>
          <p:cNvPr id="2" name="对象 1"/>
          <p:cNvGraphicFramePr>
            <a:graphicFrameLocks noChangeAspect="1"/>
          </p:cNvGraphicFramePr>
          <p:nvPr>
            <p:extLst>
              <p:ext uri="{D42A27DB-BD31-4B8C-83A1-F6EECF244321}">
                <p14:modId xmlns:p14="http://schemas.microsoft.com/office/powerpoint/2010/main" val="1649200001"/>
              </p:ext>
            </p:extLst>
          </p:nvPr>
        </p:nvGraphicFramePr>
        <p:xfrm>
          <a:off x="508000" y="1427433"/>
          <a:ext cx="8128000" cy="5169919"/>
        </p:xfrm>
        <a:graphic>
          <a:graphicData uri="http://schemas.openxmlformats.org/presentationml/2006/ole">
            <mc:AlternateContent xmlns:mc="http://schemas.openxmlformats.org/markup-compatibility/2006">
              <mc:Choice xmlns:v="urn:schemas-microsoft-com:vml" Requires="v">
                <p:oleObj spid="_x0000_s5131" name="文档" r:id="rId8" imgW="3839157" imgH="2441236" progId="Word.Document.12">
                  <p:embed/>
                </p:oleObj>
              </mc:Choice>
              <mc:Fallback>
                <p:oleObj name="文档" r:id="rId8" imgW="3839157" imgH="2441236" progId="Word.Document.12">
                  <p:embed/>
                  <p:pic>
                    <p:nvPicPr>
                      <p:cNvPr id="0" name=""/>
                      <p:cNvPicPr/>
                      <p:nvPr/>
                    </p:nvPicPr>
                    <p:blipFill>
                      <a:blip r:embed="rId9"/>
                      <a:stretch>
                        <a:fillRect/>
                      </a:stretch>
                    </p:blipFill>
                    <p:spPr>
                      <a:xfrm>
                        <a:off x="508000" y="1427433"/>
                        <a:ext cx="8128000" cy="5169919"/>
                      </a:xfrm>
                      <a:prstGeom prst="rect">
                        <a:avLst/>
                      </a:prstGeom>
                    </p:spPr>
                  </p:pic>
                </p:oleObj>
              </mc:Fallback>
            </mc:AlternateContent>
          </a:graphicData>
        </a:graphic>
      </p:graphicFrame>
    </p:spTree>
    <p:extLst>
      <p:ext uri="{BB962C8B-B14F-4D97-AF65-F5344CB8AC3E}">
        <p14:creationId xmlns:p14="http://schemas.microsoft.com/office/powerpoint/2010/main" val="40865300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322</TotalTime>
  <Words>1174</Words>
  <Application>Microsoft Office PowerPoint</Application>
  <PresentationFormat>全屏显示(4:3)</PresentationFormat>
  <Paragraphs>218</Paragraphs>
  <Slides>29</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29</vt:i4>
      </vt:variant>
    </vt:vector>
  </HeadingPairs>
  <TitlesOfParts>
    <vt:vector size="41" baseType="lpstr">
      <vt:lpstr>NEU-BZ-S92</vt:lpstr>
      <vt:lpstr>方正书宋_GBK</vt:lpstr>
      <vt:lpstr>仿宋</vt:lpstr>
      <vt:lpstr>黑体</vt:lpstr>
      <vt:lpstr>楷体</vt:lpstr>
      <vt:lpstr>宋体</vt:lpstr>
      <vt:lpstr>微软雅黑</vt:lpstr>
      <vt:lpstr>Arial</vt:lpstr>
      <vt:lpstr>Calibri</vt:lpstr>
      <vt:lpstr>Times New Roman</vt:lpstr>
      <vt:lpstr>测控设计模板14新</vt:lpstr>
      <vt:lpstr>文档</vt:lpstr>
      <vt:lpstr>第三节　人口的合理容量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dbc</cp:lastModifiedBy>
  <cp:revision>地理备课大师【全免费】</cp:revision>
  <dcterms:created xsi:type="dcterms:W3CDTF">2014-04-23T05:53:17Z</dcterms:created>
  <dcterms:modified xsi:type="dcterms:W3CDTF">2016-08-01T08:02:51Z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