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383" r:id="rId3"/>
    <p:sldId id="264" r:id="rId4"/>
    <p:sldId id="265" r:id="rId5"/>
    <p:sldId id="384" r:id="rId6"/>
    <p:sldId id="378" r:id="rId7"/>
    <p:sldId id="389" r:id="rId8"/>
    <p:sldId id="385" r:id="rId9"/>
    <p:sldId id="275" r:id="rId10"/>
    <p:sldId id="390" r:id="rId11"/>
    <p:sldId id="361" r:id="rId12"/>
    <p:sldId id="391" r:id="rId13"/>
    <p:sldId id="392" r:id="rId14"/>
    <p:sldId id="362" r:id="rId15"/>
    <p:sldId id="393" r:id="rId16"/>
    <p:sldId id="394" r:id="rId17"/>
    <p:sldId id="395" r:id="rId18"/>
    <p:sldId id="372" r:id="rId19"/>
    <p:sldId id="396" r:id="rId20"/>
    <p:sldId id="374" r:id="rId21"/>
    <p:sldId id="397" r:id="rId22"/>
    <p:sldId id="398" r:id="rId23"/>
    <p:sldId id="401" r:id="rId24"/>
    <p:sldId id="399" r:id="rId25"/>
    <p:sldId id="402" r:id="rId26"/>
    <p:sldId id="400" r:id="rId27"/>
    <p:sldId id="403" r:id="rId28"/>
    <p:sldId id="375" r:id="rId29"/>
    <p:sldId id="409" r:id="rId30"/>
    <p:sldId id="404" r:id="rId31"/>
    <p:sldId id="270" r:id="rId32"/>
    <p:sldId id="277" r:id="rId33"/>
    <p:sldId id="310" r:id="rId34"/>
    <p:sldId id="410" r:id="rId35"/>
    <p:sldId id="311" r:id="rId36"/>
    <p:sldId id="411" r:id="rId37"/>
    <p:sldId id="412"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城市内部空间结构</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9.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1.xml"/><Relationship Id="rId9" Type="http://schemas.openxmlformats.org/officeDocument/2006/relationships/image" Target="../media/image11.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9.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1.xml"/><Relationship Id="rId9"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slide" Target="slide18.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9.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1.xml"/><Relationship Id="rId9"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9.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5.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9.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9.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7.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9.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8.emf"/></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28.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slide" Target="slide28.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slide" Target="slide28.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slide" Target="slide28.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slide" Target="slide28.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slide" Target="slide28.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9.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5.emf"/></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28.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5" Type="http://schemas.openxmlformats.org/officeDocument/2006/relationships/slide" Target="slide28.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slide" Target="slide35.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31.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2.xml"/><Relationship Id="rId9" Type="http://schemas.openxmlformats.org/officeDocument/2006/relationships/image" Target="../media/image27.emf"/></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31.xml"/><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2.xml"/><Relationship Id="rId9" Type="http://schemas.openxmlformats.org/officeDocument/2006/relationships/image" Target="../media/image28.emf"/></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31.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2.xml"/><Relationship Id="rId9" Type="http://schemas.openxmlformats.org/officeDocument/2006/relationships/image" Target="../media/image29.emf"/></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9.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1.xml"/><Relationship Id="rId9"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第二章</a:t>
            </a:r>
            <a:r>
              <a:rPr lang="en-US" altLang="zh-CN" dirty="0"/>
              <a:t>  </a:t>
            </a:r>
            <a:r>
              <a:rPr lang="zh-CN" altLang="zh-CN" dirty="0" smtClean="0"/>
              <a:t>城市</a:t>
            </a:r>
            <a:r>
              <a:rPr lang="zh-CN" altLang="zh-CN" dirty="0"/>
              <a:t>与城市化</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中高级住宅区和低级住宅区在城市中的分布有何特点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中高级住宅区大多分布在城市外缘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在文化区、风景区附近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低级住宅区大多分布在内城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在工业区附近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租金低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便于工人上下班。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92825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556792"/>
            <a:ext cx="30024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城市功能区的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52091858"/>
              </p:ext>
            </p:extLst>
          </p:nvPr>
        </p:nvGraphicFramePr>
        <p:xfrm>
          <a:off x="508000" y="2348880"/>
          <a:ext cx="8128000" cy="3011864"/>
        </p:xfrm>
        <a:graphic>
          <a:graphicData uri="http://schemas.openxmlformats.org/presentationml/2006/ole">
            <mc:AlternateContent xmlns:mc="http://schemas.openxmlformats.org/markup-compatibility/2006">
              <mc:Choice xmlns:v="urn:schemas-microsoft-com:vml" Requires="v">
                <p:oleObj spid="_x0000_s4104" name="文档" r:id="rId8" imgW="3839157" imgH="1421894" progId="Word.Document.12">
                  <p:embed/>
                </p:oleObj>
              </mc:Choice>
              <mc:Fallback>
                <p:oleObj name="文档" r:id="rId8" imgW="3839157" imgH="1421894" progId="Word.Document.12">
                  <p:embed/>
                  <p:pic>
                    <p:nvPicPr>
                      <p:cNvPr id="0" name=""/>
                      <p:cNvPicPr/>
                      <p:nvPr/>
                    </p:nvPicPr>
                    <p:blipFill>
                      <a:blip r:embed="rId9"/>
                      <a:stretch>
                        <a:fillRect/>
                      </a:stretch>
                    </p:blipFill>
                    <p:spPr>
                      <a:xfrm>
                        <a:off x="508000" y="2348880"/>
                        <a:ext cx="8128000" cy="3011864"/>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41309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城市三大功能区的对比</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67540327"/>
              </p:ext>
            </p:extLst>
          </p:nvPr>
        </p:nvGraphicFramePr>
        <p:xfrm>
          <a:off x="508000" y="1711694"/>
          <a:ext cx="8128000" cy="5446634"/>
        </p:xfrm>
        <a:graphic>
          <a:graphicData uri="http://schemas.openxmlformats.org/presentationml/2006/ole">
            <mc:AlternateContent xmlns:mc="http://schemas.openxmlformats.org/markup-compatibility/2006">
              <mc:Choice xmlns:v="urn:schemas-microsoft-com:vml" Requires="v">
                <p:oleObj spid="_x0000_s5128" name="文档" r:id="rId8" imgW="3845639" imgH="2576260" progId="Word.Document.12">
                  <p:embed/>
                </p:oleObj>
              </mc:Choice>
              <mc:Fallback>
                <p:oleObj name="文档" r:id="rId8" imgW="3845639" imgH="2576260" progId="Word.Document.12">
                  <p:embed/>
                  <p:pic>
                    <p:nvPicPr>
                      <p:cNvPr id="0" name=""/>
                      <p:cNvPicPr/>
                      <p:nvPr/>
                    </p:nvPicPr>
                    <p:blipFill>
                      <a:blip r:embed="rId9"/>
                      <a:stretch>
                        <a:fillRect/>
                      </a:stretch>
                    </p:blipFill>
                    <p:spPr>
                      <a:xfrm>
                        <a:off x="508000" y="1711694"/>
                        <a:ext cx="8128000" cy="5446634"/>
                      </a:xfrm>
                      <a:prstGeom prst="rect">
                        <a:avLst/>
                      </a:prstGeom>
                    </p:spPr>
                  </p:pic>
                </p:oleObj>
              </mc:Fallback>
            </mc:AlternateContent>
          </a:graphicData>
        </a:graphic>
      </p:graphicFrame>
    </p:spTree>
    <p:extLst>
      <p:ext uri="{BB962C8B-B14F-4D97-AF65-F5344CB8AC3E}">
        <p14:creationId xmlns:p14="http://schemas.microsoft.com/office/powerpoint/2010/main" val="36472320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1792861"/>
            <a:ext cx="8128000" cy="3526279"/>
          </a:xfrm>
          <a:prstGeom prst="rect">
            <a:avLst/>
          </a:prstGeom>
        </p:spPr>
      </p:pic>
    </p:spTree>
    <p:extLst>
      <p:ext uri="{BB962C8B-B14F-4D97-AF65-F5344CB8AC3E}">
        <p14:creationId xmlns:p14="http://schemas.microsoft.com/office/powerpoint/2010/main" val="17623543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34076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01020024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下图为我国某城市现状及规划范围图。读图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67407165"/>
              </p:ext>
            </p:extLst>
          </p:nvPr>
        </p:nvGraphicFramePr>
        <p:xfrm>
          <a:off x="508000" y="2483618"/>
          <a:ext cx="8128000" cy="3465662"/>
        </p:xfrm>
        <a:graphic>
          <a:graphicData uri="http://schemas.openxmlformats.org/presentationml/2006/ole">
            <mc:AlternateContent xmlns:mc="http://schemas.openxmlformats.org/markup-compatibility/2006">
              <mc:Choice xmlns:v="urn:schemas-microsoft-com:vml" Requires="v">
                <p:oleObj spid="_x0000_s6150" name="文档" r:id="rId8" imgW="3839157" imgH="1637212" progId="Word.Document.12">
                  <p:embed/>
                </p:oleObj>
              </mc:Choice>
              <mc:Fallback>
                <p:oleObj name="文档" r:id="rId8" imgW="3839157" imgH="1637212" progId="Word.Document.12">
                  <p:embed/>
                  <p:pic>
                    <p:nvPicPr>
                      <p:cNvPr id="0" name=""/>
                      <p:cNvPicPr/>
                      <p:nvPr/>
                    </p:nvPicPr>
                    <p:blipFill>
                      <a:blip r:embed="rId9"/>
                      <a:stretch>
                        <a:fillRect/>
                      </a:stretch>
                    </p:blipFill>
                    <p:spPr>
                      <a:xfrm>
                        <a:off x="508000" y="2483618"/>
                        <a:ext cx="8128000" cy="3465662"/>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494171"/>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(1)M</a:t>
            </a:r>
            <a:r>
              <a:rPr lang="zh-CN" altLang="zh-CN" sz="2200" dirty="0">
                <a:solidFill>
                  <a:srgbClr val="000000"/>
                </a:solidFill>
                <a:latin typeface="Times New Roman" panose="02020603050405020304" pitchFamily="18" charset="0"/>
                <a:cs typeface="Times New Roman" panose="02020603050405020304" pitchFamily="18" charset="0"/>
              </a:rPr>
              <a:t>用地的功能区是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其区位特点是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该市规划一个大型工业园区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甲、乙、丙、丁四处最适合的位置是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主要理由是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该城市规划的空间形态为集中团块型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试简要评价该城市空间形态类型的优缺点。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91264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考查城市功能区及其特点。从图中看出</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用地有两部分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均地处市中心附近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有多条道路交会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交通便捷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用地应为商业区。商业区在各种城市用地中的地价是最高的。第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考查工业区的区位选择。大型工业园区对环境有污染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其布局应重点考虑对环境的影响。从图中看出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该城市的最小风频为西南风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工业园区应布局在最小风频的上风向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即城市西南方。丁处位于城市西南方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且在河流下游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对城市污染较小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而且丁处周围土地平坦开阔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适合布局大型工业园区。第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城市各功能区集中布局的优点是节省用地和建设投资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方便功能区之间的联系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问题是交通拥挤、用地紧张等。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0950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商业区　位于市中心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通达度高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利于人流集散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地价高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丁处　位于最小风频上风向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盛行风的下风向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城市河流下游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用地条件好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土地平坦开阔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布局紧凑、节省用地和投资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便于各功能区之间的联系。缺点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交通拥挤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功能冲突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发展余地小。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33961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影响城市内部空间结构形成和变化的因素</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电视上经常报道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我国某一线城市位于市中心的地块被房地产商以每平方米几万元的高价购买。城市中每块土地上最终形成的功能区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是由从事各项功能活动的主体所付租金的高低决定的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租金仅是一个基础性的因素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付租能力是决定因素。距市中心的远近影响地租水平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各功能活动的付租能力不同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可影响城市空间结构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18228822"/>
              </p:ext>
            </p:extLst>
          </p:nvPr>
        </p:nvGraphicFramePr>
        <p:xfrm>
          <a:off x="508000" y="4000890"/>
          <a:ext cx="8128000" cy="2524454"/>
        </p:xfrm>
        <a:graphic>
          <a:graphicData uri="http://schemas.openxmlformats.org/presentationml/2006/ole">
            <mc:AlternateContent xmlns:mc="http://schemas.openxmlformats.org/markup-compatibility/2006">
              <mc:Choice xmlns:v="urn:schemas-microsoft-com:vml" Requires="v">
                <p:oleObj spid="_x0000_s7173" name="文档" r:id="rId8" imgW="3839157" imgH="1192893" progId="Word.Document.12">
                  <p:embed/>
                </p:oleObj>
              </mc:Choice>
              <mc:Fallback>
                <p:oleObj name="文档" r:id="rId8" imgW="3839157" imgH="1192893" progId="Word.Document.12">
                  <p:embed/>
                  <p:pic>
                    <p:nvPicPr>
                      <p:cNvPr id="0" name=""/>
                      <p:cNvPicPr/>
                      <p:nvPr/>
                    </p:nvPicPr>
                    <p:blipFill>
                      <a:blip r:embed="rId9"/>
                      <a:stretch>
                        <a:fillRect/>
                      </a:stretch>
                    </p:blipFill>
                    <p:spPr>
                      <a:xfrm>
                        <a:off x="508000" y="4000890"/>
                        <a:ext cx="8128000" cy="2524454"/>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556792"/>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对应的城市功能区的名称是什么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说明地租高低对城市内部空间结构的影响。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住宅区</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93424349"/>
              </p:ext>
            </p:extLst>
          </p:nvPr>
        </p:nvGraphicFramePr>
        <p:xfrm>
          <a:off x="508000" y="3730169"/>
          <a:ext cx="8128000" cy="1909307"/>
        </p:xfrm>
        <a:graphic>
          <a:graphicData uri="http://schemas.openxmlformats.org/presentationml/2006/ole">
            <mc:AlternateContent xmlns:mc="http://schemas.openxmlformats.org/markup-compatibility/2006">
              <mc:Choice xmlns:v="urn:schemas-microsoft-com:vml" Requires="v">
                <p:oleObj spid="_x0000_s8197" name="文档" r:id="rId8" imgW="3839157" imgH="901961" progId="Word.Document.12">
                  <p:embed/>
                </p:oleObj>
              </mc:Choice>
              <mc:Fallback>
                <p:oleObj name="文档" r:id="rId8" imgW="3839157" imgH="901961" progId="Word.Document.12">
                  <p:embed/>
                  <p:pic>
                    <p:nvPicPr>
                      <p:cNvPr id="0" name=""/>
                      <p:cNvPicPr/>
                      <p:nvPr/>
                    </p:nvPicPr>
                    <p:blipFill>
                      <a:blip r:embed="rId9"/>
                      <a:stretch>
                        <a:fillRect/>
                      </a:stretch>
                    </p:blipFill>
                    <p:spPr>
                      <a:xfrm>
                        <a:off x="508000" y="3730169"/>
                        <a:ext cx="8128000" cy="1909307"/>
                      </a:xfrm>
                      <a:prstGeom prst="rect">
                        <a:avLst/>
                      </a:prstGeom>
                    </p:spPr>
                  </p:pic>
                </p:oleObj>
              </mc:Fallback>
            </mc:AlternateContent>
          </a:graphicData>
        </a:graphic>
      </p:graphicFrame>
    </p:spTree>
    <p:extLst>
      <p:ext uri="{BB962C8B-B14F-4D97-AF65-F5344CB8AC3E}">
        <p14:creationId xmlns:p14="http://schemas.microsoft.com/office/powerpoint/2010/main" val="362731678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城市内部空间结构</a:t>
            </a:r>
          </a:p>
        </p:txBody>
      </p:sp>
    </p:spTree>
    <p:extLst>
      <p:ext uri="{BB962C8B-B14F-4D97-AF65-F5344CB8AC3E}">
        <p14:creationId xmlns:p14="http://schemas.microsoft.com/office/powerpoint/2010/main" val="133087148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0141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城市内部空间结构形成原因分析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城市内部空间结构的形成是多种因素共同作用的结果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34811299"/>
              </p:ext>
            </p:extLst>
          </p:nvPr>
        </p:nvGraphicFramePr>
        <p:xfrm>
          <a:off x="508000" y="2636912"/>
          <a:ext cx="8128000" cy="3146323"/>
        </p:xfrm>
        <a:graphic>
          <a:graphicData uri="http://schemas.openxmlformats.org/presentationml/2006/ole">
            <mc:AlternateContent xmlns:mc="http://schemas.openxmlformats.org/markup-compatibility/2006">
              <mc:Choice xmlns:v="urn:schemas-microsoft-com:vml" Requires="v">
                <p:oleObj spid="_x0000_s9220" name="文档" r:id="rId8" imgW="3839157" imgH="1486345" progId="Word.Document.12">
                  <p:embed/>
                </p:oleObj>
              </mc:Choice>
              <mc:Fallback>
                <p:oleObj name="文档" r:id="rId8" imgW="3839157" imgH="1486345" progId="Word.Document.12">
                  <p:embed/>
                  <p:pic>
                    <p:nvPicPr>
                      <p:cNvPr id="0" name=""/>
                      <p:cNvPicPr/>
                      <p:nvPr/>
                    </p:nvPicPr>
                    <p:blipFill>
                      <a:blip r:embed="rId9"/>
                      <a:stretch>
                        <a:fillRect/>
                      </a:stretch>
                    </p:blipFill>
                    <p:spPr>
                      <a:xfrm>
                        <a:off x="508000" y="2636912"/>
                        <a:ext cx="8128000" cy="3146323"/>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90532"/>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经济因素对城市内部空间结构的影响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经济因素是影响城市内部空间结构的主要因素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在市场竞争的环境下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每一块土地用于哪种活动主要取决于各种活动愿意付出租金的高低。而城市地租水平由距离市中心远近和交通通达度决定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85919536"/>
              </p:ext>
            </p:extLst>
          </p:nvPr>
        </p:nvGraphicFramePr>
        <p:xfrm>
          <a:off x="508000" y="3501008"/>
          <a:ext cx="8128000" cy="2423609"/>
        </p:xfrm>
        <a:graphic>
          <a:graphicData uri="http://schemas.openxmlformats.org/presentationml/2006/ole">
            <mc:AlternateContent xmlns:mc="http://schemas.openxmlformats.org/markup-compatibility/2006">
              <mc:Choice xmlns:v="urn:schemas-microsoft-com:vml" Requires="v">
                <p:oleObj spid="_x0000_s10244" name="文档" r:id="rId8" imgW="3839157" imgH="1143924" progId="Word.Document.12">
                  <p:embed/>
                </p:oleObj>
              </mc:Choice>
              <mc:Fallback>
                <p:oleObj name="文档" r:id="rId8" imgW="3839157" imgH="1143924" progId="Word.Document.12">
                  <p:embed/>
                  <p:pic>
                    <p:nvPicPr>
                      <p:cNvPr id="0" name=""/>
                      <p:cNvPicPr/>
                      <p:nvPr/>
                    </p:nvPicPr>
                    <p:blipFill>
                      <a:blip r:embed="rId9"/>
                      <a:stretch>
                        <a:fillRect/>
                      </a:stretch>
                    </p:blipFill>
                    <p:spPr>
                      <a:xfrm>
                        <a:off x="508000" y="3501008"/>
                        <a:ext cx="8128000" cy="2423609"/>
                      </a:xfrm>
                      <a:prstGeom prst="rect">
                        <a:avLst/>
                      </a:prstGeom>
                    </p:spPr>
                  </p:pic>
                </p:oleObj>
              </mc:Fallback>
            </mc:AlternateContent>
          </a:graphicData>
        </a:graphic>
      </p:graphicFrame>
    </p:spTree>
    <p:extLst>
      <p:ext uri="{BB962C8B-B14F-4D97-AF65-F5344CB8AC3E}">
        <p14:creationId xmlns:p14="http://schemas.microsoft.com/office/powerpoint/2010/main" val="30678957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412776"/>
            <a:ext cx="8128000" cy="4656130"/>
          </a:xfrm>
          <a:prstGeom prst="rect">
            <a:avLst/>
          </a:prstGeom>
        </p:spPr>
      </p:pic>
    </p:spTree>
    <p:extLst>
      <p:ext uri="{BB962C8B-B14F-4D97-AF65-F5344CB8AC3E}">
        <p14:creationId xmlns:p14="http://schemas.microsoft.com/office/powerpoint/2010/main" val="1210952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3" name="图片 2"/>
          <p:cNvPicPr>
            <a:picLocks noChangeAspect="1"/>
          </p:cNvPicPr>
          <p:nvPr/>
        </p:nvPicPr>
        <p:blipFill>
          <a:blip r:embed="rId6"/>
          <a:stretch>
            <a:fillRect/>
          </a:stretch>
        </p:blipFill>
        <p:spPr>
          <a:xfrm>
            <a:off x="508000" y="2565614"/>
            <a:ext cx="8128000" cy="1980773"/>
          </a:xfrm>
          <a:prstGeom prst="rect">
            <a:avLst/>
          </a:prstGeom>
        </p:spPr>
      </p:pic>
    </p:spTree>
    <p:extLst>
      <p:ext uri="{BB962C8B-B14F-4D97-AF65-F5344CB8AC3E}">
        <p14:creationId xmlns:p14="http://schemas.microsoft.com/office/powerpoint/2010/main" val="14718091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466428"/>
            <a:ext cx="8128000" cy="4482852"/>
          </a:xfrm>
          <a:prstGeom prst="rect">
            <a:avLst/>
          </a:prstGeom>
        </p:spPr>
      </p:pic>
    </p:spTree>
    <p:extLst>
      <p:ext uri="{BB962C8B-B14F-4D97-AF65-F5344CB8AC3E}">
        <p14:creationId xmlns:p14="http://schemas.microsoft.com/office/powerpoint/2010/main" val="9581474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3" name="图片 2"/>
          <p:cNvPicPr>
            <a:picLocks noChangeAspect="1"/>
          </p:cNvPicPr>
          <p:nvPr/>
        </p:nvPicPr>
        <p:blipFill>
          <a:blip r:embed="rId6"/>
          <a:stretch>
            <a:fillRect/>
          </a:stretch>
        </p:blipFill>
        <p:spPr>
          <a:xfrm>
            <a:off x="508000" y="2035791"/>
            <a:ext cx="8128000" cy="3040418"/>
          </a:xfrm>
          <a:prstGeom prst="rect">
            <a:avLst/>
          </a:prstGeom>
        </p:spPr>
      </p:pic>
    </p:spTree>
    <p:extLst>
      <p:ext uri="{BB962C8B-B14F-4D97-AF65-F5344CB8AC3E}">
        <p14:creationId xmlns:p14="http://schemas.microsoft.com/office/powerpoint/2010/main" val="261276617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389933"/>
            <a:ext cx="8128000" cy="4703363"/>
          </a:xfrm>
          <a:prstGeom prst="rect">
            <a:avLst/>
          </a:prstGeom>
        </p:spPr>
      </p:pic>
    </p:spTree>
    <p:extLst>
      <p:ext uri="{BB962C8B-B14F-4D97-AF65-F5344CB8AC3E}">
        <p14:creationId xmlns:p14="http://schemas.microsoft.com/office/powerpoint/2010/main" val="32704285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10" name="图片 9"/>
          <p:cNvPicPr>
            <a:picLocks noChangeAspect="1"/>
          </p:cNvPicPr>
          <p:nvPr/>
        </p:nvPicPr>
        <p:blipFill>
          <a:blip r:embed="rId6"/>
          <a:stretch>
            <a:fillRect/>
          </a:stretch>
        </p:blipFill>
        <p:spPr>
          <a:xfrm>
            <a:off x="508000" y="1519842"/>
            <a:ext cx="8128000" cy="4357430"/>
          </a:xfrm>
          <a:prstGeom prst="rect">
            <a:avLst/>
          </a:prstGeom>
        </p:spPr>
      </p:pic>
    </p:spTree>
    <p:extLst>
      <p:ext uri="{BB962C8B-B14F-4D97-AF65-F5344CB8AC3E}">
        <p14:creationId xmlns:p14="http://schemas.microsoft.com/office/powerpoint/2010/main" val="22509019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3" name="矩形 2"/>
          <p:cNvSpPr>
            <a:spLocks noChangeAspect="1"/>
          </p:cNvSpPr>
          <p:nvPr/>
        </p:nvSpPr>
        <p:spPr>
          <a:xfrm>
            <a:off x="508000" y="127964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读城市地租等值线分布图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该图表示地租立体分布的状况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平方米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9553611"/>
              </p:ext>
            </p:extLst>
          </p:nvPr>
        </p:nvGraphicFramePr>
        <p:xfrm>
          <a:off x="508000" y="2287758"/>
          <a:ext cx="8128000" cy="3761470"/>
        </p:xfrm>
        <a:graphic>
          <a:graphicData uri="http://schemas.openxmlformats.org/presentationml/2006/ole">
            <mc:AlternateContent xmlns:mc="http://schemas.openxmlformats.org/markup-compatibility/2006">
              <mc:Choice xmlns:v="urn:schemas-microsoft-com:vml" Requires="v">
                <p:oleObj spid="_x0000_s11267" name="文档" r:id="rId8" imgW="3839157" imgH="1776917" progId="Word.Document.12">
                  <p:embed/>
                </p:oleObj>
              </mc:Choice>
              <mc:Fallback>
                <p:oleObj name="文档" r:id="rId8" imgW="3839157" imgH="1776917" progId="Word.Document.12">
                  <p:embed/>
                  <p:pic>
                    <p:nvPicPr>
                      <p:cNvPr id="0" name=""/>
                      <p:cNvPicPr/>
                      <p:nvPr/>
                    </p:nvPicPr>
                    <p:blipFill>
                      <a:blip r:embed="rId9"/>
                      <a:stretch>
                        <a:fillRect/>
                      </a:stretch>
                    </p:blipFill>
                    <p:spPr>
                      <a:xfrm>
                        <a:off x="508000" y="2287758"/>
                        <a:ext cx="8128000" cy="3761470"/>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图中的地租最高峰是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用字母表示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图中的地租次高峰是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判断理由是</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四处地租由高到低的排列顺序是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图中字母代表中心商务区的是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代表外围商业用地的是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代表工业用地的是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代表住宅用地的是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25853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77288499"/>
              </p:ext>
            </p:extLst>
          </p:nvPr>
        </p:nvGraphicFramePr>
        <p:xfrm>
          <a:off x="508000" y="1123484"/>
          <a:ext cx="8128000" cy="5401860"/>
        </p:xfrm>
        <a:graphic>
          <a:graphicData uri="http://schemas.openxmlformats.org/presentationml/2006/ole">
            <mc:AlternateContent xmlns:mc="http://schemas.openxmlformats.org/markup-compatibility/2006">
              <mc:Choice xmlns:v="urn:schemas-microsoft-com:vml" Requires="v">
                <p:oleObj spid="_x0000_s1037" name="文档" r:id="rId4" imgW="3839157" imgH="2550695" progId="Word.Document.12">
                  <p:embed/>
                </p:oleObj>
              </mc:Choice>
              <mc:Fallback>
                <p:oleObj name="文档" r:id="rId4" imgW="3839157" imgH="2550695" progId="Word.Document.12">
                  <p:embed/>
                  <p:pic>
                    <p:nvPicPr>
                      <p:cNvPr id="0" name=""/>
                      <p:cNvPicPr/>
                      <p:nvPr/>
                    </p:nvPicPr>
                    <p:blipFill>
                      <a:blip r:embed="rId5"/>
                      <a:stretch>
                        <a:fillRect/>
                      </a:stretch>
                    </p:blipFill>
                    <p:spPr>
                      <a:xfrm>
                        <a:off x="508000" y="1123484"/>
                        <a:ext cx="8128000" cy="540186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影响地租高低的主要因素有交通通达度和距离市中心的远近两个方面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处位于市中心且交通最为便利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地租最高。第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从城市中心向外延伸的主要公路的两旁和公路交会处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通达度也很好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可形成地租的次高峰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两处交通条件相当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但距离市中心远近不同。第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付租能力最强的商业区位于地租高的地点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对交通要求高的工业区分布在城市外围交通线附近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住宅区在商业区和工业区之间。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位于城市中心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有多条道路通过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交通通达度高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　它们处在市中心延伸出来的干线公路和城郊环路的交会处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通达度较高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租金较高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2301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读某大城市功能分区分布简图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城市地域功能分区的内在原因是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行政干预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经济活动之间的空间竞争和集聚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交通通达度和距离市中心的远近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城市规划的需要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若在该城建设一幢集零售、娱乐、餐饮</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办公</a:t>
            </a:r>
            <a:r>
              <a:rPr lang="zh-CN" altLang="zh-CN" sz="2200" dirty="0">
                <a:solidFill>
                  <a:srgbClr val="000000"/>
                </a:solidFill>
                <a:latin typeface="Times New Roman" panose="02020603050405020304" pitchFamily="18" charset="0"/>
                <a:cs typeface="Times New Roman" panose="02020603050405020304" pitchFamily="18" charset="0"/>
              </a:rPr>
              <a:t>于一体的高层楼房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应布局在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B.b</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C.c</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D.d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W113.eps" descr="id:2147494751;FounderCES"/>
          <p:cNvPicPr/>
          <p:nvPr/>
        </p:nvPicPr>
        <p:blipFill>
          <a:blip r:embed="rId6"/>
          <a:stretch>
            <a:fillRect/>
          </a:stretch>
        </p:blipFill>
        <p:spPr>
          <a:xfrm>
            <a:off x="5868144" y="2085097"/>
            <a:ext cx="2842404" cy="1991975"/>
          </a:xfrm>
          <a:prstGeom prst="rect">
            <a:avLst/>
          </a:prstGeom>
        </p:spPr>
      </p:pic>
      <p:sp>
        <p:nvSpPr>
          <p:cNvPr id="3" name="矩形 2"/>
          <p:cNvSpPr>
            <a:spLocks noChangeAspect="1"/>
          </p:cNvSpPr>
          <p:nvPr/>
        </p:nvSpPr>
        <p:spPr>
          <a:xfrm>
            <a:off x="508000" y="478969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经济因素是城市功能分区的主导因素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表现为付租能力和交通通达度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而城市地域功能分区的内在原因是经济活动之间的空间竞争和集聚。第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集零售、娱乐、餐饮、办公于一体的高层楼房应位于中心商务区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应布局在市中心。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861"/>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城市土地利用的一般模式是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自中心城区到远郊区依次为商业用地、居住用地、工业用地和农业用地。影响这种土地利用空间结构的主要因素是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土地价格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发展历史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交通条件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生活习惯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不同的经济活动支付地租的能力不同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导致不同价格的土地形成了不同的城市功能区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同时交通条件也会影响土地的价格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而进一步影响城市土地的利用结构。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772816"/>
            <a:ext cx="596669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读某城镇略图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31850707"/>
              </p:ext>
            </p:extLst>
          </p:nvPr>
        </p:nvGraphicFramePr>
        <p:xfrm>
          <a:off x="508000" y="2619820"/>
          <a:ext cx="8128000" cy="2393356"/>
        </p:xfrm>
        <a:graphic>
          <a:graphicData uri="http://schemas.openxmlformats.org/presentationml/2006/ole">
            <mc:AlternateContent xmlns:mc="http://schemas.openxmlformats.org/markup-compatibility/2006">
              <mc:Choice xmlns:v="urn:schemas-microsoft-com:vml" Requires="v">
                <p:oleObj spid="_x0000_s12291" name="文档" r:id="rId8" imgW="3839157" imgH="1129882" progId="Word.Document.12">
                  <p:embed/>
                </p:oleObj>
              </mc:Choice>
              <mc:Fallback>
                <p:oleObj name="文档" r:id="rId8" imgW="3839157" imgH="1129882" progId="Word.Document.12">
                  <p:embed/>
                  <p:pic>
                    <p:nvPicPr>
                      <p:cNvPr id="0" name=""/>
                      <p:cNvPicPr/>
                      <p:nvPr/>
                    </p:nvPicPr>
                    <p:blipFill>
                      <a:blip r:embed="rId9"/>
                      <a:stretch>
                        <a:fillRect/>
                      </a:stretch>
                    </p:blipFill>
                    <p:spPr>
                      <a:xfrm>
                        <a:off x="508000" y="2619820"/>
                        <a:ext cx="8128000" cy="2393356"/>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图例</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所代表的城市功能区分别是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住宅区、工业区、商业区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工业区、住宅区、商业区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商业区、住宅区、工业区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住宅区、商业区、工业区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从环境效益的角度考虑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在甲处布局印染厂主要是因为其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距离城市较远</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位于河流下游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地处盛行风下风向</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靠近铁路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位于交通便利的市中心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为商业区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位于商业区的周围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为住宅区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位于盛行风的下风向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且靠近铁路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为工业区。第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甲处距住宅区较远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位于河流的下游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适宜布局水污染严重的印染厂。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905227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wipe(down)">
                                      <p:cBhvr>
                                        <p:cTn id="7" dur="500"/>
                                        <p:tgtEl>
                                          <p:spTgt spid="4">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wipe(down)">
                                      <p:cBhvr>
                                        <p:cTn id="1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388031"/>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01020026</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下图是某城市规划简图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该市常年盛行东北风。读图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代表的功能区分别是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550940"/>
              </p:ext>
            </p:extLst>
          </p:nvPr>
        </p:nvGraphicFramePr>
        <p:xfrm>
          <a:off x="508000" y="2335021"/>
          <a:ext cx="8128000" cy="2581598"/>
        </p:xfrm>
        <a:graphic>
          <a:graphicData uri="http://schemas.openxmlformats.org/presentationml/2006/ole">
            <mc:AlternateContent xmlns:mc="http://schemas.openxmlformats.org/markup-compatibility/2006">
              <mc:Choice xmlns:v="urn:schemas-microsoft-com:vml" Requires="v">
                <p:oleObj spid="_x0000_s13315" name="文档" r:id="rId8" imgW="3839157" imgH="1218817" progId="Word.Document.12">
                  <p:embed/>
                </p:oleObj>
              </mc:Choice>
              <mc:Fallback>
                <p:oleObj name="文档" r:id="rId8" imgW="3839157" imgH="1218817" progId="Word.Document.12">
                  <p:embed/>
                  <p:pic>
                    <p:nvPicPr>
                      <p:cNvPr id="0" name=""/>
                      <p:cNvPicPr/>
                      <p:nvPr/>
                    </p:nvPicPr>
                    <p:blipFill>
                      <a:blip r:embed="rId9"/>
                      <a:stretch>
                        <a:fillRect/>
                      </a:stretch>
                    </p:blipFill>
                    <p:spPr>
                      <a:xfrm>
                        <a:off x="508000" y="2335021"/>
                        <a:ext cx="8128000" cy="2581598"/>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42366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下面能正确表示上图中</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虚线地租水平变化特征的是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336169294"/>
              </p:ext>
            </p:extLst>
          </p:nvPr>
        </p:nvGraphicFramePr>
        <p:xfrm>
          <a:off x="508000" y="1988840"/>
          <a:ext cx="8128000" cy="2931189"/>
        </p:xfrm>
        <a:graphic>
          <a:graphicData uri="http://schemas.openxmlformats.org/presentationml/2006/ole">
            <mc:AlternateContent xmlns:mc="http://schemas.openxmlformats.org/markup-compatibility/2006">
              <mc:Choice xmlns:v="urn:schemas-microsoft-com:vml" Requires="v">
                <p:oleObj spid="_x0000_s14339" name="文档" r:id="rId8" imgW="3839157" imgH="1384087" progId="Word.Document.12">
                  <p:embed/>
                </p:oleObj>
              </mc:Choice>
              <mc:Fallback>
                <p:oleObj name="文档" r:id="rId8" imgW="3839157" imgH="1384087" progId="Word.Document.12">
                  <p:embed/>
                  <p:pic>
                    <p:nvPicPr>
                      <p:cNvPr id="0" name=""/>
                      <p:cNvPicPr/>
                      <p:nvPr/>
                    </p:nvPicPr>
                    <p:blipFill>
                      <a:blip r:embed="rId9"/>
                      <a:stretch>
                        <a:fillRect/>
                      </a:stretch>
                    </p:blipFill>
                    <p:spPr>
                      <a:xfrm>
                        <a:off x="508000" y="1988840"/>
                        <a:ext cx="8128000" cy="2931189"/>
                      </a:xfrm>
                      <a:prstGeom prst="rect">
                        <a:avLst/>
                      </a:prstGeom>
                    </p:spPr>
                  </p:pic>
                </p:oleObj>
              </mc:Fallback>
            </mc:AlternateContent>
          </a:graphicData>
        </a:graphic>
      </p:graphicFrame>
      <p:sp>
        <p:nvSpPr>
          <p:cNvPr id="6" name="矩形 5"/>
          <p:cNvSpPr>
            <a:spLocks noChangeAspect="1"/>
          </p:cNvSpPr>
          <p:nvPr/>
        </p:nvSpPr>
        <p:spPr>
          <a:xfrm>
            <a:off x="508000" y="501126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假如你是一名房地产开发商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将在该城市的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四个地块中选一处建设高级住宅区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你认为哪一块最合适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1288356"/>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1219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位于城市中心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且面积较小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为商业区</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是该城市占地面积最大的功能区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为住宅区</a:t>
            </a:r>
            <a:r>
              <a:rPr lang="en-US" altLang="zh-CN" sz="2200"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布局在城区外缘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多沿交通线路布局或靠近矿产地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为工业区。第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地到</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逐渐靠近市中心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地租逐渐升高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市中心处地租最高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过市中心后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随着距市中心距离的增加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地租逐渐降低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图合适。第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高级住宅区要求环境优美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污染小。</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地位于盛行风的上风向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大气污染、水污染都较少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又靠近文化区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适宜建高级住宅区。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地靠近铁路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环境较差。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两地位于盛行风下风向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大气污染严重。所以只有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商业区　住宅区　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地靠近文化区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地势较高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噪声污染少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靠近河流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且在河流上游。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005159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一、城市土地利用和功能分区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城市土地利用类型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商业用地、工业用地、政府机关用地、住宅用地、休憩及绿化用地、交通用地和农业用地等。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城市常见的功能区及其特点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住宅区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最为广泛</a:t>
            </a:r>
            <a:r>
              <a:rPr lang="zh-CN" altLang="zh-CN" sz="2200" dirty="0">
                <a:solidFill>
                  <a:srgbClr val="000000"/>
                </a:solidFill>
                <a:latin typeface="Times New Roman" panose="02020603050405020304" pitchFamily="18" charset="0"/>
                <a:cs typeface="Times New Roman" panose="02020603050405020304" pitchFamily="18" charset="0"/>
              </a:rPr>
              <a:t>的一种土地利用方式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中高级</a:t>
            </a:r>
            <a:r>
              <a:rPr lang="zh-CN" altLang="zh-CN" sz="2200" dirty="0">
                <a:solidFill>
                  <a:srgbClr val="000000"/>
                </a:solidFill>
                <a:latin typeface="Times New Roman" panose="02020603050405020304" pitchFamily="18" charset="0"/>
                <a:cs typeface="Times New Roman" panose="02020603050405020304" pitchFamily="18" charset="0"/>
              </a:rPr>
              <a:t>住宅区和低级住宅区。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商业区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商业活动的主要场所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多位于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市中心</a:t>
            </a:r>
            <a:r>
              <a:rPr lang="zh-CN" altLang="zh-CN" sz="2200" dirty="0">
                <a:solidFill>
                  <a:srgbClr val="000000"/>
                </a:solidFill>
                <a:latin typeface="Times New Roman" panose="02020603050405020304" pitchFamily="18" charset="0"/>
                <a:cs typeface="Times New Roman" panose="02020603050405020304" pitchFamily="18" charset="0"/>
              </a:rPr>
              <a:t>、交通干线两侧或街角路口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主要为点状或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条状</a:t>
            </a:r>
            <a:r>
              <a:rPr lang="zh-CN" altLang="zh-CN" sz="2200" dirty="0">
                <a:solidFill>
                  <a:srgbClr val="000000"/>
                </a:solidFill>
                <a:latin typeface="Times New Roman" panose="02020603050405020304" pitchFamily="18" charset="0"/>
                <a:cs typeface="Times New Roman" panose="02020603050405020304" pitchFamily="18" charset="0"/>
              </a:rPr>
              <a:t>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由城市内部工业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相互聚集</a:t>
            </a:r>
            <a:r>
              <a:rPr lang="zh-CN" altLang="zh-CN" sz="2200" dirty="0">
                <a:solidFill>
                  <a:srgbClr val="000000"/>
                </a:solidFill>
                <a:latin typeface="Times New Roman" panose="02020603050405020304" pitchFamily="18" charset="0"/>
                <a:cs typeface="Times New Roman" panose="02020603050405020304" pitchFamily="18" charset="0"/>
              </a:rPr>
              <a:t>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主要分布在交通比较便捷的地区。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951488" y="3331984"/>
            <a:ext cx="1102556"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11672" y="3331984"/>
            <a:ext cx="1102556"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58340" y="4131502"/>
            <a:ext cx="792088"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8793" y="4538165"/>
            <a:ext cx="524523"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75816" y="4942654"/>
            <a:ext cx="1102556"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中心商务区的特征有哪些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中心商务区是大城市的商业中心和服务中心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通常具有以下特征</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通常是经济活动最繁忙的地方</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人口数量的昼夜差别大</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建筑物高大稠密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中心商务区内部存在明显的差异。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66257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二、城市内部空间结构的形成和变化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在城市中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不同功能区的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分布和组合</a:t>
            </a:r>
            <a:r>
              <a:rPr lang="zh-CN" altLang="zh-CN" sz="2200" dirty="0">
                <a:solidFill>
                  <a:srgbClr val="000000"/>
                </a:solidFill>
                <a:latin typeface="Times New Roman" panose="02020603050405020304" pitchFamily="18" charset="0"/>
                <a:cs typeface="Times New Roman" panose="02020603050405020304" pitchFamily="18" charset="0"/>
              </a:rPr>
              <a:t>构成了城市内部的空间结构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城市地域结构</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典型模式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城市地域结构模式代表性的有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同心圆</a:t>
            </a:r>
            <a:r>
              <a:rPr lang="zh-CN" altLang="zh-CN" sz="2200" dirty="0">
                <a:solidFill>
                  <a:srgbClr val="000000"/>
                </a:solidFill>
                <a:latin typeface="Times New Roman" panose="02020603050405020304" pitchFamily="18" charset="0"/>
                <a:cs typeface="Times New Roman" panose="02020603050405020304" pitchFamily="18" charset="0"/>
              </a:rPr>
              <a:t>模式、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扇形</a:t>
            </a:r>
            <a:r>
              <a:rPr lang="zh-CN" altLang="zh-CN" sz="2200" dirty="0">
                <a:solidFill>
                  <a:srgbClr val="000000"/>
                </a:solidFill>
                <a:latin typeface="Times New Roman" panose="02020603050405020304" pitchFamily="18" charset="0"/>
                <a:cs typeface="Times New Roman" panose="02020603050405020304" pitchFamily="18" charset="0"/>
              </a:rPr>
              <a:t>模式和多核心模式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29157" y="2918252"/>
            <a:ext cx="1375883"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45573" y="3324334"/>
            <a:ext cx="166715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27743" y="4127988"/>
            <a:ext cx="775936"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83017" y="4127988"/>
            <a:ext cx="538337"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8807"/>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07370039"/>
              </p:ext>
            </p:extLst>
          </p:nvPr>
        </p:nvGraphicFramePr>
        <p:xfrm>
          <a:off x="508000" y="1718386"/>
          <a:ext cx="8128000" cy="3278717"/>
        </p:xfrm>
        <a:graphic>
          <a:graphicData uri="http://schemas.openxmlformats.org/presentationml/2006/ole">
            <mc:AlternateContent xmlns:mc="http://schemas.openxmlformats.org/markup-compatibility/2006">
              <mc:Choice xmlns:v="urn:schemas-microsoft-com:vml" Requires="v">
                <p:oleObj spid="_x0000_s2059" name="文档" r:id="rId6" imgW="3845639" imgH="1551157" progId="Word.Document.12">
                  <p:embed/>
                </p:oleObj>
              </mc:Choice>
              <mc:Fallback>
                <p:oleObj name="文档" r:id="rId6" imgW="3845639" imgH="1551157" progId="Word.Document.12">
                  <p:embed/>
                  <p:pic>
                    <p:nvPicPr>
                      <p:cNvPr id="0" name=""/>
                      <p:cNvPicPr/>
                      <p:nvPr/>
                    </p:nvPicPr>
                    <p:blipFill>
                      <a:blip r:embed="rId7"/>
                      <a:stretch>
                        <a:fillRect/>
                      </a:stretch>
                    </p:blipFill>
                    <p:spPr>
                      <a:xfrm>
                        <a:off x="508000" y="1718386"/>
                        <a:ext cx="8128000" cy="3278717"/>
                      </a:xfrm>
                      <a:prstGeom prst="rect">
                        <a:avLst/>
                      </a:prstGeom>
                    </p:spPr>
                  </p:pic>
                </p:oleObj>
              </mc:Fallback>
            </mc:AlternateContent>
          </a:graphicData>
        </a:graphic>
      </p:graphicFrame>
      <p:sp>
        <p:nvSpPr>
          <p:cNvPr id="3" name="矩形 2"/>
          <p:cNvSpPr>
            <a:spLocks noChangeAspect="1"/>
          </p:cNvSpPr>
          <p:nvPr/>
        </p:nvSpPr>
        <p:spPr>
          <a:xfrm>
            <a:off x="508000" y="4598706"/>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各类功能用地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混杂布置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没有明确的功能分异。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降低成本</a:t>
            </a:r>
            <a:r>
              <a:rPr lang="zh-CN" altLang="zh-CN" sz="2200" dirty="0">
                <a:solidFill>
                  <a:srgbClr val="000000"/>
                </a:solidFill>
                <a:latin typeface="Times New Roman" panose="02020603050405020304" pitchFamily="18" charset="0"/>
                <a:cs typeface="Times New Roman" panose="02020603050405020304" pitchFamily="18" charset="0"/>
              </a:rPr>
              <a:t>、保护环境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市区的工厂企业向外搬迁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原有的工业用地就可能被改造为商业用地或其他用地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城市内部的空间结构随之发生变化。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960504" y="2339617"/>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283" y="3861048"/>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11238" y="5025169"/>
            <a:ext cx="109164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09590" y="5419711"/>
            <a:ext cx="109164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71303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随着城市的发展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市区的工厂往往外迁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原来的工业用地被改造为其他用地。市区的工厂为什么外迁呢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随着工业规模的扩大和第三产业的兴起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市中心用地紧张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交通拥挤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环境污染严重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市区的工厂纷纷外迁。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22938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340768"/>
            <a:ext cx="8128000" cy="1303883"/>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城市三大功能区的形成、特征及位置</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发达国家富人多居住在城市郊区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城市中心区及其附近多是低收入人群的居住区。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14424343"/>
              </p:ext>
            </p:extLst>
          </p:nvPr>
        </p:nvGraphicFramePr>
        <p:xfrm>
          <a:off x="508000" y="2817409"/>
          <a:ext cx="8128000" cy="3119431"/>
        </p:xfrm>
        <a:graphic>
          <a:graphicData uri="http://schemas.openxmlformats.org/presentationml/2006/ole">
            <mc:AlternateContent xmlns:mc="http://schemas.openxmlformats.org/markup-compatibility/2006">
              <mc:Choice xmlns:v="urn:schemas-microsoft-com:vml" Requires="v">
                <p:oleObj spid="_x0000_s3081" name="文档" r:id="rId8" imgW="3839157" imgH="1472663" progId="Word.Document.12">
                  <p:embed/>
                </p:oleObj>
              </mc:Choice>
              <mc:Fallback>
                <p:oleObj name="文档" r:id="rId8" imgW="3839157" imgH="1472663" progId="Word.Document.12">
                  <p:embed/>
                  <p:pic>
                    <p:nvPicPr>
                      <p:cNvPr id="0" name=""/>
                      <p:cNvPicPr/>
                      <p:nvPr/>
                    </p:nvPicPr>
                    <p:blipFill>
                      <a:blip r:embed="rId9"/>
                      <a:stretch>
                        <a:fillRect/>
                      </a:stretch>
                    </p:blipFill>
                    <p:spPr>
                      <a:xfrm>
                        <a:off x="508000" y="2817409"/>
                        <a:ext cx="8128000" cy="3119431"/>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308</TotalTime>
  <Words>1659</Words>
  <Application>Microsoft Office PowerPoint</Application>
  <PresentationFormat>全屏显示(4:3)</PresentationFormat>
  <Paragraphs>245</Paragraphs>
  <Slides>37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9"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第二章  城市与城市化</vt:lpstr>
      <vt:lpstr>第一节　城市内部空间结构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2016-08-01T08:06:15Z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