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73" r:id="rId2"/>
    <p:sldId id="264" r:id="rId3"/>
    <p:sldId id="265" r:id="rId4"/>
    <p:sldId id="379" r:id="rId5"/>
    <p:sldId id="378" r:id="rId6"/>
    <p:sldId id="275" r:id="rId7"/>
    <p:sldId id="380" r:id="rId8"/>
    <p:sldId id="361" r:id="rId9"/>
    <p:sldId id="381" r:id="rId10"/>
    <p:sldId id="382" r:id="rId11"/>
    <p:sldId id="385" r:id="rId12"/>
    <p:sldId id="362" r:id="rId13"/>
    <p:sldId id="386" r:id="rId14"/>
    <p:sldId id="387" r:id="rId15"/>
    <p:sldId id="372" r:id="rId16"/>
    <p:sldId id="374" r:id="rId17"/>
    <p:sldId id="388" r:id="rId18"/>
    <p:sldId id="389" r:id="rId19"/>
    <p:sldId id="375" r:id="rId20"/>
    <p:sldId id="390" r:id="rId21"/>
    <p:sldId id="391" r:id="rId22"/>
    <p:sldId id="270" r:id="rId23"/>
    <p:sldId id="392" r:id="rId24"/>
    <p:sldId id="277" r:id="rId25"/>
    <p:sldId id="310" r:id="rId26"/>
    <p:sldId id="393" r:id="rId27"/>
    <p:sldId id="311" r:id="rId28"/>
    <p:sldId id="394" r:id="rId29"/>
    <p:sldId id="395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506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slide" Target="../slides/slide2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slide" Target="../slides/slide2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20073" y="1"/>
            <a:ext cx="1379210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89135" cy="584775"/>
              <a:chOff x="29482" y="2927145"/>
              <a:chExt cx="1588722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8872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19043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dirty="0" smtClean="0"/>
              <a:t>第二节　不同等级城市的服务功能</a:t>
            </a:r>
            <a:endParaRPr lang="zh-CN" altLang="zh-CN" sz="14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6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Relationship Id="rId9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6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9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6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9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6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9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22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9" Type="http://schemas.openxmlformats.org/officeDocument/2006/relationships/image" Target="../media/image2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22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9" Type="http://schemas.openxmlformats.org/officeDocument/2006/relationships/image" Target="../media/image22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22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9" Type="http://schemas.openxmlformats.org/officeDocument/2006/relationships/image" Target="../media/image23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22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9" Type="http://schemas.openxmlformats.org/officeDocument/2006/relationships/image" Target="../media/image2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slide" Target="slide6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Relationship Id="rId9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6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Relationship Id="rId9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slide" Target="slide6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8.xml"/><Relationship Id="rId9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第二节　不同等级城市的服务功能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2082524"/>
            <a:ext cx="8128000" cy="294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9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796406"/>
            <a:ext cx="8128000" cy="351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68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下图为首都圈地区城市体系图。读图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698303"/>
              </p:ext>
            </p:extLst>
          </p:nvPr>
        </p:nvGraphicFramePr>
        <p:xfrm>
          <a:off x="508000" y="2409828"/>
          <a:ext cx="8128000" cy="3035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文档" r:id="rId8" imgW="3839157" imgH="1434136" progId="Word.Document.12">
                  <p:embed/>
                </p:oleObj>
              </mc:Choice>
              <mc:Fallback>
                <p:oleObj name="文档" r:id="rId8" imgW="3839157" imgH="14341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409828"/>
                        <a:ext cx="8128000" cy="30353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北京、唐山、石家庄、秦皇岛、保定、张家口六个城市按等级可分为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唐山比张家口提供的服务种类少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承德比辛集的服务范围小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北京和天津服务范围不可能重叠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与廊坊相比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保定的服务功能更全面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33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北京的人口规模大于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石家庄的人口规模为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唐山的人口规模为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秦皇岛、保定、张家口的人口规模为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唐山比张家口规模大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提供的服务种类多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承德与辛集规模相同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服务范围相当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北京和天津服务范围可能会有部分重叠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与廊坊相比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保定的规模大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服务功能更全面。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46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1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问题导引</a:t>
            </a:r>
          </a:p>
        </p:txBody>
      </p:sp>
      <p:sp>
        <p:nvSpPr>
          <p:cNvPr id="12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不同等级城市服务嵌套理论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烟台地处山东半岛东北部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是胶东半岛的地级市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龙口和莱州是隶属于烟台的县级市。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上述两类城市服务范围的关系是什么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烟台的服务范围包含了龙口和莱州的服务范围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龙口和莱州的服务范围是相互排斥的。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2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41309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城市等级与空间分布的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496814"/>
              </p:ext>
            </p:extLst>
          </p:nvPr>
        </p:nvGraphicFramePr>
        <p:xfrm>
          <a:off x="508000" y="1997536"/>
          <a:ext cx="8128000" cy="381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文档" r:id="rId8" imgW="3839157" imgH="1803202" progId="Word.Document.12">
                  <p:embed/>
                </p:oleObj>
              </mc:Choice>
              <mc:Fallback>
                <p:oleObj name="文档" r:id="rId8" imgW="3839157" imgH="18032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97536"/>
                        <a:ext cx="8128000" cy="3818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598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5259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不同等级城市服务嵌套理论分析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要点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870092"/>
              </p:ext>
            </p:extLst>
          </p:nvPr>
        </p:nvGraphicFramePr>
        <p:xfrm>
          <a:off x="508000" y="1791282"/>
          <a:ext cx="8128000" cy="2285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文档" r:id="rId8" imgW="3839157" imgH="1079833" progId="Word.Document.12">
                  <p:embed/>
                </p:oleObj>
              </mc:Choice>
              <mc:Fallback>
                <p:oleObj name="文档" r:id="rId8" imgW="3839157" imgH="10798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91282"/>
                        <a:ext cx="8128000" cy="2285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17300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每个城市的服务范围呈正六边形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高等级城市位于正六边形的中心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六个低一级城市分布在六个顶点上。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高等级城市的数目少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低等级城市的数目多。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同等级城市的服务范围相互独立、不重叠、相互排斥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不同等级城市的服务范围是层层嵌套的。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高等级城市的服务范围是低一级城市服务范围的三倍。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64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518493"/>
            <a:ext cx="8128000" cy="407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58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482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读城市服务范围理论图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043620"/>
              </p:ext>
            </p:extLst>
          </p:nvPr>
        </p:nvGraphicFramePr>
        <p:xfrm>
          <a:off x="508000" y="2829646"/>
          <a:ext cx="8128000" cy="225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文档" r:id="rId8" imgW="3839157" imgH="1065790" progId="Word.Document.12">
                  <p:embed/>
                </p:oleObj>
              </mc:Choice>
              <mc:Fallback>
                <p:oleObj name="文档" r:id="rId8" imgW="3839157" imgH="10657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829646"/>
                        <a:ext cx="8128000" cy="2255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550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980767"/>
              </p:ext>
            </p:extLst>
          </p:nvPr>
        </p:nvGraphicFramePr>
        <p:xfrm>
          <a:off x="508000" y="1404669"/>
          <a:ext cx="8128000" cy="430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文档" r:id="rId4" imgW="3839157" imgH="2031843" progId="Word.Document.12">
                  <p:embed/>
                </p:oleObj>
              </mc:Choice>
              <mc:Fallback>
                <p:oleObj name="文档" r:id="rId4" imgW="3839157" imgH="20318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04669"/>
                        <a:ext cx="8128000" cy="4302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下列商业部门与图中所属城市对应正确的是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普通服装店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早点铺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星级宾馆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珠宝行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家具店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早点铺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早点铺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汽车销售店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高级家用电器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星级宾馆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珠宝行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早点铺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根据图中的服务区的面积关系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D.6S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图示反映了城市服务范围的嵌套理论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各城市的服务范围在空间上的关系是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重叠交错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层层嵌套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界线分明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彼此相离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界线分明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偶有交错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重叠交错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同级嵌套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12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依据图示各类城市的数目及服务范围大小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甲类城市等级最低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乙类城市等级最高。高等级的服务应布局在高等级的城市。图中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。各等级城市的服务范围是重叠交错、层层嵌套的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同等级城市的服务范围是相互排斥的。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41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1-2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301717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027264"/>
              </p:ext>
            </p:extLst>
          </p:nvPr>
        </p:nvGraphicFramePr>
        <p:xfrm>
          <a:off x="508000" y="1950201"/>
          <a:ext cx="8128000" cy="3711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文档" r:id="rId8" imgW="3839157" imgH="1752433" progId="Word.Document.12">
                  <p:embed/>
                </p:oleObj>
              </mc:Choice>
              <mc:Fallback>
                <p:oleObj name="文档" r:id="rId8" imgW="3839157" imgH="17524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50201"/>
                        <a:ext cx="8128000" cy="37110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1-2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1096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城市等级体系从大到小依次是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④③②①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古雷的居民在寻求下列几组不同的服务时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合理的城市选择是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到东山购买鱼虾等副食品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到漳州购买彩电、冰箱等生活用品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到厦门看疑难重病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购买高档商品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只要有钱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到哪里消费都一样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读图结合图例回答。第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不同等级城市的服务功能不同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结合城市等级及商品的等级回答。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70329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深圳从一个边陲小镇发展成为现代化城市。促进深圳城市规模和等级提升的因素为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深圳的迅速发展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与其经济特区有特殊的优惠政策有关。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4-5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江西南昌高一检测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90673"/>
              </p:ext>
            </p:extLst>
          </p:nvPr>
        </p:nvGraphicFramePr>
        <p:xfrm>
          <a:off x="508000" y="1864950"/>
          <a:ext cx="8128000" cy="4588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文档" r:id="rId8" imgW="3839157" imgH="2167227" progId="Word.Document.12">
                  <p:embed/>
                </p:oleObj>
              </mc:Choice>
              <mc:Fallback>
                <p:oleObj name="文档" r:id="rId8" imgW="3839157" imgH="21672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64950"/>
                        <a:ext cx="8128000" cy="45883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4-5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0763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该城市圈中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等级最高的城市是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黄石与大冶两城市服务范围的关系类似于下图中的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武汉为武汉城市圈的中心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同时为湖北省的行政中心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等级最高。第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黄石为省辖市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级别高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服务范围大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大冶为县级市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级别低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服务范围小。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340380"/>
              </p:ext>
            </p:extLst>
          </p:nvPr>
        </p:nvGraphicFramePr>
        <p:xfrm>
          <a:off x="508000" y="2658684"/>
          <a:ext cx="8128000" cy="1129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8" imgW="3839157" imgH="533615" progId="Word.Document.12">
                  <p:embed/>
                </p:oleObj>
              </mc:Choice>
              <mc:Fallback>
                <p:oleObj name="文档" r:id="rId8" imgW="3839157" imgH="5336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658684"/>
                        <a:ext cx="8128000" cy="11294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604141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读荷兰圩田居民点的设置示意图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402686"/>
              </p:ext>
            </p:extLst>
          </p:nvPr>
        </p:nvGraphicFramePr>
        <p:xfrm>
          <a:off x="508000" y="1987541"/>
          <a:ext cx="8128000" cy="4033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8" imgW="3839157" imgH="1905460" progId="Word.Document.12">
                  <p:embed/>
                </p:oleObj>
              </mc:Choice>
              <mc:Fallback>
                <p:oleObj name="文档" r:id="rId8" imgW="3839157" imgH="19054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87541"/>
                        <a:ext cx="8128000" cy="4033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0637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政府在圩田上规划了一个居民点体系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该居民点体系共由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三级居民点组成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最高级的是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三级居民点中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数目最多的是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服务范围最广的是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三级居民点的部门组合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把居民点代号填在相应组合后的括号内。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生活用品、烟草、报刊、饮食店、加油站、邮局等。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纺织品、家具、钟表、书刊、医院、中学、剧场等。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百货商店、医院、珠宝店、高等学校、旅游公司等。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在安排各级居民点空间位置时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充分考虑了相互之间的距离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同级居民点之间的距离大致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高级居民点布局在低级居民点的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38024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级居民点数目最少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级居民点数目最多。在城市等级体系中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一定区域内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高等级城市数目较少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服务范围大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相互之间的距离较远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低等级城市数目较多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服务范围小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相互之间的距离较近。六边形中心地体系中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高一级居民点的位置基本设在低一级居民点的中央。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　中央　可以最大限度地方便圩田上的所有居民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1375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29722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一、城市的不同等级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城市等级划分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人口规模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包括集镇、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城市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、大城市、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特大城市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城市服务范围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地域空间范围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城市本身、城市附近的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小城镇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和广大的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农村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范围通常不固定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也没有明确的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界线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城市等级与城市服务功能之间的关系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9736009"/>
              </p:ext>
            </p:extLst>
          </p:nvPr>
        </p:nvGraphicFramePr>
        <p:xfrm>
          <a:off x="508000" y="5076346"/>
          <a:ext cx="8128000" cy="1045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文档" r:id="rId6" imgW="3839157" imgH="494008" progId="Word.Document.12">
                  <p:embed/>
                </p:oleObj>
              </mc:Choice>
              <mc:Fallback>
                <p:oleObj name="文档" r:id="rId6" imgW="3839157" imgH="4940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5076346"/>
                        <a:ext cx="8128000" cy="1045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707904" y="2271605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91683" y="2112905"/>
            <a:ext cx="1113582" cy="3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0326" y="2527395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59277" y="2517420"/>
            <a:ext cx="1113582" cy="3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58346" y="3324224"/>
            <a:ext cx="805113" cy="3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96808" y="3333316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27837" y="4137480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14728" y="5184773"/>
            <a:ext cx="219820" cy="241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14728" y="5743193"/>
            <a:ext cx="219820" cy="223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影响城市等级的因素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地理位置、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资源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、交通等。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近几年来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随着经济和城市的发展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一些中小城市不顾自身实际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提出发展成为大城市甚至国际大都市的要求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建机场、五星级酒店等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这种做法是否可取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不可取。城市等级不同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服务范围不同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服务种类不同。城市级别的提升与其所处的地理位置、资源和交通条件密切相关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盲目扩大服务种类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而没有服务范围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往往会制约城市的发展。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3220" y="2121970"/>
            <a:ext cx="54810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8597" y="2520430"/>
            <a:ext cx="548105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96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二、城市等级体系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一个区域内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不同级别城市的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空间组合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城市等级、数目、距离之间的关系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471155"/>
              </p:ext>
            </p:extLst>
          </p:nvPr>
        </p:nvGraphicFramePr>
        <p:xfrm>
          <a:off x="508000" y="2842050"/>
          <a:ext cx="8128000" cy="176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文档" r:id="rId6" imgW="3839157" imgH="833909" progId="Word.Document.12">
                  <p:embed/>
                </p:oleObj>
              </mc:Choice>
              <mc:Fallback>
                <p:oleObj name="文档" r:id="rId6" imgW="3839157" imgH="8339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842050"/>
                        <a:ext cx="8128000" cy="1764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22108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不同等级城市的服务范围关系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等级较高的城市服务范围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包含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了多个等级较低的城市服务范围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不同等级城市的服务范围在空间上是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层层嵌套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5650" y="1971305"/>
            <a:ext cx="1091640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71662" y="3330543"/>
            <a:ext cx="1091640" cy="259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5594" y="3729083"/>
            <a:ext cx="1091640" cy="259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96608" y="3729083"/>
            <a:ext cx="1091640" cy="259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58402" y="4239970"/>
            <a:ext cx="548105" cy="3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75258" y="5038912"/>
            <a:ext cx="1086388" cy="3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4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城市的服务范围和等级体系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长江三角洲地区已经初步形成了以上海为中心、南京和杭州为副中心的长江三角洲大都市圈空间圈层城市体系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。各城市的等级不同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城市的职能、服务范围、城市数目、彼此距离不同。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777134"/>
              </p:ext>
            </p:extLst>
          </p:nvPr>
        </p:nvGraphicFramePr>
        <p:xfrm>
          <a:off x="508000" y="2996952"/>
          <a:ext cx="8128000" cy="3603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文档" r:id="rId8" imgW="3839157" imgH="1701304" progId="Word.Document.12">
                  <p:embed/>
                </p:oleObj>
              </mc:Choice>
              <mc:Fallback>
                <p:oleObj name="文档" r:id="rId8" imgW="3839157" imgH="17013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996952"/>
                        <a:ext cx="8128000" cy="36034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图中的城市可分为几个等级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长江三角洲地区服务范围最大的城市是哪一个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城市等级高低与城市服务范围、城市数目、彼此距离有何关系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个等级。上海。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城市等级越高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城市服务范围越大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城市数目越少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彼此距离越远。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10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141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城市等级的划分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城市等级的划分标准一般根据城市的人口规模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可以划分为集镇、城市、大城市、特大城市等。我国的各级城市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按城区常住人口的规模大小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可分为五类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图示如下。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278703"/>
              </p:ext>
            </p:extLst>
          </p:nvPr>
        </p:nvGraphicFramePr>
        <p:xfrm>
          <a:off x="508000" y="3125657"/>
          <a:ext cx="8128000" cy="2823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文档" r:id="rId8" imgW="3839157" imgH="1332958" progId="Word.Document.12">
                  <p:embed/>
                </p:oleObj>
              </mc:Choice>
              <mc:Fallback>
                <p:oleObj name="文档" r:id="rId8" imgW="3839157" imgH="13329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125657"/>
                        <a:ext cx="8128000" cy="28236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不同等级城市的特点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城市的等级不同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城市的职能、服务范围、数目也不同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具体如下图所示。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994165"/>
              </p:ext>
            </p:extLst>
          </p:nvPr>
        </p:nvGraphicFramePr>
        <p:xfrm>
          <a:off x="508000" y="2939885"/>
          <a:ext cx="8128000" cy="2793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文档" r:id="rId8" imgW="3839157" imgH="1319635" progId="Word.Document.12">
                  <p:embed/>
                </p:oleObj>
              </mc:Choice>
              <mc:Fallback>
                <p:oleObj name="文档" r:id="rId8" imgW="3839157" imgH="13196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939885"/>
                        <a:ext cx="8128000" cy="2793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076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328</TotalTime>
  <Words>1180</Words>
  <Application>Microsoft Office PowerPoint</Application>
  <PresentationFormat>全屏显示(4:3)</PresentationFormat>
  <Paragraphs>219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第二节　不同等级城市的服务功能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2016-08-01T08:09:06Z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