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3" r:id="rId2"/>
    <p:sldId id="264" r:id="rId3"/>
    <p:sldId id="265" r:id="rId4"/>
    <p:sldId id="378" r:id="rId5"/>
    <p:sldId id="379" r:id="rId6"/>
    <p:sldId id="275" r:id="rId7"/>
    <p:sldId id="380" r:id="rId8"/>
    <p:sldId id="361" r:id="rId9"/>
    <p:sldId id="381" r:id="rId10"/>
    <p:sldId id="382" r:id="rId11"/>
    <p:sldId id="362" r:id="rId12"/>
    <p:sldId id="383" r:id="rId13"/>
    <p:sldId id="384" r:id="rId14"/>
    <p:sldId id="372" r:id="rId15"/>
    <p:sldId id="374" r:id="rId16"/>
    <p:sldId id="385" r:id="rId17"/>
    <p:sldId id="386" r:id="rId18"/>
    <p:sldId id="387" r:id="rId19"/>
    <p:sldId id="375" r:id="rId20"/>
    <p:sldId id="388" r:id="rId21"/>
    <p:sldId id="389" r:id="rId22"/>
    <p:sldId id="270" r:id="rId23"/>
    <p:sldId id="390" r:id="rId24"/>
    <p:sldId id="277" r:id="rId25"/>
    <p:sldId id="310" r:id="rId26"/>
    <p:sldId id="391" r:id="rId27"/>
    <p:sldId id="311" r:id="rId28"/>
    <p:sldId id="392" r:id="rId29"/>
    <p:sldId id="393" r:id="rId30"/>
    <p:sldId id="394"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6.xml"/><Relationship Id="rId4" Type="http://schemas.openxmlformats.org/officeDocument/2006/relationships/slide" Target="../slides/slide2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6.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6.xml"/><Relationship Id="rId4" Type="http://schemas.openxmlformats.org/officeDocument/2006/relationships/slide" Target="../slides/slide2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28022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以种植业为主的农业地域类型</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slide" Target="slide14.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6.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8.xml"/><Relationship Id="rId9" Type="http://schemas.openxmlformats.org/officeDocument/2006/relationships/image" Target="../media/image15.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6.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8.xml"/><Relationship Id="rId9" Type="http://schemas.openxmlformats.org/officeDocument/2006/relationships/image" Target="../media/image16.emf"/></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6.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4.xml"/><Relationship Id="rId9" Type="http://schemas.openxmlformats.org/officeDocument/2006/relationships/image" Target="../media/image17.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6.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4.xml"/><Relationship Id="rId9" Type="http://schemas.openxmlformats.org/officeDocument/2006/relationships/image" Target="../media/image18.emf"/></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6.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4.xml"/><Relationship Id="rId9" Type="http://schemas.openxmlformats.org/officeDocument/2006/relationships/image" Target="../media/image19.emf"/></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slide" Target="slide19.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6.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4.xml"/><Relationship Id="rId9" Type="http://schemas.openxmlformats.org/officeDocument/2006/relationships/image" Target="../media/image21.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5.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slide" Target="slide27.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22.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image" Target="../media/image23.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22.xml"/><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image" Target="../media/image24.emf"/></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2.xml"/><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image" Target="../media/image25.emf"/></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6.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8.xml"/><Relationship Id="rId9" Type="http://schemas.openxmlformats.org/officeDocument/2006/relationships/image" Target="../media/image11.emf"/></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6.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8.xml"/><Relationship Id="rId9" Type="http://schemas.openxmlformats.org/officeDocument/2006/relationships/image" Target="../media/image12.emf"/></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6.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8.xml"/><Relationship Id="rId9"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zh-CN" dirty="0"/>
              <a:t>第二节　以种植业为主的农业地域类型</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2039310"/>
            <a:ext cx="8128000" cy="3033381"/>
          </a:xfrm>
          <a:prstGeom prst="rect">
            <a:avLst/>
          </a:prstGeom>
        </p:spPr>
      </p:pic>
    </p:spTree>
    <p:extLst>
      <p:ext uri="{BB962C8B-B14F-4D97-AF65-F5344CB8AC3E}">
        <p14:creationId xmlns:p14="http://schemas.microsoft.com/office/powerpoint/2010/main" val="22274131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1578272"/>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下图为某农业生产活动场景图。读图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以图示农业生产活动为主的农业地域类型是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季风水田农业</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大牧场放牧业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商品谷物农业</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乳畜业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398563054"/>
              </p:ext>
            </p:extLst>
          </p:nvPr>
        </p:nvGraphicFramePr>
        <p:xfrm>
          <a:off x="508000" y="2171498"/>
          <a:ext cx="8128000" cy="2124440"/>
        </p:xfrm>
        <a:graphic>
          <a:graphicData uri="http://schemas.openxmlformats.org/presentationml/2006/ole">
            <mc:AlternateContent xmlns:mc="http://schemas.openxmlformats.org/markup-compatibility/2006">
              <mc:Choice xmlns:v="urn:schemas-microsoft-com:vml" Requires="v">
                <p:oleObj spid="_x0000_s6152" name="文档" r:id="rId8" imgW="3839157" imgH="1002779" progId="Word.Document.12">
                  <p:embed/>
                </p:oleObj>
              </mc:Choice>
              <mc:Fallback>
                <p:oleObj name="文档" r:id="rId8" imgW="3839157" imgH="1002779" progId="Word.Document.12">
                  <p:embed/>
                  <p:pic>
                    <p:nvPicPr>
                      <p:cNvPr id="0" name=""/>
                      <p:cNvPicPr/>
                      <p:nvPr/>
                    </p:nvPicPr>
                    <p:blipFill>
                      <a:blip r:embed="rId9"/>
                      <a:stretch>
                        <a:fillRect/>
                      </a:stretch>
                    </p:blipFill>
                    <p:spPr>
                      <a:xfrm>
                        <a:off x="508000" y="2171498"/>
                        <a:ext cx="8128000" cy="2124440"/>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9776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读三角坐标图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分别表示农业生产社会经济投入的劳动力、生产资料、科技投入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下列各点中最能代表该农业地域类型的是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62066120"/>
              </p:ext>
            </p:extLst>
          </p:nvPr>
        </p:nvGraphicFramePr>
        <p:xfrm>
          <a:off x="508000" y="2538605"/>
          <a:ext cx="8128000" cy="2769840"/>
        </p:xfrm>
        <a:graphic>
          <a:graphicData uri="http://schemas.openxmlformats.org/presentationml/2006/ole">
            <mc:AlternateContent xmlns:mc="http://schemas.openxmlformats.org/markup-compatibility/2006">
              <mc:Choice xmlns:v="urn:schemas-microsoft-com:vml" Requires="v">
                <p:oleObj spid="_x0000_s7176" name="文档" r:id="rId8" imgW="3839157" imgH="1307753" progId="Word.Document.12">
                  <p:embed/>
                </p:oleObj>
              </mc:Choice>
              <mc:Fallback>
                <p:oleObj name="文档" r:id="rId8" imgW="3839157" imgH="1307753" progId="Word.Document.12">
                  <p:embed/>
                  <p:pic>
                    <p:nvPicPr>
                      <p:cNvPr id="0" name=""/>
                      <p:cNvPicPr/>
                      <p:nvPr/>
                    </p:nvPicPr>
                    <p:blipFill>
                      <a:blip r:embed="rId9"/>
                      <a:stretch>
                        <a:fillRect/>
                      </a:stretch>
                    </p:blipFill>
                    <p:spPr>
                      <a:xfrm>
                        <a:off x="508000" y="2538605"/>
                        <a:ext cx="8128000" cy="2769840"/>
                      </a:xfrm>
                      <a:prstGeom prst="rect">
                        <a:avLst/>
                      </a:prstGeom>
                    </p:spPr>
                  </p:pic>
                </p:oleObj>
              </mc:Fallback>
            </mc:AlternateContent>
          </a:graphicData>
        </a:graphic>
      </p:graphicFrame>
    </p:spTree>
    <p:extLst>
      <p:ext uri="{BB962C8B-B14F-4D97-AF65-F5344CB8AC3E}">
        <p14:creationId xmlns:p14="http://schemas.microsoft.com/office/powerpoint/2010/main" val="27164996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该农业生产活动场景图反映了以下信息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水田、插秧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与之对应的农业地域类型应是季风水田农业。第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水稻种植业是一种需要大量劳动力投入、精耕细作的劳动密集型农业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三角坐标图中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生产资料投入最大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科技投入最大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劳动力投入最大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劳动力和科技投入都比较大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项最合题意。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48239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542988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商品谷物农业的区位条件和特点</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位于美国北部北达科他州的格雷格夫妇的农场是商品谷物农业的一个缩影。该农场面积有</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主要由格雷格一个劳动力耕种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在格雷格的仓库里堆放的农业机械令人眼花缭乱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联合收割机、四轮驱动安装了</a:t>
            </a:r>
            <a:r>
              <a:rPr lang="en-US" altLang="zh-CN" sz="2200" dirty="0">
                <a:solidFill>
                  <a:srgbClr val="000000"/>
                </a:solidFill>
                <a:latin typeface="Times New Roman" panose="02020603050405020304" pitchFamily="18" charset="0"/>
                <a:cs typeface="Times New Roman" panose="02020603050405020304" pitchFamily="18" charset="0"/>
              </a:rPr>
              <a:t>GPS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全球卫星定位系统的拖拉机、风钻机、农用轨道拖车、捆草机、播种机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农场的主要农作物是小麦和玉米</a:t>
            </a:r>
            <a:r>
              <a:rPr lang="en-US" altLang="zh-CN" sz="2200" dirty="0">
                <a:solidFill>
                  <a:srgbClr val="000000"/>
                </a:solidFill>
                <a:latin typeface="Times New Roman" panose="02020603050405020304" pitchFamily="18" charset="0"/>
                <a:cs typeface="Times New Roman" panose="02020603050405020304" pitchFamily="18" charset="0"/>
              </a:rPr>
              <a:t>,95%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的农产品供出口。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格雷格夫妇经营的商品谷物农业有哪些优越的社会经济条件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商品谷物农业的基本特征有哪些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人均耕地多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可大规模生产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农业机械化水平高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农业科技水平高。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商品谷物农业的基本特征有生产规模大、机械化程度高、商品率高等。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999726"/>
            <a:ext cx="5259453"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商品谷物农业特点与区位条件的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93455152"/>
              </p:ext>
            </p:extLst>
          </p:nvPr>
        </p:nvGraphicFramePr>
        <p:xfrm>
          <a:off x="508000" y="2798503"/>
          <a:ext cx="8128000" cy="2070657"/>
        </p:xfrm>
        <a:graphic>
          <a:graphicData uri="http://schemas.openxmlformats.org/presentationml/2006/ole">
            <mc:AlternateContent xmlns:mc="http://schemas.openxmlformats.org/markup-compatibility/2006">
              <mc:Choice xmlns:v="urn:schemas-microsoft-com:vml" Requires="v">
                <p:oleObj spid="_x0000_s8199" name="文档" r:id="rId8" imgW="3839157" imgH="977574" progId="Word.Document.12">
                  <p:embed/>
                </p:oleObj>
              </mc:Choice>
              <mc:Fallback>
                <p:oleObj name="文档" r:id="rId8" imgW="3839157" imgH="977574" progId="Word.Document.12">
                  <p:embed/>
                  <p:pic>
                    <p:nvPicPr>
                      <p:cNvPr id="0" name=""/>
                      <p:cNvPicPr/>
                      <p:nvPr/>
                    </p:nvPicPr>
                    <p:blipFill>
                      <a:blip r:embed="rId9"/>
                      <a:stretch>
                        <a:fillRect/>
                      </a:stretch>
                    </p:blipFill>
                    <p:spPr>
                      <a:xfrm>
                        <a:off x="508000" y="2798503"/>
                        <a:ext cx="8128000" cy="2070657"/>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5" name="对象 4"/>
          <p:cNvGraphicFramePr>
            <a:graphicFrameLocks noChangeAspect="1"/>
          </p:cNvGraphicFramePr>
          <p:nvPr>
            <p:extLst>
              <p:ext uri="{D42A27DB-BD31-4B8C-83A1-F6EECF244321}">
                <p14:modId xmlns:p14="http://schemas.microsoft.com/office/powerpoint/2010/main" val="3118131369"/>
              </p:ext>
            </p:extLst>
          </p:nvPr>
        </p:nvGraphicFramePr>
        <p:xfrm>
          <a:off x="508000" y="3346159"/>
          <a:ext cx="8128000" cy="2912925"/>
        </p:xfrm>
        <a:graphic>
          <a:graphicData uri="http://schemas.openxmlformats.org/presentationml/2006/ole">
            <mc:AlternateContent xmlns:mc="http://schemas.openxmlformats.org/markup-compatibility/2006">
              <mc:Choice xmlns:v="urn:schemas-microsoft-com:vml" Requires="v">
                <p:oleObj spid="_x0000_s9222" name="文档" r:id="rId8" imgW="3845639" imgH="1378326" progId="Word.Document.12">
                  <p:embed/>
                </p:oleObj>
              </mc:Choice>
              <mc:Fallback>
                <p:oleObj name="文档" r:id="rId8" imgW="3845639" imgH="1378326" progId="Word.Document.12">
                  <p:embed/>
                  <p:pic>
                    <p:nvPicPr>
                      <p:cNvPr id="0" name=""/>
                      <p:cNvPicPr/>
                      <p:nvPr/>
                    </p:nvPicPr>
                    <p:blipFill>
                      <a:blip r:embed="rId9"/>
                      <a:stretch>
                        <a:fillRect/>
                      </a:stretch>
                    </p:blipFill>
                    <p:spPr>
                      <a:xfrm>
                        <a:off x="508000" y="3346159"/>
                        <a:ext cx="8128000" cy="2912925"/>
                      </a:xfrm>
                      <a:prstGeom prst="rect">
                        <a:avLst/>
                      </a:prstGeom>
                    </p:spPr>
                  </p:pic>
                </p:oleObj>
              </mc:Fallback>
            </mc:AlternateContent>
          </a:graphicData>
        </a:graphic>
      </p:graphicFrame>
      <p:sp>
        <p:nvSpPr>
          <p:cNvPr id="11" name="矩形 10"/>
          <p:cNvSpPr>
            <a:spLocks noChangeAspect="1"/>
          </p:cNvSpPr>
          <p:nvPr/>
        </p:nvSpPr>
        <p:spPr>
          <a:xfrm>
            <a:off x="508000" y="142366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商品谷物农业的区位条件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以美国为例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商品谷物农业是典型的商品性农业地域类型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其典型分布地区是美国的中部平原地区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我们可以此为例从影响农业生产的区位因素分析入手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来评价该农业地域类型的形成条件。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85090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2" name="对象 1"/>
          <p:cNvGraphicFramePr>
            <a:graphicFrameLocks noChangeAspect="1"/>
          </p:cNvGraphicFramePr>
          <p:nvPr>
            <p:extLst>
              <p:ext uri="{D42A27DB-BD31-4B8C-83A1-F6EECF244321}">
                <p14:modId xmlns:p14="http://schemas.microsoft.com/office/powerpoint/2010/main" val="3872198101"/>
              </p:ext>
            </p:extLst>
          </p:nvPr>
        </p:nvGraphicFramePr>
        <p:xfrm>
          <a:off x="508000" y="1412776"/>
          <a:ext cx="8128000" cy="5143027"/>
        </p:xfrm>
        <a:graphic>
          <a:graphicData uri="http://schemas.openxmlformats.org/presentationml/2006/ole">
            <mc:AlternateContent xmlns:mc="http://schemas.openxmlformats.org/markup-compatibility/2006">
              <mc:Choice xmlns:v="urn:schemas-microsoft-com:vml" Requires="v">
                <p:oleObj spid="_x0000_s10246" name="文档" r:id="rId8" imgW="3839157" imgH="2428633" progId="Word.Document.12">
                  <p:embed/>
                </p:oleObj>
              </mc:Choice>
              <mc:Fallback>
                <p:oleObj name="文档" r:id="rId8" imgW="3839157" imgH="2428633" progId="Word.Document.12">
                  <p:embed/>
                  <p:pic>
                    <p:nvPicPr>
                      <p:cNvPr id="0" name=""/>
                      <p:cNvPicPr/>
                      <p:nvPr/>
                    </p:nvPicPr>
                    <p:blipFill>
                      <a:blip r:embed="rId9"/>
                      <a:stretch>
                        <a:fillRect/>
                      </a:stretch>
                    </p:blipFill>
                    <p:spPr>
                      <a:xfrm>
                        <a:off x="508000" y="1412776"/>
                        <a:ext cx="8128000" cy="5143027"/>
                      </a:xfrm>
                      <a:prstGeom prst="rect">
                        <a:avLst/>
                      </a:prstGeom>
                    </p:spPr>
                  </p:pic>
                </p:oleObj>
              </mc:Fallback>
            </mc:AlternateContent>
          </a:graphicData>
        </a:graphic>
      </p:graphicFrame>
    </p:spTree>
    <p:extLst>
      <p:ext uri="{BB962C8B-B14F-4D97-AF65-F5344CB8AC3E}">
        <p14:creationId xmlns:p14="http://schemas.microsoft.com/office/powerpoint/2010/main" val="25377555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1516651"/>
            <a:ext cx="8128000" cy="4078698"/>
          </a:xfrm>
          <a:prstGeom prst="rect">
            <a:avLst/>
          </a:prstGeom>
        </p:spPr>
      </p:pic>
    </p:spTree>
    <p:extLst>
      <p:ext uri="{BB962C8B-B14F-4D97-AF65-F5344CB8AC3E}">
        <p14:creationId xmlns:p14="http://schemas.microsoft.com/office/powerpoint/2010/main" val="6846116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70080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01020053</a:t>
            </a:r>
            <a:r>
              <a:rPr lang="zh-CN" altLang="zh-CN" sz="2200" dirty="0">
                <a:solidFill>
                  <a:srgbClr val="000000"/>
                </a:solidFill>
                <a:latin typeface="Times New Roman" panose="02020603050405020304" pitchFamily="18" charset="0"/>
                <a:cs typeface="Times New Roman" panose="02020603050405020304" pitchFamily="18" charset="0"/>
              </a:rPr>
              <a:t>商品谷物农业是面向市场的农业地域类型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其基本特征是生产规模大、机械化水平高、商品率高。读图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27779308"/>
              </p:ext>
            </p:extLst>
          </p:nvPr>
        </p:nvGraphicFramePr>
        <p:xfrm>
          <a:off x="508000" y="3356992"/>
          <a:ext cx="8128000" cy="1855524"/>
        </p:xfrm>
        <a:graphic>
          <a:graphicData uri="http://schemas.openxmlformats.org/presentationml/2006/ole">
            <mc:AlternateContent xmlns:mc="http://schemas.openxmlformats.org/markup-compatibility/2006">
              <mc:Choice xmlns:v="urn:schemas-microsoft-com:vml" Requires="v">
                <p:oleObj spid="_x0000_s11269" name="文档" r:id="rId8" imgW="3839157" imgH="875676" progId="Word.Document.12">
                  <p:embed/>
                </p:oleObj>
              </mc:Choice>
              <mc:Fallback>
                <p:oleObj name="文档" r:id="rId8" imgW="3839157" imgH="875676" progId="Word.Document.12">
                  <p:embed/>
                  <p:pic>
                    <p:nvPicPr>
                      <p:cNvPr id="0" name=""/>
                      <p:cNvPicPr/>
                      <p:nvPr/>
                    </p:nvPicPr>
                    <p:blipFill>
                      <a:blip r:embed="rId9"/>
                      <a:stretch>
                        <a:fillRect/>
                      </a:stretch>
                    </p:blipFill>
                    <p:spPr>
                      <a:xfrm>
                        <a:off x="508000" y="3356992"/>
                        <a:ext cx="8128000" cy="1855524"/>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62008406"/>
              </p:ext>
            </p:extLst>
          </p:nvPr>
        </p:nvGraphicFramePr>
        <p:xfrm>
          <a:off x="508000" y="965861"/>
          <a:ext cx="8128000" cy="5919523"/>
        </p:xfrm>
        <a:graphic>
          <a:graphicData uri="http://schemas.openxmlformats.org/presentationml/2006/ole">
            <mc:AlternateContent xmlns:mc="http://schemas.openxmlformats.org/markup-compatibility/2006">
              <mc:Choice xmlns:v="urn:schemas-microsoft-com:vml" Requires="v">
                <p:oleObj spid="_x0000_s1039" name="文档" r:id="rId4" imgW="3839157" imgH="2794819" progId="Word.Document.12">
                  <p:embed/>
                </p:oleObj>
              </mc:Choice>
              <mc:Fallback>
                <p:oleObj name="文档" r:id="rId4" imgW="3839157" imgH="2794819" progId="Word.Document.12">
                  <p:embed/>
                  <p:pic>
                    <p:nvPicPr>
                      <p:cNvPr id="0" name=""/>
                      <p:cNvPicPr/>
                      <p:nvPr/>
                    </p:nvPicPr>
                    <p:blipFill>
                      <a:blip r:embed="rId5"/>
                      <a:stretch>
                        <a:fillRect/>
                      </a:stretch>
                    </p:blipFill>
                    <p:spPr>
                      <a:xfrm>
                        <a:off x="508000" y="965861"/>
                        <a:ext cx="8128000" cy="5919523"/>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与下列区位条件对应正确的是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农业科技先进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人均耕地面积大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机械化水平高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市场广阔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B.a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D.a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与长江三角洲地区相比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东北地区发展商品谷物农业的优势条件是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水热条件优越</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人均耕地面积大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消费市场广阔</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农业科技先进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6885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农业科技先进使单产较高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而人均耕地面积大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为大规模机械化生产提供了可能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从而提高了劳动生产率。第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东北地区相对于长江三角洲地区最大的农业区位优势是人少地多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人均耕地面积大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可以实施大规模机械化生产。</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三项均不及长江三角洲地区。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17032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468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的部分歌词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一条大河波浪宽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风吹稻花香两岸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我家就在岸上住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听惯了艄公的号子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看惯了船上的白帆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两岸的农业地域类型是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季风水田农业</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商品谷物农业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小麦种植业</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混合农业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该农业地域类型的特点是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生产规模大</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产品商品率高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单位面积产量高</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机械化水平高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由歌词中的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两岸的农业地域类型为季风水田农业。季风水田农业具有生产规模小、商品率低、机械化水平低、单位面积产量高、水利工程量大等特点。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191440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湖南长沙高一检测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年中国从越南进口大米约</a:t>
            </a:r>
            <a:r>
              <a:rPr lang="en-US" altLang="zh-CN" sz="2200" dirty="0">
                <a:solidFill>
                  <a:srgbClr val="000000"/>
                </a:solidFill>
                <a:latin typeface="Times New Roman" panose="02020603050405020304" pitchFamily="18" charset="0"/>
                <a:cs typeface="Times New Roman" panose="02020603050405020304" pitchFamily="18" charset="0"/>
              </a:rPr>
              <a:t>210</a:t>
            </a:r>
            <a:r>
              <a:rPr lang="zh-CN" altLang="zh-CN" sz="2200" dirty="0">
                <a:solidFill>
                  <a:srgbClr val="000000"/>
                </a:solidFill>
                <a:latin typeface="Times New Roman" panose="02020603050405020304" pitchFamily="18" charset="0"/>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是越南大米出口的最大市场。下列属于越南水稻种植优势区位条件的是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黑土肥沃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雨热同期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日照充足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昼夜温差大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市场需求大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农业机械化水平高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农业劳动力充足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越南的农业地域类型是季风水田农业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越南是发展中国家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人口稠密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劳动力丰富。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陕西西安高一检测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农业地域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高度机械化极大地提高了产品质量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深居内陆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以畜牧业为主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主要种植小麦和玉米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连接西部和东部的混合农业地带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区域农业生产的优势区位</a:t>
            </a:r>
            <a:r>
              <a:rPr lang="zh-CN" altLang="zh-CN" sz="2200" dirty="0" smtClean="0">
                <a:solidFill>
                  <a:srgbClr val="000000"/>
                </a:solidFill>
                <a:latin typeface="Times New Roman" panose="02020603050405020304" pitchFamily="18" charset="0"/>
                <a:cs typeface="Times New Roman" panose="02020603050405020304" pitchFamily="18" charset="0"/>
              </a:rPr>
              <a:t>条件</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不</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当地广阔的市场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便利的交通运输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先进的科技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地形、土壤等自然条件优越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z81.eps" descr="id:2147496470;FounderCES"/>
          <p:cNvPicPr/>
          <p:nvPr/>
        </p:nvPicPr>
        <p:blipFill>
          <a:blip r:embed="rId6"/>
          <a:stretch>
            <a:fillRect/>
          </a:stretch>
        </p:blipFill>
        <p:spPr>
          <a:xfrm>
            <a:off x="4918413" y="2708920"/>
            <a:ext cx="3717587" cy="2304256"/>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为美国中央大平原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是世界著名的商品谷物农业分布区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以种植小麦和玉米为主。第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区域农业生产的优势区位条件不包括当地广阔的市场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区域地广人稀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对粮食需求少。</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区域农业生产的特点有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农业地域类型为商品谷物农业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地广人稀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农产品商品率高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生产规模大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机械化水平高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工业比较发达。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905489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56790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01020054</a:t>
            </a:r>
            <a:r>
              <a:rPr lang="zh-CN" altLang="zh-CN" sz="2200" dirty="0">
                <a:solidFill>
                  <a:srgbClr val="000000"/>
                </a:solidFill>
                <a:latin typeface="Times New Roman" panose="02020603050405020304" pitchFamily="18" charset="0"/>
                <a:cs typeface="Times New Roman" panose="02020603050405020304" pitchFamily="18" charset="0"/>
              </a:rPr>
              <a:t>读农业区分布示意图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04099992"/>
              </p:ext>
            </p:extLst>
          </p:nvPr>
        </p:nvGraphicFramePr>
        <p:xfrm>
          <a:off x="508000" y="2445551"/>
          <a:ext cx="8128000" cy="2423609"/>
        </p:xfrm>
        <a:graphic>
          <a:graphicData uri="http://schemas.openxmlformats.org/presentationml/2006/ole">
            <mc:AlternateContent xmlns:mc="http://schemas.openxmlformats.org/markup-compatibility/2006">
              <mc:Choice xmlns:v="urn:schemas-microsoft-com:vml" Requires="v">
                <p:oleObj spid="_x0000_s12291" name="文档" r:id="rId8" imgW="3839157" imgH="1143924" progId="Word.Document.12">
                  <p:embed/>
                </p:oleObj>
              </mc:Choice>
              <mc:Fallback>
                <p:oleObj name="文档" r:id="rId8" imgW="3839157" imgH="1143924" progId="Word.Document.12">
                  <p:embed/>
                  <p:pic>
                    <p:nvPicPr>
                      <p:cNvPr id="0" name=""/>
                      <p:cNvPicPr/>
                      <p:nvPr/>
                    </p:nvPicPr>
                    <p:blipFill>
                      <a:blip r:embed="rId9"/>
                      <a:stretch>
                        <a:fillRect/>
                      </a:stretch>
                    </p:blipFill>
                    <p:spPr>
                      <a:xfrm>
                        <a:off x="508000" y="2445551"/>
                        <a:ext cx="8128000" cy="2423609"/>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20786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比较甲、乙两图所示的农业地域类型及其农业生产条件与特点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将答案填写在表格中。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559599930"/>
              </p:ext>
            </p:extLst>
          </p:nvPr>
        </p:nvGraphicFramePr>
        <p:xfrm>
          <a:off x="508000" y="2107785"/>
          <a:ext cx="8128000" cy="3142962"/>
        </p:xfrm>
        <a:graphic>
          <a:graphicData uri="http://schemas.openxmlformats.org/presentationml/2006/ole">
            <mc:AlternateContent xmlns:mc="http://schemas.openxmlformats.org/markup-compatibility/2006">
              <mc:Choice xmlns:v="urn:schemas-microsoft-com:vml" Requires="v">
                <p:oleObj spid="_x0000_s13315" name="文档" r:id="rId8" imgW="3839157" imgH="1484185" progId="Word.Document.12">
                  <p:embed/>
                </p:oleObj>
              </mc:Choice>
              <mc:Fallback>
                <p:oleObj name="文档" r:id="rId8" imgW="3839157" imgH="1484185" progId="Word.Document.12">
                  <p:embed/>
                  <p:pic>
                    <p:nvPicPr>
                      <p:cNvPr id="0" name=""/>
                      <p:cNvPicPr/>
                      <p:nvPr/>
                    </p:nvPicPr>
                    <p:blipFill>
                      <a:blip r:embed="rId9"/>
                      <a:stretch>
                        <a:fillRect/>
                      </a:stretch>
                    </p:blipFill>
                    <p:spPr>
                      <a:xfrm>
                        <a:off x="508000" y="2107785"/>
                        <a:ext cx="8128000" cy="3142962"/>
                      </a:xfrm>
                      <a:prstGeom prst="rect">
                        <a:avLst/>
                      </a:prstGeom>
                    </p:spPr>
                  </p:pic>
                </p:oleObj>
              </mc:Fallback>
            </mc:AlternateContent>
          </a:graphicData>
        </a:graphic>
      </p:graphicFrame>
      <p:sp>
        <p:nvSpPr>
          <p:cNvPr id="6" name="矩形 5"/>
          <p:cNvSpPr>
            <a:spLocks noChangeAspect="1"/>
          </p:cNvSpPr>
          <p:nvPr/>
        </p:nvSpPr>
        <p:spPr>
          <a:xfrm>
            <a:off x="508000" y="485827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cs typeface="Times New Roman" panose="02020603050405020304" pitchFamily="18" charset="0"/>
              </a:rPr>
              <a:t>农业区的气候类型是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农业区的气候类型是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两个农业区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种植的主要粮食作物分别是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7745141"/>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图甲所示的农业地域类型主要分布在东亚、南亚、东南亚的亚热带季风和热带季风气候区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属季风水田农业。图乙所示的农业地域类型主要分布在美国中部平原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为商品谷物农业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主要生产对象是小麦和玉米</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0720470"/>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一、季风水田农业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主要分布地区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亚洲季风</a:t>
            </a:r>
            <a:r>
              <a:rPr lang="zh-CN" altLang="zh-CN" sz="2200" dirty="0">
                <a:solidFill>
                  <a:srgbClr val="000000"/>
                </a:solidFill>
                <a:latin typeface="Times New Roman" panose="02020603050405020304" pitchFamily="18" charset="0"/>
                <a:cs typeface="Times New Roman" panose="02020603050405020304" pitchFamily="18" charset="0"/>
              </a:rPr>
              <a:t>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中国</a:t>
            </a:r>
            <a:r>
              <a:rPr lang="zh-CN" altLang="zh-CN" sz="2200" dirty="0">
                <a:solidFill>
                  <a:srgbClr val="000000"/>
                </a:solidFill>
                <a:latin typeface="Times New Roman" panose="02020603050405020304" pitchFamily="18" charset="0"/>
                <a:cs typeface="Times New Roman" panose="02020603050405020304" pitchFamily="18" charset="0"/>
              </a:rPr>
              <a:t>是世界最大的稻米生产国。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种植业</a:t>
            </a:r>
            <a:r>
              <a:rPr lang="zh-CN" altLang="zh-CN" sz="2200" dirty="0">
                <a:solidFill>
                  <a:srgbClr val="000000"/>
                </a:solidFill>
                <a:latin typeface="Times New Roman" panose="02020603050405020304" pitchFamily="18" charset="0"/>
                <a:cs typeface="Times New Roman" panose="02020603050405020304" pitchFamily="18" charset="0"/>
              </a:rPr>
              <a:t>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水稻</a:t>
            </a:r>
            <a:r>
              <a:rPr lang="zh-CN" altLang="zh-CN" sz="2200" dirty="0">
                <a:solidFill>
                  <a:srgbClr val="000000"/>
                </a:solidFill>
                <a:latin typeface="Times New Roman" panose="02020603050405020304" pitchFamily="18" charset="0"/>
                <a:cs typeface="Times New Roman" panose="02020603050405020304" pitchFamily="18" charset="0"/>
              </a:rPr>
              <a:t>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季风水田区水稻种植业的主要特点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小农经营。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单位面积产量高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但商品率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机械化和科技水平比较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水利工程量大。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Z73.eps" descr="id:2147496320;FounderCES"/>
          <p:cNvPicPr/>
          <p:nvPr/>
        </p:nvPicPr>
        <p:blipFill>
          <a:blip r:embed="rId4"/>
          <a:stretch>
            <a:fillRect/>
          </a:stretch>
        </p:blipFill>
        <p:spPr>
          <a:xfrm>
            <a:off x="5342316" y="2564643"/>
            <a:ext cx="3473090" cy="2238033"/>
          </a:xfrm>
          <a:prstGeom prst="rect">
            <a:avLst/>
          </a:prstGeom>
        </p:spPr>
      </p:pic>
      <p:sp>
        <p:nvSpPr>
          <p:cNvPr id="3" name="矩形 2"/>
          <p:cNvSpPr>
            <a:spLocks noChangeAspect="1"/>
          </p:cNvSpPr>
          <p:nvPr/>
        </p:nvSpPr>
        <p:spPr>
          <a:xfrm>
            <a:off x="508000" y="4978622"/>
            <a:ext cx="8128000" cy="125720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季风水田区为什么水利工程量大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季风区水旱灾害频繁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对水稻生产威胁很大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需要进行水利工程建设。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34617" y="1700808"/>
            <a:ext cx="1113582"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1546" y="1700808"/>
            <a:ext cx="542678"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07200" y="2100198"/>
            <a:ext cx="806619"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01693" y="2503499"/>
            <a:ext cx="542678"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44729" y="3708403"/>
            <a:ext cx="249043"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94686" y="4101243"/>
            <a:ext cx="249043"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Effect transition="in" filter="wipe(down)">
                                      <p:cBhvr>
                                        <p:cTn id="3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618008296"/>
              </p:ext>
            </p:extLst>
          </p:nvPr>
        </p:nvGraphicFramePr>
        <p:xfrm>
          <a:off x="508000" y="1700808"/>
          <a:ext cx="8128000" cy="4480819"/>
        </p:xfrm>
        <a:graphic>
          <a:graphicData uri="http://schemas.openxmlformats.org/presentationml/2006/ole">
            <mc:AlternateContent xmlns:mc="http://schemas.openxmlformats.org/markup-compatibility/2006">
              <mc:Choice xmlns:v="urn:schemas-microsoft-com:vml" Requires="v">
                <p:oleObj spid="_x0000_s14339" name="文档" r:id="rId8" imgW="3839157" imgH="2116818" progId="Word.Document.12">
                  <p:embed/>
                </p:oleObj>
              </mc:Choice>
              <mc:Fallback>
                <p:oleObj name="文档" r:id="rId8" imgW="3839157" imgH="2116818" progId="Word.Document.12">
                  <p:embed/>
                  <p:pic>
                    <p:nvPicPr>
                      <p:cNvPr id="0" name=""/>
                      <p:cNvPicPr/>
                      <p:nvPr/>
                    </p:nvPicPr>
                    <p:blipFill>
                      <a:blip r:embed="rId9"/>
                      <a:stretch>
                        <a:fillRect/>
                      </a:stretch>
                    </p:blipFill>
                    <p:spPr>
                      <a:xfrm>
                        <a:off x="508000" y="1700808"/>
                        <a:ext cx="8128000" cy="4480819"/>
                      </a:xfrm>
                      <a:prstGeom prst="rect">
                        <a:avLst/>
                      </a:prstGeom>
                    </p:spPr>
                  </p:pic>
                </p:oleObj>
              </mc:Fallback>
            </mc:AlternateContent>
          </a:graphicData>
        </a:graphic>
      </p:graphicFrame>
      <p:sp>
        <p:nvSpPr>
          <p:cNvPr id="3" name="矩形 2"/>
          <p:cNvSpPr>
            <a:spLocks noChangeAspect="1"/>
          </p:cNvSpPr>
          <p:nvPr/>
        </p:nvSpPr>
        <p:spPr>
          <a:xfrm>
            <a:off x="508000" y="57834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热带季风气候　亚热带季风气候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小麦　玉米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9908300"/>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二、商品谷物</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农业</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是一种以生产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小麦、玉米</a:t>
            </a:r>
            <a:r>
              <a:rPr lang="zh-CN" altLang="zh-CN" sz="2200" dirty="0">
                <a:solidFill>
                  <a:srgbClr val="000000"/>
                </a:solidFill>
                <a:latin typeface="Times New Roman" panose="02020603050405020304" pitchFamily="18" charset="0"/>
                <a:cs typeface="Times New Roman" panose="02020603050405020304" pitchFamily="18" charset="0"/>
              </a:rPr>
              <a:t>等谷物为主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产品面向市场的农业地域类型。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生产规模大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机械化水平高。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小麦和玉米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为春小麦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冬小麦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玉米</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分布地区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加拿大</a:t>
            </a:r>
            <a:r>
              <a:rPr lang="zh-CN" altLang="zh-CN" sz="2200" dirty="0">
                <a:solidFill>
                  <a:srgbClr val="000000"/>
                </a:solidFill>
                <a:latin typeface="Times New Roman" panose="02020603050405020304" pitchFamily="18" charset="0"/>
                <a:cs typeface="Times New Roman" panose="02020603050405020304" pitchFamily="18" charset="0"/>
              </a:rPr>
              <a:t>、阿根廷、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澳大利亚</a:t>
            </a:r>
            <a:r>
              <a:rPr lang="zh-CN" altLang="zh-CN" sz="2200" dirty="0">
                <a:solidFill>
                  <a:srgbClr val="000000"/>
                </a:solidFill>
                <a:latin typeface="Times New Roman" panose="02020603050405020304" pitchFamily="18" charset="0"/>
                <a:cs typeface="Times New Roman" panose="02020603050405020304" pitchFamily="18" charset="0"/>
              </a:rPr>
              <a:t>、乌克兰等国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我国东北和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西北</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26383876"/>
              </p:ext>
            </p:extLst>
          </p:nvPr>
        </p:nvGraphicFramePr>
        <p:xfrm>
          <a:off x="508000" y="1711694"/>
          <a:ext cx="8128000" cy="2302596"/>
        </p:xfrm>
        <a:graphic>
          <a:graphicData uri="http://schemas.openxmlformats.org/presentationml/2006/ole">
            <mc:AlternateContent xmlns:mc="http://schemas.openxmlformats.org/markup-compatibility/2006">
              <mc:Choice xmlns:v="urn:schemas-microsoft-com:vml" Requires="v">
                <p:oleObj spid="_x0000_s2061" name="文档" r:id="rId6" imgW="3839157" imgH="1087394" progId="Word.Document.12">
                  <p:embed/>
                </p:oleObj>
              </mc:Choice>
              <mc:Fallback>
                <p:oleObj name="文档" r:id="rId6" imgW="3839157" imgH="1087394" progId="Word.Document.12">
                  <p:embed/>
                  <p:pic>
                    <p:nvPicPr>
                      <p:cNvPr id="0" name=""/>
                      <p:cNvPicPr/>
                      <p:nvPr/>
                    </p:nvPicPr>
                    <p:blipFill>
                      <a:blip r:embed="rId7"/>
                      <a:stretch>
                        <a:fillRect/>
                      </a:stretch>
                    </p:blipFill>
                    <p:spPr>
                      <a:xfrm>
                        <a:off x="508000" y="1711694"/>
                        <a:ext cx="8128000" cy="2302596"/>
                      </a:xfrm>
                      <a:prstGeom prst="rect">
                        <a:avLst/>
                      </a:prstGeom>
                    </p:spPr>
                  </p:pic>
                </p:oleObj>
              </mc:Fallback>
            </mc:AlternateContent>
          </a:graphicData>
        </a:graphic>
      </p:graphicFrame>
      <p:sp>
        <p:nvSpPr>
          <p:cNvPr id="6" name="矩形 5"/>
          <p:cNvSpPr/>
          <p:nvPr/>
        </p:nvSpPr>
        <p:spPr>
          <a:xfrm>
            <a:off x="3408586" y="4037350"/>
            <a:ext cx="1362260"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33223" y="4842680"/>
            <a:ext cx="53730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33932" y="5250067"/>
            <a:ext cx="792088"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50895" y="5250067"/>
            <a:ext cx="546008"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97524" y="5667532"/>
            <a:ext cx="826404" cy="3132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87215" y="5667532"/>
            <a:ext cx="1159094" cy="3132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1030" y="6035505"/>
            <a:ext cx="537305" cy="3494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区位条件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自然条件优越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平坦开阔</a:t>
            </a:r>
            <a:r>
              <a:rPr lang="zh-CN" altLang="zh-CN" sz="2200" dirty="0">
                <a:solidFill>
                  <a:srgbClr val="000000"/>
                </a:solidFill>
                <a:latin typeface="Times New Roman" panose="02020603050405020304" pitchFamily="18" charset="0"/>
                <a:cs typeface="Times New Roman" panose="02020603050405020304" pitchFamily="18" charset="0"/>
              </a:rPr>
              <a:t>、土壤肥沃、气候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温和</a:t>
            </a:r>
            <a:r>
              <a:rPr lang="zh-CN" altLang="zh-CN" sz="2200" dirty="0">
                <a:solidFill>
                  <a:srgbClr val="000000"/>
                </a:solidFill>
                <a:latin typeface="Times New Roman" panose="02020603050405020304" pitchFamily="18" charset="0"/>
                <a:cs typeface="Times New Roman" panose="02020603050405020304" pitchFamily="18" charset="0"/>
              </a:rPr>
              <a:t>、降水丰富等。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社会经济条件优越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交通运输便利</a:t>
            </a:r>
            <a:r>
              <a:rPr lang="zh-CN" altLang="zh-CN" sz="2200" dirty="0">
                <a:solidFill>
                  <a:srgbClr val="000000"/>
                </a:solidFill>
                <a:latin typeface="Times New Roman" panose="02020603050405020304" pitchFamily="18" charset="0"/>
                <a:cs typeface="Times New Roman" panose="02020603050405020304" pitchFamily="18" charset="0"/>
              </a:rPr>
              <a:t>、市场广阔、地广人稀、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机械化</a:t>
            </a:r>
            <a:r>
              <a:rPr lang="zh-CN" altLang="zh-CN" sz="2200" dirty="0">
                <a:solidFill>
                  <a:srgbClr val="000000"/>
                </a:solidFill>
                <a:latin typeface="Times New Roman" panose="02020603050405020304" pitchFamily="18" charset="0"/>
                <a:cs typeface="Times New Roman" panose="02020603050405020304" pitchFamily="18" charset="0"/>
              </a:rPr>
              <a:t>水平高、农业科学技术先进等。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从社会经济条件分析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商品谷物农业为什么主要分布在美洲、澳大利亚等地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而亚洲、欧洲却分布较少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美洲、澳大利亚等地都有商品谷物农业分布的共同特点之一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地广人稀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而亚洲和欧洲大多数地区地狭人稠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这就限制了商品谷物农业的形成和发展。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511238" y="1922731"/>
            <a:ext cx="109164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58678" y="1931165"/>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16308" y="2729787"/>
            <a:ext cx="163175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99915" y="2729787"/>
            <a:ext cx="333251"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4718" y="3133371"/>
            <a:ext cx="56267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95550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Effect transition="in" filter="wipe(down)">
                                      <p:cBhvr>
                                        <p:cTn id="3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128000" cy="288226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季风水田农业的区位条件和特点</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泰国香米以其优良的品质享誉全球。泰国香米主要产于泰国东北部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其才能表现出最好的品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质。这是因为当地具有特殊的生长条件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尤其是香稻扬花期间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凉爽的气候、明媚的阳光及水稻灌浆期间渐渐降低的土壤湿度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对香味的产生及积累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起到了非常重要的作用。下面为泰国气候资料图。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84667903"/>
              </p:ext>
            </p:extLst>
          </p:nvPr>
        </p:nvGraphicFramePr>
        <p:xfrm>
          <a:off x="508000" y="3884656"/>
          <a:ext cx="8128000" cy="2712696"/>
        </p:xfrm>
        <a:graphic>
          <a:graphicData uri="http://schemas.openxmlformats.org/presentationml/2006/ole">
            <mc:AlternateContent xmlns:mc="http://schemas.openxmlformats.org/markup-compatibility/2006">
              <mc:Choice xmlns:v="urn:schemas-microsoft-com:vml" Requires="v">
                <p:oleObj spid="_x0000_s3083" name="文档" r:id="rId8" imgW="3839157" imgH="1281829" progId="Word.Document.12">
                  <p:embed/>
                </p:oleObj>
              </mc:Choice>
              <mc:Fallback>
                <p:oleObj name="文档" r:id="rId8" imgW="3839157" imgH="1281829" progId="Word.Document.12">
                  <p:embed/>
                  <p:pic>
                    <p:nvPicPr>
                      <p:cNvPr id="0" name=""/>
                      <p:cNvPicPr/>
                      <p:nvPr/>
                    </p:nvPicPr>
                    <p:blipFill>
                      <a:blip r:embed="rId9"/>
                      <a:stretch>
                        <a:fillRect/>
                      </a:stretch>
                    </p:blipFill>
                    <p:spPr>
                      <a:xfrm>
                        <a:off x="508000" y="3884656"/>
                        <a:ext cx="8128000" cy="2712696"/>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泰国香米生产地的气候类型是什么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泰国东北部香稻扬花期一般出现在哪几个月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泰国香米生产的农业地域类型是什么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热带季风气候。</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月至次年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季风水田农业。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47098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700808"/>
            <a:ext cx="38488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季风水田农业的区位</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条件</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82968706"/>
              </p:ext>
            </p:extLst>
          </p:nvPr>
        </p:nvGraphicFramePr>
        <p:xfrm>
          <a:off x="508000" y="2477585"/>
          <a:ext cx="8128000" cy="2823623"/>
        </p:xfrm>
        <a:graphic>
          <a:graphicData uri="http://schemas.openxmlformats.org/presentationml/2006/ole">
            <mc:AlternateContent xmlns:mc="http://schemas.openxmlformats.org/markup-compatibility/2006">
              <mc:Choice xmlns:v="urn:schemas-microsoft-com:vml" Requires="v">
                <p:oleObj spid="_x0000_s4106" name="文档" r:id="rId8" imgW="3839157" imgH="1332958" progId="Word.Document.12">
                  <p:embed/>
                </p:oleObj>
              </mc:Choice>
              <mc:Fallback>
                <p:oleObj name="文档" r:id="rId8" imgW="3839157" imgH="1332958" progId="Word.Document.12">
                  <p:embed/>
                  <p:pic>
                    <p:nvPicPr>
                      <p:cNvPr id="0" name=""/>
                      <p:cNvPicPr/>
                      <p:nvPr/>
                    </p:nvPicPr>
                    <p:blipFill>
                      <a:blip r:embed="rId9"/>
                      <a:stretch>
                        <a:fillRect/>
                      </a:stretch>
                    </p:blipFill>
                    <p:spPr>
                      <a:xfrm>
                        <a:off x="508000" y="2477585"/>
                        <a:ext cx="8128000" cy="2823623"/>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季风水田农业的主要特点、成因及发展措施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季风水田农业是主要分布在亚洲季风区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并以种植业为主的农业地域类型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受人多地少及气候等条件的影响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一大一小一高三低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具体分析如下。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81051387"/>
              </p:ext>
            </p:extLst>
          </p:nvPr>
        </p:nvGraphicFramePr>
        <p:xfrm>
          <a:off x="508000" y="2858439"/>
          <a:ext cx="8128000" cy="4376099"/>
        </p:xfrm>
        <a:graphic>
          <a:graphicData uri="http://schemas.openxmlformats.org/presentationml/2006/ole">
            <mc:AlternateContent xmlns:mc="http://schemas.openxmlformats.org/markup-compatibility/2006">
              <mc:Choice xmlns:v="urn:schemas-microsoft-com:vml" Requires="v">
                <p:oleObj spid="_x0000_s5130" name="文档" r:id="rId8" imgW="3845639" imgH="2070009" progId="Word.Document.12">
                  <p:embed/>
                </p:oleObj>
              </mc:Choice>
              <mc:Fallback>
                <p:oleObj name="文档" r:id="rId8" imgW="3845639" imgH="2070009" progId="Word.Document.12">
                  <p:embed/>
                  <p:pic>
                    <p:nvPicPr>
                      <p:cNvPr id="0" name=""/>
                      <p:cNvPicPr/>
                      <p:nvPr/>
                    </p:nvPicPr>
                    <p:blipFill>
                      <a:blip r:embed="rId9"/>
                      <a:stretch>
                        <a:fillRect/>
                      </a:stretch>
                    </p:blipFill>
                    <p:spPr>
                      <a:xfrm>
                        <a:off x="508000" y="2858439"/>
                        <a:ext cx="8128000" cy="4376099"/>
                      </a:xfrm>
                      <a:prstGeom prst="rect">
                        <a:avLst/>
                      </a:prstGeom>
                    </p:spPr>
                  </p:pic>
                </p:oleObj>
              </mc:Fallback>
            </mc:AlternateContent>
          </a:graphicData>
        </a:graphic>
      </p:graphicFrame>
    </p:spTree>
    <p:extLst>
      <p:ext uri="{BB962C8B-B14F-4D97-AF65-F5344CB8AC3E}">
        <p14:creationId xmlns:p14="http://schemas.microsoft.com/office/powerpoint/2010/main" val="28380983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299</TotalTime>
  <Words>1367</Words>
  <Application>Microsoft Office PowerPoint</Application>
  <PresentationFormat>全屏显示(4:3)</PresentationFormat>
  <Paragraphs>246</Paragraphs>
  <Slides>30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2"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第二节　以种植业为主的农业地域类型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2016-08-01T08:19:01Z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