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73" r:id="rId2"/>
    <p:sldId id="264" r:id="rId3"/>
    <p:sldId id="265" r:id="rId4"/>
    <p:sldId id="383" r:id="rId5"/>
    <p:sldId id="384" r:id="rId6"/>
    <p:sldId id="378" r:id="rId7"/>
    <p:sldId id="275" r:id="rId8"/>
    <p:sldId id="361" r:id="rId9"/>
    <p:sldId id="385" r:id="rId10"/>
    <p:sldId id="386" r:id="rId11"/>
    <p:sldId id="387" r:id="rId12"/>
    <p:sldId id="362" r:id="rId13"/>
    <p:sldId id="388" r:id="rId14"/>
    <p:sldId id="389" r:id="rId15"/>
    <p:sldId id="372" r:id="rId16"/>
    <p:sldId id="374" r:id="rId17"/>
    <p:sldId id="390" r:id="rId18"/>
    <p:sldId id="375" r:id="rId19"/>
    <p:sldId id="391" r:id="rId20"/>
    <p:sldId id="392" r:id="rId21"/>
    <p:sldId id="270" r:id="rId22"/>
    <p:sldId id="393" r:id="rId23"/>
    <p:sldId id="277" r:id="rId24"/>
    <p:sldId id="310" r:id="rId25"/>
    <p:sldId id="394" r:id="rId26"/>
    <p:sldId id="311" r:id="rId27"/>
    <p:sldId id="395"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7.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7.xml"/><Relationship Id="rId4" Type="http://schemas.openxmlformats.org/officeDocument/2006/relationships/slide" Target="../slides/slide2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1.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7.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7.xml"/><Relationship Id="rId4" Type="http://schemas.openxmlformats.org/officeDocument/2006/relationships/slide" Target="../slides/slide2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36460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第三节　以畜牧业为主的农业地域类型</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slide" Target="slide15.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7.xml"/><Relationship Id="rId7"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 Id="rId9" Type="http://schemas.openxmlformats.org/officeDocument/2006/relationships/image" Target="../media/image15.emf"/></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2.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7.xml"/><Relationship Id="rId7"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8.xml"/><Relationship Id="rId5" Type="http://schemas.openxmlformats.org/officeDocument/2006/relationships/slide" Target="slide16.xml"/><Relationship Id="rId4" Type="http://schemas.openxmlformats.org/officeDocument/2006/relationships/slide" Target="slide15.xml"/><Relationship Id="rId9" Type="http://schemas.openxmlformats.org/officeDocument/2006/relationships/image" Target="../media/image16.emf"/></Relationships>
</file>

<file path=ppt/slides/_rels/slide16.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7.xml"/><Relationship Id="rId7"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8.xml"/><Relationship Id="rId5" Type="http://schemas.openxmlformats.org/officeDocument/2006/relationships/slide" Target="slide16.xml"/><Relationship Id="rId4" Type="http://schemas.openxmlformats.org/officeDocument/2006/relationships/slide" Target="slide15.xml"/><Relationship Id="rId9" Type="http://schemas.openxmlformats.org/officeDocument/2006/relationships/image" Target="../media/image17.emf"/></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__9.docx"/><Relationship Id="rId3" Type="http://schemas.openxmlformats.org/officeDocument/2006/relationships/slide" Target="slide7.xml"/><Relationship Id="rId7" Type="http://schemas.openxmlformats.org/officeDocument/2006/relationships/oleObject" Target="../embeddings/oleObject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18.xml"/><Relationship Id="rId5" Type="http://schemas.openxmlformats.org/officeDocument/2006/relationships/slide" Target="slide16.xml"/><Relationship Id="rId10" Type="http://schemas.openxmlformats.org/officeDocument/2006/relationships/image" Target="../media/image19.png"/><Relationship Id="rId4" Type="http://schemas.openxmlformats.org/officeDocument/2006/relationships/slide" Target="slide15.xml"/><Relationship Id="rId9" Type="http://schemas.openxmlformats.org/officeDocument/2006/relationships/image" Target="../media/image18.emf"/></Relationships>
</file>

<file path=ppt/slides/_rels/slide18.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7.xml"/><Relationship Id="rId7"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18.xml"/><Relationship Id="rId5" Type="http://schemas.openxmlformats.org/officeDocument/2006/relationships/slide" Target="slide16.xml"/><Relationship Id="rId4" Type="http://schemas.openxmlformats.org/officeDocument/2006/relationships/slide" Target="slide15.xml"/><Relationship Id="rId9" Type="http://schemas.openxmlformats.org/officeDocument/2006/relationships/image" Target="../media/image20.emf"/></Relationships>
</file>

<file path=ppt/slides/_rels/slide19.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1.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4.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1.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1.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slide" Target="slide26.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1.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4.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21.xml"/><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26.xml"/><Relationship Id="rId5" Type="http://schemas.openxmlformats.org/officeDocument/2006/relationships/slide" Target="slide24.xml"/><Relationship Id="rId4" Type="http://schemas.openxmlformats.org/officeDocument/2006/relationships/slide" Target="slide23.xml"/><Relationship Id="rId9" Type="http://schemas.openxmlformats.org/officeDocument/2006/relationships/image" Target="../media/image22.emf"/></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1.xml"/><Relationship Id="rId1" Type="http://schemas.openxmlformats.org/officeDocument/2006/relationships/slideLayout" Target="../slideLayouts/slideLayout7.xml"/><Relationship Id="rId5" Type="http://schemas.openxmlformats.org/officeDocument/2006/relationships/slide" Target="slide26.xml"/><Relationship Id="rId4" Type="http://schemas.openxmlformats.org/officeDocument/2006/relationships/slide" Target="slide24.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6.xml"/><Relationship Id="rId5" Type="http://schemas.openxmlformats.org/officeDocument/2006/relationships/slide" Target="slide15.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slide" Target="slide7.xml"/><Relationship Id="rId7" Type="http://schemas.openxmlformats.org/officeDocument/2006/relationships/image" Target="../media/image12.jpeg"/><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5.xml"/><Relationship Id="rId5" Type="http://schemas.openxmlformats.org/officeDocument/2006/relationships/slide" Target="slide12.xml"/><Relationship Id="rId10" Type="http://schemas.openxmlformats.org/officeDocument/2006/relationships/image" Target="../media/image11.emf"/><Relationship Id="rId4" Type="http://schemas.openxmlformats.org/officeDocument/2006/relationships/slide" Target="slide8.xml"/><Relationship Id="rId9" Type="http://schemas.openxmlformats.org/officeDocument/2006/relationships/package" Target="../embeddings/Microsoft_Word___4.docx"/></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7.xml"/><Relationship Id="rId7"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 Id="rId9"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160333" y="2924944"/>
            <a:ext cx="6823335" cy="576064"/>
          </a:xfrm>
        </p:spPr>
        <p:txBody>
          <a:bodyPr/>
          <a:lstStyle/>
          <a:p>
            <a:r>
              <a:rPr lang="zh-CN" altLang="zh-CN" dirty="0"/>
              <a:t>第三节　以畜牧业为主的农业地域类型</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pic>
        <p:nvPicPr>
          <p:cNvPr id="2" name="图片 1"/>
          <p:cNvPicPr>
            <a:picLocks noChangeAspect="1"/>
          </p:cNvPicPr>
          <p:nvPr/>
        </p:nvPicPr>
        <p:blipFill>
          <a:blip r:embed="rId6"/>
          <a:stretch>
            <a:fillRect/>
          </a:stretch>
        </p:blipFill>
        <p:spPr>
          <a:xfrm>
            <a:off x="765506" y="1204774"/>
            <a:ext cx="7612988" cy="5638113"/>
          </a:xfrm>
          <a:prstGeom prst="rect">
            <a:avLst/>
          </a:prstGeom>
        </p:spPr>
      </p:pic>
    </p:spTree>
    <p:extLst>
      <p:ext uri="{BB962C8B-B14F-4D97-AF65-F5344CB8AC3E}">
        <p14:creationId xmlns:p14="http://schemas.microsoft.com/office/powerpoint/2010/main" val="344676383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阿根廷为促进牧牛业发展采取的措施及对我国畜牧业的借鉴意义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保护天然草场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防止草场退化。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加大科技投入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培育良种牲畜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提高畜产品的质量和效益。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发展交通事业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研究畜产品冷藏、保鲜技术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扩大市场。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保护草场、开辟水源、建立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草、水、林、机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配套的人工草场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提高草场载畜量。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259233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4364"/>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阅读图文材料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阿根廷地势西高东低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气候北热南冷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中部温和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大部分地区土壤肥沃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世界粮仓和肉库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之称。潘帕斯草原是世界著名牧区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畜牧业现代化程度高。阿根廷交通运输发达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以首都为中心形成了放射状的交通网络。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697762199"/>
              </p:ext>
            </p:extLst>
          </p:nvPr>
        </p:nvGraphicFramePr>
        <p:xfrm>
          <a:off x="1140450" y="3221481"/>
          <a:ext cx="6863101" cy="3133523"/>
        </p:xfrm>
        <a:graphic>
          <a:graphicData uri="http://schemas.openxmlformats.org/presentationml/2006/ole">
            <mc:AlternateContent xmlns:mc="http://schemas.openxmlformats.org/markup-compatibility/2006">
              <mc:Choice xmlns:v="urn:schemas-microsoft-com:vml" Requires="v">
                <p:oleObj spid="_x0000_s6153" name="文档" r:id="rId8" imgW="3839157" imgH="1752433" progId="Word.Document.12">
                  <p:embed/>
                </p:oleObj>
              </mc:Choice>
              <mc:Fallback>
                <p:oleObj name="文档" r:id="rId8" imgW="3839157" imgH="1752433" progId="Word.Document.12">
                  <p:embed/>
                  <p:pic>
                    <p:nvPicPr>
                      <p:cNvPr id="0" name=""/>
                      <p:cNvPicPr/>
                      <p:nvPr/>
                    </p:nvPicPr>
                    <p:blipFill>
                      <a:blip r:embed="rId9"/>
                      <a:stretch>
                        <a:fillRect/>
                      </a:stretch>
                    </p:blipFill>
                    <p:spPr>
                      <a:xfrm>
                        <a:off x="1140450" y="3221481"/>
                        <a:ext cx="6863101" cy="3133523"/>
                      </a:xfrm>
                      <a:prstGeom prst="rect">
                        <a:avLst/>
                      </a:prstGeom>
                    </p:spPr>
                  </p:pic>
                </p:oleObj>
              </mc:Fallback>
            </mc:AlternateContent>
          </a:graphicData>
        </a:graphic>
      </p:graphicFrame>
      <p:sp>
        <p:nvSpPr>
          <p:cNvPr id="8" name="矩形 7"/>
          <p:cNvSpPr>
            <a:spLocks noChangeAspect="1"/>
          </p:cNvSpPr>
          <p:nvPr/>
        </p:nvSpPr>
        <p:spPr>
          <a:xfrm>
            <a:off x="2892694" y="6351896"/>
            <a:ext cx="3358612"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潘帕斯草原牧牛业分布</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从自然和人文两方面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分析潘帕斯草原成为世界著名牧区的有利条件。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自然方面包括地理位置、地形、气候、土壤等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人文方面包括科技、交通、管理、市场等。从自然方面分析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潘帕斯草原位于东部平原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土壤肥沃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适于草类和牲畜的生长与发育。从人文方面分析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潘帕斯草原地广人稀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土地租金很低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距海港近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铁路的贯通和海上冷冻船的发明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便于牛肉出口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促进了牧场的商品经营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采取了围栏放牧、划区轮牧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开辟水源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种植饲料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培育良种牛等措施</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033041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000000"/>
                </a:solidFill>
                <a:latin typeface="Times New Roman" panose="02020603050405020304" pitchFamily="18" charset="0"/>
                <a:cs typeface="Times New Roman" panose="02020603050405020304" pitchFamily="18" charset="0"/>
              </a:rPr>
              <a:t>自然方面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位于东部平原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地势平坦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气候温暖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降水适宜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土壤肥沃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牧草茂盛。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任答四点即可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人文方面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畜牧业专业化、商品化程度高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经营规模大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草场管理现代化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围栏放牧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重视牧业科学研究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培育优良牧种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铁路与港口的交通条件便利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便于畜产品的运输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市场广阔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畜产品远销国外。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任答四点即可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0276498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58912"/>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乳畜业的形成</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北京某乳业公司是其集团公司下属的一家大型分公司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地址位于通州区潞城镇小甘棠村</a:t>
            </a:r>
            <a:r>
              <a:rPr lang="en-US" altLang="zh-CN" sz="2200" dirty="0">
                <a:solidFill>
                  <a:srgbClr val="000000"/>
                </a:solidFill>
                <a:latin typeface="Times New Roman" panose="02020603050405020304" pitchFamily="18" charset="0"/>
                <a:cs typeface="Times New Roman" panose="02020603050405020304" pitchFamily="18" charset="0"/>
              </a:rPr>
              <a:t>,2002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月开始动工</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月投入生产。该公司是其集团在北京地区最大、最先进的生产基地</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该集团在北京市周围建立乳牛场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发展奶制品加工业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其主要目的是什么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接近消费市场。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83946909"/>
              </p:ext>
            </p:extLst>
          </p:nvPr>
        </p:nvGraphicFramePr>
        <p:xfrm>
          <a:off x="508000" y="3047604"/>
          <a:ext cx="8128000" cy="1717705"/>
        </p:xfrm>
        <a:graphic>
          <a:graphicData uri="http://schemas.openxmlformats.org/presentationml/2006/ole">
            <mc:AlternateContent xmlns:mc="http://schemas.openxmlformats.org/markup-compatibility/2006">
              <mc:Choice xmlns:v="urn:schemas-microsoft-com:vml" Requires="v">
                <p:oleObj spid="_x0000_s7176" name="文档" r:id="rId8" imgW="3839157" imgH="811585" progId="Word.Document.12">
                  <p:embed/>
                </p:oleObj>
              </mc:Choice>
              <mc:Fallback>
                <p:oleObj name="文档" r:id="rId8" imgW="3839157" imgH="811585" progId="Word.Document.12">
                  <p:embed/>
                  <p:pic>
                    <p:nvPicPr>
                      <p:cNvPr id="0" name=""/>
                      <p:cNvPicPr/>
                      <p:nvPr/>
                    </p:nvPicPr>
                    <p:blipFill>
                      <a:blip r:embed="rId9"/>
                      <a:stretch>
                        <a:fillRect/>
                      </a:stretch>
                    </p:blipFill>
                    <p:spPr>
                      <a:xfrm>
                        <a:off x="508000" y="3047604"/>
                        <a:ext cx="8128000" cy="1717705"/>
                      </a:xfrm>
                      <a:prstGeom prst="rect">
                        <a:avLst/>
                      </a:prstGeom>
                    </p:spPr>
                  </p:pic>
                </p:oleObj>
              </mc:Fallback>
            </mc:AlternateContent>
          </a:graphicData>
        </a:graphic>
      </p:graphicFrame>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wipe(down)">
                                      <p:cBhvr>
                                        <p:cTn id="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340768"/>
            <a:ext cx="4413068"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乳畜业主要区位因素综合</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01961800"/>
              </p:ext>
            </p:extLst>
          </p:nvPr>
        </p:nvGraphicFramePr>
        <p:xfrm>
          <a:off x="508000" y="1925982"/>
          <a:ext cx="8128000" cy="4383338"/>
        </p:xfrm>
        <a:graphic>
          <a:graphicData uri="http://schemas.openxmlformats.org/presentationml/2006/ole">
            <mc:AlternateContent xmlns:mc="http://schemas.openxmlformats.org/markup-compatibility/2006">
              <mc:Choice xmlns:v="urn:schemas-microsoft-com:vml" Requires="v">
                <p:oleObj spid="_x0000_s8199" name="文档" r:id="rId8" imgW="3839157" imgH="2070009" progId="Word.Document.12">
                  <p:embed/>
                </p:oleObj>
              </mc:Choice>
              <mc:Fallback>
                <p:oleObj name="文档" r:id="rId8" imgW="3839157" imgH="2070009" progId="Word.Document.12">
                  <p:embed/>
                  <p:pic>
                    <p:nvPicPr>
                      <p:cNvPr id="0" name=""/>
                      <p:cNvPicPr/>
                      <p:nvPr/>
                    </p:nvPicPr>
                    <p:blipFill>
                      <a:blip r:embed="rId9"/>
                      <a:stretch>
                        <a:fillRect/>
                      </a:stretch>
                    </p:blipFill>
                    <p:spPr>
                      <a:xfrm>
                        <a:off x="508000" y="1925982"/>
                        <a:ext cx="8128000" cy="4383338"/>
                      </a:xfrm>
                      <a:prstGeom prst="rect">
                        <a:avLst/>
                      </a:prstGeom>
                    </p:spPr>
                  </p:pic>
                </p:oleObj>
              </mc:Fallback>
            </mc:AlternateContent>
          </a:graphicData>
        </a:graphic>
      </p:graphicFrame>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13096"/>
            <a:ext cx="5259453"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世界乳畜业主要分布地区及共同</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成因</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075173278"/>
              </p:ext>
            </p:extLst>
          </p:nvPr>
        </p:nvGraphicFramePr>
        <p:xfrm>
          <a:off x="508000" y="1775527"/>
          <a:ext cx="8128000" cy="2013513"/>
        </p:xfrm>
        <a:graphic>
          <a:graphicData uri="http://schemas.openxmlformats.org/presentationml/2006/ole">
            <mc:AlternateContent xmlns:mc="http://schemas.openxmlformats.org/markup-compatibility/2006">
              <mc:Choice xmlns:v="urn:schemas-microsoft-com:vml" Requires="v">
                <p:oleObj spid="_x0000_s9223" name="文档" r:id="rId8" imgW="3839157" imgH="951290" progId="Word.Document.12">
                  <p:embed/>
                </p:oleObj>
              </mc:Choice>
              <mc:Fallback>
                <p:oleObj name="文档" r:id="rId8" imgW="3839157" imgH="951290" progId="Word.Document.12">
                  <p:embed/>
                  <p:pic>
                    <p:nvPicPr>
                      <p:cNvPr id="0" name=""/>
                      <p:cNvPicPr/>
                      <p:nvPr/>
                    </p:nvPicPr>
                    <p:blipFill>
                      <a:blip r:embed="rId9"/>
                      <a:stretch>
                        <a:fillRect/>
                      </a:stretch>
                    </p:blipFill>
                    <p:spPr>
                      <a:xfrm>
                        <a:off x="508000" y="1775527"/>
                        <a:ext cx="8128000" cy="2013513"/>
                      </a:xfrm>
                      <a:prstGeom prst="rect">
                        <a:avLst/>
                      </a:prstGeom>
                    </p:spPr>
                  </p:pic>
                </p:oleObj>
              </mc:Fallback>
            </mc:AlternateContent>
          </a:graphicData>
        </a:graphic>
      </p:graphicFrame>
      <p:pic>
        <p:nvPicPr>
          <p:cNvPr id="4" name="图片 3"/>
          <p:cNvPicPr>
            <a:picLocks noChangeAspect="1"/>
          </p:cNvPicPr>
          <p:nvPr/>
        </p:nvPicPr>
        <p:blipFill>
          <a:blip r:embed="rId10"/>
          <a:stretch>
            <a:fillRect/>
          </a:stretch>
        </p:blipFill>
        <p:spPr>
          <a:xfrm>
            <a:off x="508000" y="3882820"/>
            <a:ext cx="8128000" cy="2299126"/>
          </a:xfrm>
          <a:prstGeom prst="rect">
            <a:avLst/>
          </a:prstGeom>
        </p:spPr>
      </p:pic>
    </p:spTree>
    <p:extLst>
      <p:ext uri="{BB962C8B-B14F-4D97-AF65-F5344CB8AC3E}">
        <p14:creationId xmlns:p14="http://schemas.microsoft.com/office/powerpoint/2010/main" val="18597356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700808"/>
            <a:ext cx="539121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读某区域图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67561994"/>
              </p:ext>
            </p:extLst>
          </p:nvPr>
        </p:nvGraphicFramePr>
        <p:xfrm>
          <a:off x="508000" y="2496701"/>
          <a:ext cx="8128000" cy="3092539"/>
        </p:xfrm>
        <a:graphic>
          <a:graphicData uri="http://schemas.openxmlformats.org/presentationml/2006/ole">
            <mc:AlternateContent xmlns:mc="http://schemas.openxmlformats.org/markup-compatibility/2006">
              <mc:Choice xmlns:v="urn:schemas-microsoft-com:vml" Requires="v">
                <p:oleObj spid="_x0000_s10246" name="文档" r:id="rId8" imgW="3839157" imgH="1460061" progId="Word.Document.12">
                  <p:embed/>
                </p:oleObj>
              </mc:Choice>
              <mc:Fallback>
                <p:oleObj name="文档" r:id="rId8" imgW="3839157" imgH="1460061" progId="Word.Document.12">
                  <p:embed/>
                  <p:pic>
                    <p:nvPicPr>
                      <p:cNvPr id="0" name=""/>
                      <p:cNvPicPr/>
                      <p:nvPr/>
                    </p:nvPicPr>
                    <p:blipFill>
                      <a:blip r:embed="rId9"/>
                      <a:stretch>
                        <a:fillRect/>
                      </a:stretch>
                    </p:blipFill>
                    <p:spPr>
                      <a:xfrm>
                        <a:off x="508000" y="2496701"/>
                        <a:ext cx="8128000" cy="3092539"/>
                      </a:xfrm>
                      <a:prstGeom prst="rect">
                        <a:avLst/>
                      </a:prstGeom>
                    </p:spPr>
                  </p:pic>
                </p:oleObj>
              </mc:Fallback>
            </mc:AlternateContent>
          </a:graphicData>
        </a:graphic>
      </p:graphicFrame>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(1)M</a:t>
            </a:r>
            <a:r>
              <a:rPr lang="zh-CN" altLang="zh-CN" sz="2200" dirty="0">
                <a:solidFill>
                  <a:srgbClr val="000000"/>
                </a:solidFill>
                <a:latin typeface="Times New Roman" panose="02020603050405020304" pitchFamily="18" charset="0"/>
                <a:cs typeface="Times New Roman" panose="02020603050405020304" pitchFamily="18" charset="0"/>
              </a:rPr>
              <a:t>国畜牧业在农业中占主导地位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某年该国黄油占世界市场份额的</a:t>
            </a:r>
            <a:r>
              <a:rPr lang="en-US" altLang="zh-CN" sz="2200" dirty="0">
                <a:solidFill>
                  <a:srgbClr val="000000"/>
                </a:solidFill>
                <a:latin typeface="Times New Roman" panose="02020603050405020304" pitchFamily="18" charset="0"/>
                <a:cs typeface="Times New Roman" panose="02020603050405020304" pitchFamily="18" charset="0"/>
              </a:rPr>
              <a:t>5.4%</a:t>
            </a:r>
            <a:r>
              <a:rPr lang="zh-CN" altLang="zh-CN" sz="2200" dirty="0">
                <a:solidFill>
                  <a:srgbClr val="000000"/>
                </a:solidFill>
                <a:latin typeface="Times New Roman" panose="02020603050405020304" pitchFamily="18" charset="0"/>
                <a:cs typeface="Times New Roman" panose="02020603050405020304" pitchFamily="18" charset="0"/>
              </a:rPr>
              <a:t>、奶酪占</a:t>
            </a:r>
            <a:r>
              <a:rPr lang="en-US" altLang="zh-CN" sz="2200" dirty="0">
                <a:solidFill>
                  <a:srgbClr val="000000"/>
                </a:solidFill>
                <a:latin typeface="Times New Roman" panose="02020603050405020304" pitchFamily="18" charset="0"/>
                <a:cs typeface="Times New Roman" panose="02020603050405020304" pitchFamily="18" charset="0"/>
              </a:rPr>
              <a:t>8.1%</a:t>
            </a:r>
            <a:r>
              <a:rPr lang="zh-CN" altLang="zh-CN" sz="2200" dirty="0">
                <a:solidFill>
                  <a:srgbClr val="000000"/>
                </a:solidFill>
                <a:latin typeface="Times New Roman" panose="02020603050405020304" pitchFamily="18" charset="0"/>
                <a:cs typeface="Times New Roman" panose="02020603050405020304" pitchFamily="18" charset="0"/>
              </a:rPr>
              <a:t>、肉类占</a:t>
            </a:r>
            <a:r>
              <a:rPr lang="en-US" altLang="zh-CN" sz="2200" dirty="0">
                <a:solidFill>
                  <a:srgbClr val="000000"/>
                </a:solidFill>
                <a:latin typeface="Times New Roman" panose="02020603050405020304" pitchFamily="18" charset="0"/>
                <a:cs typeface="Times New Roman" panose="02020603050405020304" pitchFamily="18" charset="0"/>
              </a:rPr>
              <a:t>15.6%</a:t>
            </a:r>
            <a:r>
              <a:rPr lang="zh-CN" altLang="zh-CN" sz="2200" dirty="0">
                <a:solidFill>
                  <a:srgbClr val="000000"/>
                </a:solidFill>
                <a:latin typeface="Times New Roman" panose="02020603050405020304" pitchFamily="18" charset="0"/>
                <a:cs typeface="Times New Roman" panose="02020603050405020304" pitchFamily="18" charset="0"/>
              </a:rPr>
              <a:t>。该国主要的农业地域类型是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大牧场放牧业</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乳畜业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商品谷物农业</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混合农业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影响该农业地域类型的有利区位条件是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光热资源丰富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城市化程度高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机械化程度较高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精饲料的种植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536703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882966977"/>
              </p:ext>
            </p:extLst>
          </p:nvPr>
        </p:nvGraphicFramePr>
        <p:xfrm>
          <a:off x="508000" y="894371"/>
          <a:ext cx="8128000" cy="6235501"/>
        </p:xfrm>
        <a:graphic>
          <a:graphicData uri="http://schemas.openxmlformats.org/presentationml/2006/ole">
            <mc:AlternateContent xmlns:mc="http://schemas.openxmlformats.org/markup-compatibility/2006">
              <mc:Choice xmlns:v="urn:schemas-microsoft-com:vml" Requires="v">
                <p:oleObj spid="_x0000_s1037" name="文档" r:id="rId4" imgW="3839157" imgH="2944965" progId="Word.Document.12">
                  <p:embed/>
                </p:oleObj>
              </mc:Choice>
              <mc:Fallback>
                <p:oleObj name="文档" r:id="rId4" imgW="3839157" imgH="2944965" progId="Word.Document.12">
                  <p:embed/>
                  <p:pic>
                    <p:nvPicPr>
                      <p:cNvPr id="0" name=""/>
                      <p:cNvPicPr/>
                      <p:nvPr/>
                    </p:nvPicPr>
                    <p:blipFill>
                      <a:blip r:embed="rId5"/>
                      <a:stretch>
                        <a:fillRect/>
                      </a:stretch>
                    </p:blipFill>
                    <p:spPr>
                      <a:xfrm>
                        <a:off x="508000" y="894371"/>
                        <a:ext cx="8128000" cy="6235501"/>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根据图中经纬度及区域轮廓形状不难判断该地区为欧洲西部</a:t>
            </a:r>
            <a:r>
              <a:rPr lang="en-US" altLang="zh-CN" sz="2200"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国为丹麦。第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材料显示丹麦畜牧业在农业中占主导地位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且乳畜产品所占世界市场份额较大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故可判断该国主要的农业地域类型为乳畜业。第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乳畜产品主要面向城市市场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就饲料因素看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乳牛既需要多汁的青饲料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也需要含蛋白质较高的精饲料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且西欧乳畜业机械化程度较高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有专门的自动化挤奶设备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缓解了劳动力短缺的问题。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910107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大牧场放牧业是一种进行大规模商品畜牧业生产的农业地域类型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大牧场放牧业的基本特征是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生产规模大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能有效利用时间安排农业活动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科技水平低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密集型的商品农业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世界上大牧场放牧业分布地区主要的气候类型是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温带大陆性气候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地中海气候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亚热带季风和季风性湿润气候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温带海洋性气候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a:t>
            </a:r>
            <a:r>
              <a:rPr lang="zh-CN" altLang="zh-CN" sz="2200" dirty="0" smtClean="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由于该农业主要分布于地广人稀的地区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是一种面向市场的农业类型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故其生产规模大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属于密集型的商品农业。第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世界上大牧场放牧业主要分布于温带大陆性气候区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如美国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、亚热带季风和季风性湿润气候区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如阿根廷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1.B</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9679968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a:t>
            </a:r>
            <a:endParaRPr lang="zh-CN" altLang="en-US" sz="1400" dirty="0">
              <a:solidFill>
                <a:schemeClr val="bg1"/>
              </a:solidFill>
            </a:endParaRPr>
          </a:p>
        </p:txBody>
      </p:sp>
      <p:sp>
        <p:nvSpPr>
          <p:cNvPr id="10" name="圆角矩形 9">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1" name="圆角矩形 10">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我国牧场广大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草场畜牧业的发展应借鉴阿根廷的经验。阿根廷人为促进牧牛业的发展所做的工作有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开辟水源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种植饲料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加强对良种牛的培育和牛群病害的研究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改善交通运输条件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加大机械、化肥的投入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加大机械、化肥的投入不属于阿根廷人促进牧牛业发展所做的工作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ipe(down)">
                                      <p:cBhvr>
                                        <p:cTn id="1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3" name="矩形 2"/>
          <p:cNvSpPr>
            <a:spLocks noChangeAspect="1"/>
          </p:cNvSpPr>
          <p:nvPr/>
        </p:nvSpPr>
        <p:spPr>
          <a:xfrm>
            <a:off x="508000" y="120763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辽宁沈阳高一检测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西欧该气候分布区的农业地域类型的主要区位因素是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该气候有利于多汁牧草的生长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劳动力丰富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城市众多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市场广阔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机械化水平低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NEU-BZ-S92"/>
                <a:cs typeface="宋体" panose="02010600030101010101" pitchFamily="2" charset="-122"/>
              </a:rPr>
              <a:t>②③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该农业地域类型在我国主要分布在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内蒙古草原</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珠江三角洲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大城市周围</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东北平原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8" name="Z103.eps" descr="id:2147496851;FounderCES"/>
          <p:cNvPicPr/>
          <p:nvPr/>
        </p:nvPicPr>
        <p:blipFill>
          <a:blip r:embed="rId6"/>
          <a:stretch>
            <a:fillRect/>
          </a:stretch>
        </p:blipFill>
        <p:spPr>
          <a:xfrm>
            <a:off x="6228184" y="2996952"/>
            <a:ext cx="2327196" cy="3024336"/>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4-5</a:t>
            </a:r>
            <a:endParaRPr lang="zh-CN" altLang="en-US" sz="1400" dirty="0">
              <a:solidFill>
                <a:schemeClr val="bg1"/>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本组题主要考查乳畜业的区位因素及分布规律。第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由图示可知该气候类型为温带海洋性气候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气温适宜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有利于多汁牧草的生长。第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由于西欧城市众多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乳畜产品的市场广阔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成为乳畜业的主要分布地区。乳畜业在我国主要分布在大城市周围。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4.A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489088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7861"/>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图中阴影区域的农业地域类型是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NEU-BZ-S92"/>
                <a:ea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NEU-BZ-S92"/>
                <a:ea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该农业地域类型的主要区位条件是什么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a:t>
            </a:r>
            <a:r>
              <a:rPr lang="zh-CN" altLang="zh-CN" sz="2200" dirty="0">
                <a:solidFill>
                  <a:srgbClr val="000000"/>
                </a:solidFill>
                <a:latin typeface="Times New Roman" panose="02020603050405020304" pitchFamily="18" charset="0"/>
                <a:cs typeface="Times New Roman" panose="02020603050405020304" pitchFamily="18" charset="0"/>
              </a:rPr>
              <a:t>地海港名称是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该国为了促进农业的发展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做了哪些方面的工作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189835895"/>
              </p:ext>
            </p:extLst>
          </p:nvPr>
        </p:nvGraphicFramePr>
        <p:xfrm>
          <a:off x="508000" y="1805474"/>
          <a:ext cx="8128000" cy="2793371"/>
        </p:xfrm>
        <a:graphic>
          <a:graphicData uri="http://schemas.openxmlformats.org/presentationml/2006/ole">
            <mc:AlternateContent xmlns:mc="http://schemas.openxmlformats.org/markup-compatibility/2006">
              <mc:Choice xmlns:v="urn:schemas-microsoft-com:vml" Requires="v">
                <p:oleObj spid="_x0000_s11267" name="文档" r:id="rId8" imgW="3839157" imgH="1319635" progId="Word.Document.12">
                  <p:embed/>
                </p:oleObj>
              </mc:Choice>
              <mc:Fallback>
                <p:oleObj name="文档" r:id="rId8" imgW="3839157" imgH="1319635" progId="Word.Document.12">
                  <p:embed/>
                  <p:pic>
                    <p:nvPicPr>
                      <p:cNvPr id="0" name=""/>
                      <p:cNvPicPr/>
                      <p:nvPr/>
                    </p:nvPicPr>
                    <p:blipFill>
                      <a:blip r:embed="rId9"/>
                      <a:stretch>
                        <a:fillRect/>
                      </a:stretch>
                    </p:blipFill>
                    <p:spPr>
                      <a:xfrm>
                        <a:off x="508000" y="1805474"/>
                        <a:ext cx="8128000" cy="2793371"/>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4-5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图中阴影区为阿根廷的潘帕斯草原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因此该农业地域类型为大牧场放牧业。这里气候温和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草类茂盛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且地广人稀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土地租金低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距海港近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促进了农业的发展。第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结合上题的判断和</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港的轮廓位置可直接进行判定。第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从该农业区所面临的问题出发进行分析。牧牛需要牛的品种好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要有充足的饲料和水源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牛肉要出口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必须有完善的交通等。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大牧场放牧业　优良的天然草场、地广人稀、距离海港近。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布宜诺斯艾利斯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培育良种牛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改善交通运输条件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开辟水源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种植饲料等。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243427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wipe(down)">
                                      <p:cBhvr>
                                        <p:cTn id="10" dur="500"/>
                                        <p:tgtEl>
                                          <p:spTgt spid="4">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Effect transition="in" filter="wipe(down)">
                                      <p:cBhvr>
                                        <p:cTn id="1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55710"/>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一、大牧场放牧业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面向市场、生产规模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a:t>
            </a:r>
            <a:r>
              <a:rPr lang="zh-CN" altLang="zh-CN" sz="2200" dirty="0">
                <a:solidFill>
                  <a:srgbClr val="000000"/>
                </a:solidFill>
                <a:latin typeface="Times New Roman" panose="02020603050405020304" pitchFamily="18" charset="0"/>
                <a:cs typeface="Times New Roman" panose="02020603050405020304" pitchFamily="18" charset="0"/>
              </a:rPr>
              <a:t>、专业化程度高。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半干旱</a:t>
            </a:r>
            <a:r>
              <a:rPr lang="zh-CN" altLang="zh-CN" sz="2200" dirty="0">
                <a:solidFill>
                  <a:srgbClr val="000000"/>
                </a:solidFill>
                <a:latin typeface="Times New Roman" panose="02020603050405020304" pitchFamily="18" charset="0"/>
                <a:cs typeface="Times New Roman" panose="02020603050405020304" pitchFamily="18" charset="0"/>
              </a:rPr>
              <a:t>气候区。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主要畜种及分布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442923609"/>
              </p:ext>
            </p:extLst>
          </p:nvPr>
        </p:nvGraphicFramePr>
        <p:xfrm>
          <a:off x="508000" y="3680461"/>
          <a:ext cx="8128000" cy="1764763"/>
        </p:xfrm>
        <a:graphic>
          <a:graphicData uri="http://schemas.openxmlformats.org/presentationml/2006/ole">
            <mc:AlternateContent xmlns:mc="http://schemas.openxmlformats.org/markup-compatibility/2006">
              <mc:Choice xmlns:v="urn:schemas-microsoft-com:vml" Requires="v">
                <p:oleObj spid="_x0000_s2060" name="文档" r:id="rId6" imgW="3839157" imgH="833909" progId="Word.Document.12">
                  <p:embed/>
                </p:oleObj>
              </mc:Choice>
              <mc:Fallback>
                <p:oleObj name="文档" r:id="rId6" imgW="3839157" imgH="833909" progId="Word.Document.12">
                  <p:embed/>
                  <p:pic>
                    <p:nvPicPr>
                      <p:cNvPr id="0" name=""/>
                      <p:cNvPicPr/>
                      <p:nvPr/>
                    </p:nvPicPr>
                    <p:blipFill>
                      <a:blip r:embed="rId7"/>
                      <a:stretch>
                        <a:fillRect/>
                      </a:stretch>
                    </p:blipFill>
                    <p:spPr>
                      <a:xfrm>
                        <a:off x="508000" y="3680461"/>
                        <a:ext cx="8128000" cy="1764763"/>
                      </a:xfrm>
                      <a:prstGeom prst="rect">
                        <a:avLst/>
                      </a:prstGeom>
                    </p:spPr>
                  </p:pic>
                </p:oleObj>
              </mc:Fallback>
            </mc:AlternateContent>
          </a:graphicData>
        </a:graphic>
      </p:graphicFrame>
      <p:sp>
        <p:nvSpPr>
          <p:cNvPr id="6" name="矩形 5"/>
          <p:cNvSpPr/>
          <p:nvPr/>
        </p:nvSpPr>
        <p:spPr>
          <a:xfrm>
            <a:off x="4246670" y="2281066"/>
            <a:ext cx="239283"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66662" y="2680784"/>
            <a:ext cx="792088" cy="3358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14582" y="4563928"/>
            <a:ext cx="1085935" cy="2566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463108"/>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阿根廷的潘帕斯草原。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区位优势。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1701866238"/>
              </p:ext>
            </p:extLst>
          </p:nvPr>
        </p:nvGraphicFramePr>
        <p:xfrm>
          <a:off x="508000" y="2366554"/>
          <a:ext cx="8128000" cy="2551346"/>
        </p:xfrm>
        <a:graphic>
          <a:graphicData uri="http://schemas.openxmlformats.org/presentationml/2006/ole">
            <mc:AlternateContent xmlns:mc="http://schemas.openxmlformats.org/markup-compatibility/2006">
              <mc:Choice xmlns:v="urn:schemas-microsoft-com:vml" Requires="v">
                <p:oleObj spid="_x0000_s3084" name="文档" r:id="rId6" imgW="3839157" imgH="1205135" progId="Word.Document.12">
                  <p:embed/>
                </p:oleObj>
              </mc:Choice>
              <mc:Fallback>
                <p:oleObj name="文档" r:id="rId6" imgW="3839157" imgH="1205135" progId="Word.Document.12">
                  <p:embed/>
                  <p:pic>
                    <p:nvPicPr>
                      <p:cNvPr id="0" name=""/>
                      <p:cNvPicPr/>
                      <p:nvPr/>
                    </p:nvPicPr>
                    <p:blipFill>
                      <a:blip r:embed="rId7"/>
                      <a:stretch>
                        <a:fillRect/>
                      </a:stretch>
                    </p:blipFill>
                    <p:spPr>
                      <a:xfrm>
                        <a:off x="508000" y="2366554"/>
                        <a:ext cx="8128000" cy="2551346"/>
                      </a:xfrm>
                      <a:prstGeom prst="rect">
                        <a:avLst/>
                      </a:prstGeom>
                    </p:spPr>
                  </p:pic>
                </p:oleObj>
              </mc:Fallback>
            </mc:AlternateContent>
          </a:graphicData>
        </a:graphic>
      </p:graphicFrame>
      <p:sp>
        <p:nvSpPr>
          <p:cNvPr id="6" name="矩形 5"/>
          <p:cNvSpPr>
            <a:spLocks noChangeAspect="1"/>
          </p:cNvSpPr>
          <p:nvPr/>
        </p:nvSpPr>
        <p:spPr>
          <a:xfrm>
            <a:off x="508000" y="4505022"/>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发展措施。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围栏放牧、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划区轮牧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种植饲料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打机井。</a:t>
            </a:r>
            <a:r>
              <a:rPr lang="zh-CN" altLang="zh-CN" sz="2200" dirty="0">
                <a:solidFill>
                  <a:srgbClr val="000000"/>
                </a:solidFill>
                <a:latin typeface="NEU-BZ-S92"/>
                <a:cs typeface="宋体" panose="02010600030101010101" pitchFamily="2" charset="-122"/>
              </a:rPr>
              <a:t>②</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饲养良种牛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加强对良种牛的培育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以及对牛群病害的研究</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639398" y="3623025"/>
            <a:ext cx="1085357" cy="261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39398" y="4029120"/>
            <a:ext cx="1085357" cy="261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55776" y="4996524"/>
            <a:ext cx="1085357" cy="261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326424" y="4996524"/>
            <a:ext cx="1364469" cy="261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546981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697304"/>
            <a:ext cx="8128000" cy="1717393"/>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u="heavy" dirty="0" smtClean="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讨论　</a:t>
            </a:r>
            <a:r>
              <a:rPr lang="zh-CN" altLang="zh-CN" sz="2200" dirty="0">
                <a:solidFill>
                  <a:srgbClr val="000000"/>
                </a:solidFill>
                <a:latin typeface="Times New Roman" panose="02020603050405020304" pitchFamily="18" charset="0"/>
                <a:cs typeface="Times New Roman" panose="02020603050405020304" pitchFamily="18" charset="0"/>
              </a:rPr>
              <a:t>目前我国内蒙古草原、新疆天山牧场能否大力发展大牧场放牧业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不能。我国西北牧区的自然条件和社会经济条件目前还无法满足发展大牧场放牧业的需要。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57824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3"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二、乳畜业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随着城市发展而形成。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城市市场</a:t>
            </a:r>
            <a:r>
              <a:rPr lang="zh-CN" altLang="zh-CN" sz="2200" dirty="0">
                <a:solidFill>
                  <a:srgbClr val="000000"/>
                </a:solidFill>
                <a:latin typeface="Times New Roman" panose="02020603050405020304" pitchFamily="18" charset="0"/>
                <a:cs typeface="Times New Roman" panose="02020603050405020304" pitchFamily="18" charset="0"/>
              </a:rPr>
              <a:t>的商品化、集约化畜牧业地域类型。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生产对象及产品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生产对象主要是奶牛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产品是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牛奶</a:t>
            </a:r>
            <a:r>
              <a:rPr lang="zh-CN" altLang="zh-CN" sz="2200" dirty="0">
                <a:solidFill>
                  <a:srgbClr val="000000"/>
                </a:solidFill>
                <a:latin typeface="Times New Roman" panose="02020603050405020304" pitchFamily="18" charset="0"/>
                <a:cs typeface="Times New Roman" panose="02020603050405020304" pitchFamily="18" charset="0"/>
              </a:rPr>
              <a:t>及其制品。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主要分布区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北美洲</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五大湖</a:t>
            </a:r>
            <a:r>
              <a:rPr lang="zh-CN" altLang="zh-CN" sz="2200" dirty="0">
                <a:solidFill>
                  <a:srgbClr val="000000"/>
                </a:solidFill>
                <a:latin typeface="Times New Roman" panose="02020603050405020304" pitchFamily="18" charset="0"/>
                <a:cs typeface="Times New Roman" panose="02020603050405020304" pitchFamily="18" charset="0"/>
              </a:rPr>
              <a:t>周围地区、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西欧</a:t>
            </a:r>
            <a:r>
              <a:rPr lang="zh-CN" altLang="zh-CN" sz="2200" dirty="0">
                <a:solidFill>
                  <a:srgbClr val="000000"/>
                </a:solidFill>
                <a:latin typeface="Times New Roman" panose="02020603050405020304" pitchFamily="18" charset="0"/>
                <a:cs typeface="Times New Roman" panose="02020603050405020304" pitchFamily="18" charset="0"/>
              </a:rPr>
              <a:t>、中欧以及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澳大利亚</a:t>
            </a:r>
            <a:r>
              <a:rPr lang="zh-CN" altLang="zh-CN" sz="2200" dirty="0">
                <a:solidFill>
                  <a:srgbClr val="000000"/>
                </a:solidFill>
                <a:latin typeface="Times New Roman" panose="02020603050405020304" pitchFamily="18" charset="0"/>
                <a:cs typeface="Times New Roman" panose="02020603050405020304" pitchFamily="18" charset="0"/>
              </a:rPr>
              <a:t>、新西兰等地。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西欧乳畜业的形成因素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地形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以平原为主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地势低平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土层深厚。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温带海洋性气候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多汁牧草</a:t>
            </a:r>
            <a:r>
              <a:rPr lang="zh-CN" altLang="zh-CN" sz="2200" dirty="0">
                <a:solidFill>
                  <a:srgbClr val="000000"/>
                </a:solidFill>
                <a:latin typeface="Times New Roman" panose="02020603050405020304" pitchFamily="18" charset="0"/>
                <a:cs typeface="Times New Roman" panose="02020603050405020304" pitchFamily="18" charset="0"/>
              </a:rPr>
              <a:t>的生长。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人口密集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城市化程度高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人们有饮用牛奶的习惯。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机械化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机械化程度高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缓解了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劳动力</a:t>
            </a:r>
            <a:r>
              <a:rPr lang="zh-CN" altLang="zh-CN" sz="2200" dirty="0">
                <a:solidFill>
                  <a:srgbClr val="000000"/>
                </a:solidFill>
                <a:latin typeface="Times New Roman" panose="02020603050405020304" pitchFamily="18" charset="0"/>
                <a:cs typeface="Times New Roman" panose="02020603050405020304" pitchFamily="18" charset="0"/>
              </a:rPr>
              <a:t>短缺的问题。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278630" y="2124348"/>
            <a:ext cx="108012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544680" y="2516373"/>
            <a:ext cx="526718"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99999" y="2923431"/>
            <a:ext cx="803370"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27200" y="2923431"/>
            <a:ext cx="539862"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90892" y="2923431"/>
            <a:ext cx="941547"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81457" y="3324334"/>
            <a:ext cx="578786" cy="3391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709324" y="4542020"/>
            <a:ext cx="108012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98438" y="5344752"/>
            <a:ext cx="798780"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07861"/>
            <a:ext cx="8128000" cy="531985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大牧场放牧业的区位条件和特点</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路西先生的牧牛场有</a:t>
            </a:r>
            <a:r>
              <a:rPr lang="en-US" altLang="zh-CN" sz="2200" dirty="0">
                <a:solidFill>
                  <a:srgbClr val="000000"/>
                </a:solidFill>
                <a:latin typeface="Times New Roman" panose="02020603050405020304" pitchFamily="18" charset="0"/>
                <a:cs typeface="Times New Roman" panose="02020603050405020304" pitchFamily="18" charset="0"/>
              </a:rPr>
              <a:t>770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位于阿根廷首都布宜诺斯艾利斯以北</a:t>
            </a:r>
            <a:r>
              <a:rPr lang="en-US" altLang="zh-CN" sz="2200" dirty="0">
                <a:solidFill>
                  <a:srgbClr val="000000"/>
                </a:solidFill>
                <a:latin typeface="Times New Roman" panose="02020603050405020304" pitchFamily="18" charset="0"/>
                <a:cs typeface="Times New Roman" panose="02020603050405020304" pitchFamily="18" charset="0"/>
              </a:rPr>
              <a:t>250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千米的地方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属潘帕斯草原地区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拥有广阔的田野。那里气候温和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草类茂盛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是世界上优良的天然草场之一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牛的天堂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。在过去的两年里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牧场采取围栏放牧、划区轮牧、种植饲料、打机井等措施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使牧场不退化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另一方面还加强交通建设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扩大了牧牛规模。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阿根廷的路西先生的牧牛场发展牧牛业的优越自然条件是什么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路西先生采取哪些措施发展牧牛业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草原广阔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草类茂盛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草质优良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地形平坦。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围栏放牧、划区轮牧、种植饲料、打机井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改善交通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培育良种牛等。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90532"/>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大牧场放牧业的形成条件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干旱、半干旱气候区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草场广阔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不适宜经营种植业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适宜发展</a:t>
            </a:r>
            <a:r>
              <a:rPr lang="zh-CN" altLang="zh-CN" sz="2200" dirty="0" smtClean="0">
                <a:solidFill>
                  <a:srgbClr val="000000"/>
                </a:solidFill>
                <a:latin typeface="Times New Roman" panose="02020603050405020304" pitchFamily="18" charset="0"/>
                <a:cs typeface="Times New Roman" panose="02020603050405020304" pitchFamily="18" charset="0"/>
              </a:rPr>
              <a:t>畜牧业</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大</a:t>
            </a:r>
            <a:r>
              <a:rPr lang="zh-CN" altLang="zh-CN" sz="2200" dirty="0">
                <a:solidFill>
                  <a:srgbClr val="000000"/>
                </a:solidFill>
                <a:latin typeface="Times New Roman" panose="02020603050405020304" pitchFamily="18" charset="0"/>
                <a:cs typeface="Times New Roman" panose="02020603050405020304" pitchFamily="18" charset="0"/>
              </a:rPr>
              <a:t>牧场放牧业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潘帕斯草原大牧场放牧业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区位优势。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阿根廷潘帕斯草原大牧场放牧业的区位优势体现在气候、草场、地价、交通等方面。如下图所示。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图片 8"/>
          <p:cNvPicPr/>
          <p:nvPr/>
        </p:nvPicPr>
        <p:blipFill>
          <a:blip r:embed="rId7"/>
          <a:stretch>
            <a:fillRect/>
          </a:stretch>
        </p:blipFill>
        <p:spPr>
          <a:xfrm>
            <a:off x="1555914" y="2133266"/>
            <a:ext cx="443181" cy="391537"/>
          </a:xfrm>
          <a:prstGeom prst="rect">
            <a:avLst/>
          </a:prstGeom>
        </p:spPr>
      </p:pic>
      <p:graphicFrame>
        <p:nvGraphicFramePr>
          <p:cNvPr id="3" name="对象 2"/>
          <p:cNvGraphicFramePr>
            <a:graphicFrameLocks noChangeAspect="1"/>
          </p:cNvGraphicFramePr>
          <p:nvPr>
            <p:extLst>
              <p:ext uri="{D42A27DB-BD31-4B8C-83A1-F6EECF244321}">
                <p14:modId xmlns:p14="http://schemas.microsoft.com/office/powerpoint/2010/main" val="2018829816"/>
              </p:ext>
            </p:extLst>
          </p:nvPr>
        </p:nvGraphicFramePr>
        <p:xfrm>
          <a:off x="508000" y="4314868"/>
          <a:ext cx="8128000" cy="1613499"/>
        </p:xfrm>
        <a:graphic>
          <a:graphicData uri="http://schemas.openxmlformats.org/presentationml/2006/ole">
            <mc:AlternateContent xmlns:mc="http://schemas.openxmlformats.org/markup-compatibility/2006">
              <mc:Choice xmlns:v="urn:schemas-microsoft-com:vml" Requires="v">
                <p:oleObj spid="_x0000_s4106" name="文档" r:id="rId9" imgW="3839157" imgH="761536" progId="Word.Document.12">
                  <p:embed/>
                </p:oleObj>
              </mc:Choice>
              <mc:Fallback>
                <p:oleObj name="文档" r:id="rId9" imgW="3839157" imgH="761536" progId="Word.Document.12">
                  <p:embed/>
                  <p:pic>
                    <p:nvPicPr>
                      <p:cNvPr id="0" name=""/>
                      <p:cNvPicPr/>
                      <p:nvPr/>
                    </p:nvPicPr>
                    <p:blipFill>
                      <a:blip r:embed="rId10"/>
                      <a:stretch>
                        <a:fillRect/>
                      </a:stretch>
                    </p:blipFill>
                    <p:spPr>
                      <a:xfrm>
                        <a:off x="508000" y="4314868"/>
                        <a:ext cx="8128000" cy="1613499"/>
                      </a:xfrm>
                      <a:prstGeom prst="rect">
                        <a:avLst/>
                      </a:prstGeom>
                    </p:spPr>
                  </p:pic>
                </p:oleObj>
              </mc:Fallback>
            </mc:AlternateContent>
          </a:graphicData>
        </a:graphic>
      </p:graphicFrame>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484784"/>
            <a:ext cx="395813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发展措施及其具体作用</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65462811"/>
              </p:ext>
            </p:extLst>
          </p:nvPr>
        </p:nvGraphicFramePr>
        <p:xfrm>
          <a:off x="508000" y="2060848"/>
          <a:ext cx="8128000" cy="3677433"/>
        </p:xfrm>
        <a:graphic>
          <a:graphicData uri="http://schemas.openxmlformats.org/presentationml/2006/ole">
            <mc:AlternateContent xmlns:mc="http://schemas.openxmlformats.org/markup-compatibility/2006">
              <mc:Choice xmlns:v="urn:schemas-microsoft-com:vml" Requires="v">
                <p:oleObj spid="_x0000_s5130" name="文档" r:id="rId8" imgW="3839157" imgH="1736950" progId="Word.Document.12">
                  <p:embed/>
                </p:oleObj>
              </mc:Choice>
              <mc:Fallback>
                <p:oleObj name="文档" r:id="rId8" imgW="3839157" imgH="1736950" progId="Word.Document.12">
                  <p:embed/>
                  <p:pic>
                    <p:nvPicPr>
                      <p:cNvPr id="0" name=""/>
                      <p:cNvPicPr/>
                      <p:nvPr/>
                    </p:nvPicPr>
                    <p:blipFill>
                      <a:blip r:embed="rId9"/>
                      <a:stretch>
                        <a:fillRect/>
                      </a:stretch>
                    </p:blipFill>
                    <p:spPr>
                      <a:xfrm>
                        <a:off x="508000" y="2060848"/>
                        <a:ext cx="8128000" cy="3677433"/>
                      </a:xfrm>
                      <a:prstGeom prst="rect">
                        <a:avLst/>
                      </a:prstGeom>
                    </p:spPr>
                  </p:pic>
                </p:oleObj>
              </mc:Fallback>
            </mc:AlternateContent>
          </a:graphicData>
        </a:graphic>
      </p:graphicFrame>
    </p:spTree>
    <p:extLst>
      <p:ext uri="{BB962C8B-B14F-4D97-AF65-F5344CB8AC3E}">
        <p14:creationId xmlns:p14="http://schemas.microsoft.com/office/powerpoint/2010/main" val="381895345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327</TotalTime>
  <Words>1515</Words>
  <Application>Microsoft Office PowerPoint</Application>
  <PresentationFormat>全屏显示(4:3)</PresentationFormat>
  <Paragraphs>218</Paragraphs>
  <Slides>27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39"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第三节　以畜牧业为主的农业地域类型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2016-08-01T08:25:49Z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