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3" r:id="rId2"/>
    <p:sldId id="264" r:id="rId3"/>
    <p:sldId id="265" r:id="rId4"/>
    <p:sldId id="379" r:id="rId5"/>
    <p:sldId id="380" r:id="rId6"/>
    <p:sldId id="378" r:id="rId7"/>
    <p:sldId id="381" r:id="rId8"/>
    <p:sldId id="275" r:id="rId9"/>
    <p:sldId id="382" r:id="rId10"/>
    <p:sldId id="361" r:id="rId11"/>
    <p:sldId id="383" r:id="rId12"/>
    <p:sldId id="384" r:id="rId13"/>
    <p:sldId id="385" r:id="rId14"/>
    <p:sldId id="386" r:id="rId15"/>
    <p:sldId id="362" r:id="rId16"/>
    <p:sldId id="387" r:id="rId17"/>
    <p:sldId id="372" r:id="rId18"/>
    <p:sldId id="388" r:id="rId19"/>
    <p:sldId id="374" r:id="rId20"/>
    <p:sldId id="389" r:id="rId21"/>
    <p:sldId id="390" r:id="rId22"/>
    <p:sldId id="375" r:id="rId23"/>
    <p:sldId id="391" r:id="rId24"/>
    <p:sldId id="392" r:id="rId25"/>
    <p:sldId id="270" r:id="rId26"/>
    <p:sldId id="277" r:id="rId27"/>
    <p:sldId id="310" r:id="rId28"/>
    <p:sldId id="393" r:id="rId29"/>
    <p:sldId id="311" r:id="rId30"/>
    <p:sldId id="394" r:id="rId31"/>
    <p:sldId id="395"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工业地域的形成</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8.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8.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8.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4.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8.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8.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image" Target="../media/image16.emf"/></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8.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image" Target="../media/image17.emf"/></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slide" Target="slide22.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8.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image" Target="../media/image19.emf"/></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5.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6.xml"/><Relationship Id="rId9" Type="http://schemas.openxmlformats.org/officeDocument/2006/relationships/image" Target="../media/image20.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5.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6.xml"/><Relationship Id="rId9" Type="http://schemas.openxmlformats.org/officeDocument/2006/relationships/image" Target="../media/image21.emf"/></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5.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6.xml"/><Relationship Id="rId9" Type="http://schemas.openxmlformats.org/officeDocument/2006/relationships/image" Target="../media/image22.emf"/></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8.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工业地域的形成</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125720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工业联系、工业集聚、工业地域之间的关系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工业联系导致工业集聚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工业集聚形成工业地域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其关系如下图所示。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71028652"/>
              </p:ext>
            </p:extLst>
          </p:nvPr>
        </p:nvGraphicFramePr>
        <p:xfrm>
          <a:off x="508000" y="2734675"/>
          <a:ext cx="8128000" cy="3502637"/>
        </p:xfrm>
        <a:graphic>
          <a:graphicData uri="http://schemas.openxmlformats.org/presentationml/2006/ole">
            <mc:AlternateContent xmlns:mc="http://schemas.openxmlformats.org/markup-compatibility/2006">
              <mc:Choice xmlns:v="urn:schemas-microsoft-com:vml" Requires="v">
                <p:oleObj spid="_x0000_s5132" name="文档" r:id="rId8" imgW="3839157" imgH="1653775" progId="Word.Document.12">
                  <p:embed/>
                </p:oleObj>
              </mc:Choice>
              <mc:Fallback>
                <p:oleObj name="文档" r:id="rId8" imgW="3839157" imgH="1653775" progId="Word.Document.12">
                  <p:embed/>
                  <p:pic>
                    <p:nvPicPr>
                      <p:cNvPr id="0" name=""/>
                      <p:cNvPicPr/>
                      <p:nvPr/>
                    </p:nvPicPr>
                    <p:blipFill>
                      <a:blip r:embed="rId9"/>
                      <a:stretch>
                        <a:fillRect/>
                      </a:stretch>
                    </p:blipFill>
                    <p:spPr>
                      <a:xfrm>
                        <a:off x="508000" y="2734675"/>
                        <a:ext cx="8128000" cy="3502637"/>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工业集聚的形成案例分析。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以广东省惠州音响生产基地为例。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音响生产通常需要成百上千个零件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这些零件全部由音响生产厂家自己生产是不可能的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整机厂家往往需要从众多的专业厂家购买零件。这样生产零件的专业厂家与整机生产厂之间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就形成了工业联系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85970893"/>
              </p:ext>
            </p:extLst>
          </p:nvPr>
        </p:nvGraphicFramePr>
        <p:xfrm>
          <a:off x="508000" y="3862981"/>
          <a:ext cx="8128000" cy="2457225"/>
        </p:xfrm>
        <a:graphic>
          <a:graphicData uri="http://schemas.openxmlformats.org/presentationml/2006/ole">
            <mc:AlternateContent xmlns:mc="http://schemas.openxmlformats.org/markup-compatibility/2006">
              <mc:Choice xmlns:v="urn:schemas-microsoft-com:vml" Requires="v">
                <p:oleObj spid="_x0000_s6156" name="文档" r:id="rId8" imgW="3839157" imgH="1160847" progId="Word.Document.12">
                  <p:embed/>
                </p:oleObj>
              </mc:Choice>
              <mc:Fallback>
                <p:oleObj name="文档" r:id="rId8" imgW="3839157" imgH="1160847" progId="Word.Document.12">
                  <p:embed/>
                  <p:pic>
                    <p:nvPicPr>
                      <p:cNvPr id="0" name=""/>
                      <p:cNvPicPr/>
                      <p:nvPr/>
                    </p:nvPicPr>
                    <p:blipFill>
                      <a:blip r:embed="rId9"/>
                      <a:stretch>
                        <a:fillRect/>
                      </a:stretch>
                    </p:blipFill>
                    <p:spPr>
                      <a:xfrm>
                        <a:off x="508000" y="3862981"/>
                        <a:ext cx="8128000" cy="2457225"/>
                      </a:xfrm>
                      <a:prstGeom prst="rect">
                        <a:avLst/>
                      </a:prstGeom>
                    </p:spPr>
                  </p:pic>
                </p:oleObj>
              </mc:Fallback>
            </mc:AlternateContent>
          </a:graphicData>
        </a:graphic>
      </p:graphicFrame>
    </p:spTree>
    <p:extLst>
      <p:ext uri="{BB962C8B-B14F-4D97-AF65-F5344CB8AC3E}">
        <p14:creationId xmlns:p14="http://schemas.microsoft.com/office/powerpoint/2010/main" val="21497868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由于工业联系的需要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惠州音响零件供应厂家主要分布在惠州及其附近的东莞、深圳、广州、中山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并且距整机生产厂越近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零件供应厂家越多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距整机生产厂家越远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零件供应厂家越少。这样就形成了以惠州为中心的音响工业集聚现象。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音响生产的工业集聚不仅可以加强企业间的信息交流和技术协作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降低中间产品的运输费用和能源消耗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提高生产效率和利润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取得规模效益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而且还可以共同利用基础设施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节约生产建设投资。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36130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工业地域的类型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按成因分。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16114021"/>
              </p:ext>
            </p:extLst>
          </p:nvPr>
        </p:nvGraphicFramePr>
        <p:xfrm>
          <a:off x="508000" y="2132856"/>
          <a:ext cx="8128000" cy="4722844"/>
        </p:xfrm>
        <a:graphic>
          <a:graphicData uri="http://schemas.openxmlformats.org/presentationml/2006/ole">
            <mc:AlternateContent xmlns:mc="http://schemas.openxmlformats.org/markup-compatibility/2006">
              <mc:Choice xmlns:v="urn:schemas-microsoft-com:vml" Requires="v">
                <p:oleObj spid="_x0000_s7180" name="文档" r:id="rId8" imgW="3839157" imgH="2230238" progId="Word.Document.12">
                  <p:embed/>
                </p:oleObj>
              </mc:Choice>
              <mc:Fallback>
                <p:oleObj name="文档" r:id="rId8" imgW="3839157" imgH="2230238" progId="Word.Document.12">
                  <p:embed/>
                  <p:pic>
                    <p:nvPicPr>
                      <p:cNvPr id="0" name=""/>
                      <p:cNvPicPr/>
                      <p:nvPr/>
                    </p:nvPicPr>
                    <p:blipFill>
                      <a:blip r:embed="rId9"/>
                      <a:stretch>
                        <a:fillRect/>
                      </a:stretch>
                    </p:blipFill>
                    <p:spPr>
                      <a:xfrm>
                        <a:off x="508000" y="2132856"/>
                        <a:ext cx="8128000" cy="4722844"/>
                      </a:xfrm>
                      <a:prstGeom prst="rect">
                        <a:avLst/>
                      </a:prstGeom>
                    </p:spPr>
                  </p:pic>
                </p:oleObj>
              </mc:Fallback>
            </mc:AlternateContent>
          </a:graphicData>
        </a:graphic>
      </p:graphicFrame>
    </p:spTree>
    <p:extLst>
      <p:ext uri="{BB962C8B-B14F-4D97-AF65-F5344CB8AC3E}">
        <p14:creationId xmlns:p14="http://schemas.microsoft.com/office/powerpoint/2010/main" val="32296498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32856"/>
            <a:ext cx="2265364"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按规模分</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86819531"/>
              </p:ext>
            </p:extLst>
          </p:nvPr>
        </p:nvGraphicFramePr>
        <p:xfrm>
          <a:off x="508000" y="2892194"/>
          <a:ext cx="8128000" cy="1405089"/>
        </p:xfrm>
        <a:graphic>
          <a:graphicData uri="http://schemas.openxmlformats.org/presentationml/2006/ole">
            <mc:AlternateContent xmlns:mc="http://schemas.openxmlformats.org/markup-compatibility/2006">
              <mc:Choice xmlns:v="urn:schemas-microsoft-com:vml" Requires="v">
                <p:oleObj spid="_x0000_s8204" name="文档" r:id="rId8" imgW="3839157" imgH="663598" progId="Word.Document.12">
                  <p:embed/>
                </p:oleObj>
              </mc:Choice>
              <mc:Fallback>
                <p:oleObj name="文档" r:id="rId8" imgW="3839157" imgH="663598" progId="Word.Document.12">
                  <p:embed/>
                  <p:pic>
                    <p:nvPicPr>
                      <p:cNvPr id="0" name=""/>
                      <p:cNvPicPr/>
                      <p:nvPr/>
                    </p:nvPicPr>
                    <p:blipFill>
                      <a:blip r:embed="rId9"/>
                      <a:stretch>
                        <a:fillRect/>
                      </a:stretch>
                    </p:blipFill>
                    <p:spPr>
                      <a:xfrm>
                        <a:off x="508000" y="2892194"/>
                        <a:ext cx="8128000" cy="1405089"/>
                      </a:xfrm>
                      <a:prstGeom prst="rect">
                        <a:avLst/>
                      </a:prstGeom>
                    </p:spPr>
                  </p:pic>
                </p:oleObj>
              </mc:Fallback>
            </mc:AlternateContent>
          </a:graphicData>
        </a:graphic>
      </p:graphicFrame>
    </p:spTree>
    <p:extLst>
      <p:ext uri="{BB962C8B-B14F-4D97-AF65-F5344CB8AC3E}">
        <p14:creationId xmlns:p14="http://schemas.microsoft.com/office/powerpoint/2010/main" val="15027596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河南许昌是世界上最大发制品生产基地。假发生产大约需要整毛、分量、双针机制、机卷造型、蒸汽定型、造型处理、烘干、帽网制作、头皮仿制、手工织发、修补、发型修剪、产品包装等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多道生产工序。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假发生产属于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导向型工业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许昌大力发展假发生产的最大优势是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许昌发制品生产基地拥有大大小小近百家发制品企业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假发生产企业之间具有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上的工业联系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这些企业大量集聚的优点有哪些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假发生产属于劳动力导向型工业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许昌大力发展假发生产的最大优势是劳动力成本低。第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工业集聚可以加强企业间的信息交流和技术协作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降低中间产品的运输费用和能源消耗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获得规模效益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还可以共同利用基础设施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节约生产建设投资等。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劳动力　劳动力成本低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生产工序　加强企业间的信息交流和技术协作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降低中间产品的运输费用和能源消耗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获得规模效益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共同利用基础设施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节约生产建设投资。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42630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62540"/>
            <a:ext cx="8128000" cy="125720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工业分散与工业的地域联系</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公司是一家高科技信息技术公司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公司生产的平板电脑的主要零部件产地。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19450221"/>
              </p:ext>
            </p:extLst>
          </p:nvPr>
        </p:nvGraphicFramePr>
        <p:xfrm>
          <a:off x="508000" y="2680456"/>
          <a:ext cx="8128000" cy="2268984"/>
        </p:xfrm>
        <a:graphic>
          <a:graphicData uri="http://schemas.openxmlformats.org/presentationml/2006/ole">
            <mc:AlternateContent xmlns:mc="http://schemas.openxmlformats.org/markup-compatibility/2006">
              <mc:Choice xmlns:v="urn:schemas-microsoft-com:vml" Requires="v">
                <p:oleObj spid="_x0000_s9226" name="文档" r:id="rId8" imgW="3839157" imgH="1071911" progId="Word.Document.12">
                  <p:embed/>
                </p:oleObj>
              </mc:Choice>
              <mc:Fallback>
                <p:oleObj name="文档" r:id="rId8" imgW="3839157" imgH="1071911" progId="Word.Document.12">
                  <p:embed/>
                  <p:pic>
                    <p:nvPicPr>
                      <p:cNvPr id="0" name=""/>
                      <p:cNvPicPr/>
                      <p:nvPr/>
                    </p:nvPicPr>
                    <p:blipFill>
                      <a:blip r:embed="rId9"/>
                      <a:stretch>
                        <a:fillRect/>
                      </a:stretch>
                    </p:blipFill>
                    <p:spPr>
                      <a:xfrm>
                        <a:off x="508000" y="2680456"/>
                        <a:ext cx="8128000" cy="2268984"/>
                      </a:xfrm>
                      <a:prstGeom prst="rect">
                        <a:avLst/>
                      </a:prstGeom>
                    </p:spPr>
                  </p:pic>
                </p:oleObj>
              </mc:Fallback>
            </mc:AlternateContent>
          </a:graphicData>
        </a:graphic>
      </p:graphicFrame>
      <p:sp>
        <p:nvSpPr>
          <p:cNvPr id="4" name="矩形 3"/>
          <p:cNvSpPr>
            <a:spLocks noChangeAspect="1"/>
          </p:cNvSpPr>
          <p:nvPr/>
        </p:nvSpPr>
        <p:spPr>
          <a:xfrm>
            <a:off x="508000" y="4955322"/>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平板电脑生产形成工业分散的具体表现是什么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工业分散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得以实现的主要条件是什么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苹果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电脑生产形成工业分散的具体表现是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重量轻、价格昂贵的零部件生产企业与产品组装工厂之间可以相距较远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产品结构复杂、零部件种类繁多的复杂产品生产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其各种零部件生产厂家也可以分布在许多地方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甚至形成跨地区、跨国的网络企业。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工业分散的主要动力是现代化的交通运输方式以及现代化的通信技术和手段。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32095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工业分散现象的具体分析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工业集聚和工业分散是工业化发展过程中不同时期、不同条件下出现的两种现象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其产生的核心是降低成本争取最大利润。目前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世界工业联系呈现出明显的集聚和分散现象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在分析工业分散的发生原因时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应该结合不同的情况具体分析。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35183523"/>
              </p:ext>
            </p:extLst>
          </p:nvPr>
        </p:nvGraphicFramePr>
        <p:xfrm>
          <a:off x="508000" y="1123484"/>
          <a:ext cx="8128000" cy="5401860"/>
        </p:xfrm>
        <a:graphic>
          <a:graphicData uri="http://schemas.openxmlformats.org/presentationml/2006/ole">
            <mc:AlternateContent xmlns:mc="http://schemas.openxmlformats.org/markup-compatibility/2006">
              <mc:Choice xmlns:v="urn:schemas-microsoft-com:vml" Requires="v">
                <p:oleObj spid="_x0000_s1039" name="文档" r:id="rId4" imgW="3839157" imgH="2550695" progId="Word.Document.12">
                  <p:embed/>
                </p:oleObj>
              </mc:Choice>
              <mc:Fallback>
                <p:oleObj name="文档" r:id="rId4" imgW="3839157" imgH="2550695" progId="Word.Document.12">
                  <p:embed/>
                  <p:pic>
                    <p:nvPicPr>
                      <p:cNvPr id="0" name=""/>
                      <p:cNvPicPr/>
                      <p:nvPr/>
                    </p:nvPicPr>
                    <p:blipFill>
                      <a:blip r:embed="rId5"/>
                      <a:stretch>
                        <a:fillRect/>
                      </a:stretch>
                    </p:blipFill>
                    <p:spPr>
                      <a:xfrm>
                        <a:off x="508000" y="1123484"/>
                        <a:ext cx="8128000" cy="540186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1093218013"/>
              </p:ext>
            </p:extLst>
          </p:nvPr>
        </p:nvGraphicFramePr>
        <p:xfrm>
          <a:off x="508000" y="1436100"/>
          <a:ext cx="8128000" cy="5089244"/>
        </p:xfrm>
        <a:graphic>
          <a:graphicData uri="http://schemas.openxmlformats.org/presentationml/2006/ole">
            <mc:AlternateContent xmlns:mc="http://schemas.openxmlformats.org/markup-compatibility/2006">
              <mc:Choice xmlns:v="urn:schemas-microsoft-com:vml" Requires="v">
                <p:oleObj spid="_x0000_s10249" name="文档" r:id="rId8" imgW="3839157" imgH="2403429" progId="Word.Document.12">
                  <p:embed/>
                </p:oleObj>
              </mc:Choice>
              <mc:Fallback>
                <p:oleObj name="文档" r:id="rId8" imgW="3839157" imgH="2403429" progId="Word.Document.12">
                  <p:embed/>
                  <p:pic>
                    <p:nvPicPr>
                      <p:cNvPr id="0" name=""/>
                      <p:cNvPicPr/>
                      <p:nvPr/>
                    </p:nvPicPr>
                    <p:blipFill>
                      <a:blip r:embed="rId9"/>
                      <a:stretch>
                        <a:fillRect/>
                      </a:stretch>
                    </p:blipFill>
                    <p:spPr>
                      <a:xfrm>
                        <a:off x="508000" y="1436100"/>
                        <a:ext cx="8128000" cy="5089244"/>
                      </a:xfrm>
                      <a:prstGeom prst="rect">
                        <a:avLst/>
                      </a:prstGeom>
                    </p:spPr>
                  </p:pic>
                </p:oleObj>
              </mc:Fallback>
            </mc:AlternateContent>
          </a:graphicData>
        </a:graphic>
      </p:graphicFrame>
    </p:spTree>
    <p:extLst>
      <p:ext uri="{BB962C8B-B14F-4D97-AF65-F5344CB8AC3E}">
        <p14:creationId xmlns:p14="http://schemas.microsoft.com/office/powerpoint/2010/main" val="21505037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2036130"/>
            <a:ext cx="8128000" cy="3039740"/>
          </a:xfrm>
          <a:prstGeom prst="rect">
            <a:avLst/>
          </a:prstGeom>
        </p:spPr>
      </p:pic>
    </p:spTree>
    <p:extLst>
      <p:ext uri="{BB962C8B-B14F-4D97-AF65-F5344CB8AC3E}">
        <p14:creationId xmlns:p14="http://schemas.microsoft.com/office/powerpoint/2010/main" val="5332222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556792"/>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公司在我国投资建设某电子产品生产厂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零部件依靠进口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产品全部销往美国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产品的价格构成如下图所示。据此完成下列各题。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00146059"/>
              </p:ext>
            </p:extLst>
          </p:nvPr>
        </p:nvGraphicFramePr>
        <p:xfrm>
          <a:off x="508000" y="3068960"/>
          <a:ext cx="8128000" cy="2336213"/>
        </p:xfrm>
        <a:graphic>
          <a:graphicData uri="http://schemas.openxmlformats.org/presentationml/2006/ole">
            <mc:AlternateContent xmlns:mc="http://schemas.openxmlformats.org/markup-compatibility/2006">
              <mc:Choice xmlns:v="urn:schemas-microsoft-com:vml" Requires="v">
                <p:oleObj spid="_x0000_s11271" name="文档" r:id="rId8" imgW="3839157" imgH="1103957" progId="Word.Document.12">
                  <p:embed/>
                </p:oleObj>
              </mc:Choice>
              <mc:Fallback>
                <p:oleObj name="文档" r:id="rId8" imgW="3839157" imgH="1103957" progId="Word.Document.12">
                  <p:embed/>
                  <p:pic>
                    <p:nvPicPr>
                      <p:cNvPr id="0" name=""/>
                      <p:cNvPicPr/>
                      <p:nvPr/>
                    </p:nvPicPr>
                    <p:blipFill>
                      <a:blip r:embed="rId9"/>
                      <a:stretch>
                        <a:fillRect/>
                      </a:stretch>
                    </p:blipFill>
                    <p:spPr>
                      <a:xfrm>
                        <a:off x="508000" y="3068960"/>
                        <a:ext cx="8128000" cy="2336213"/>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5444952"/>
          </a:xfrm>
          <a:prstGeom prst="rect">
            <a:avLst/>
          </a:prstGeom>
        </p:spPr>
        <p:txBody>
          <a:bodyPr>
            <a:spAutoFit/>
          </a:bodyPr>
          <a:lstStyle/>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(1)M</a:t>
            </a:r>
            <a:r>
              <a:rPr lang="zh-CN" altLang="zh-CN" sz="2200" dirty="0">
                <a:solidFill>
                  <a:srgbClr val="000000"/>
                </a:solidFill>
                <a:latin typeface="Times New Roman" panose="02020603050405020304" pitchFamily="18" charset="0"/>
                <a:cs typeface="Times New Roman" panose="02020603050405020304" pitchFamily="18" charset="0"/>
              </a:rPr>
              <a:t>公司的电子产品生产厂可以在全球选址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产品和零部件的运输成本相对较低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产品技术要求高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需要多国合作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异国生产可以提高产品的附加值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能降低原材料成本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扩大国际市场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(2)M</a:t>
            </a:r>
            <a:r>
              <a:rPr lang="zh-CN" altLang="zh-CN" sz="2200" dirty="0">
                <a:solidFill>
                  <a:srgbClr val="000000"/>
                </a:solidFill>
                <a:latin typeface="Times New Roman" panose="02020603050405020304" pitchFamily="18" charset="0"/>
                <a:cs typeface="Times New Roman" panose="02020603050405020304" pitchFamily="18" charset="0"/>
              </a:rPr>
              <a:t>公司将电子产品生产厂由美国转移至中国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主要原因是中国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市场广阔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劳动力价格低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交通运输方便</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原材料丰富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我国进一步发展电子信息产业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下列措施最有利的是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扩大电子信息产品生产环节的国际引进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提高电子信息产品生产环节的利益比重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加大电子信息产品高附加值环节的投入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限制电子信息产品生产环节的国际引进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03234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电子产品具有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轻、薄、短、小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产品和零部件的运量小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运输成本较低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因此可以在全球选址建厂。故选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电子产品生产厂在销售价格构成中占比重非常小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其主要是产品的装配环节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技术要求不高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但需要大量廉价的劳动力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由于中国劳动力价格较低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公司将电子产品生产厂由美国转移至中国。故选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电子信息产业的生产厂所占的利益比重最低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只有提高电子信息产品生产中利益较高环节的比重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才有利于我国进一步发展电子信息产业。故选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9332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8676"/>
            <a:ext cx="8128000" cy="496751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某地区日用化工厂、电子厂、服装厂、手表厂等都布局在同一个工业区内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这些工厂布局在同一工业区的目的是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满足人们生活需求</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降低生产成本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接近消费市场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扩大产品影响力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该工业区的工厂集聚属于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工序上的工业</a:t>
            </a:r>
            <a:r>
              <a:rPr lang="zh-CN" altLang="zh-CN" sz="2200" dirty="0" smtClean="0">
                <a:solidFill>
                  <a:srgbClr val="000000"/>
                </a:solidFill>
                <a:latin typeface="Times New Roman" panose="02020603050405020304" pitchFamily="18" charset="0"/>
                <a:cs typeface="Times New Roman" panose="02020603050405020304" pitchFamily="18" charset="0"/>
              </a:rPr>
              <a:t>联系</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空间利用上的工业联系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专业化的</a:t>
            </a:r>
            <a:r>
              <a:rPr lang="zh-CN" altLang="zh-CN" sz="2200" dirty="0" smtClean="0">
                <a:solidFill>
                  <a:srgbClr val="000000"/>
                </a:solidFill>
                <a:latin typeface="Times New Roman" panose="02020603050405020304" pitchFamily="18" charset="0"/>
                <a:cs typeface="Times New Roman" panose="02020603050405020304" pitchFamily="18" charset="0"/>
              </a:rPr>
              <a:t>工业集聚</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市场共享的工业联系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工业集聚可共同利用公共设施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降低能耗和运输成本。第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化工厂、电子厂、服装厂、手表厂之间没有工序上的联系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它们集聚属于空间利用上的工业联系。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下图为我国东部沿海某港口城市的一工业地域示意图</a:t>
            </a:r>
            <a:r>
              <a:rPr lang="zh-CN" altLang="zh-CN" sz="2200" dirty="0" smtClean="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Times New Roman" panose="02020603050405020304" pitchFamily="18" charset="0"/>
                <a:cs typeface="Times New Roman" panose="02020603050405020304" pitchFamily="18" charset="0"/>
              </a:rPr>
              <a:t>该工业地域内布局汽车、造船等工厂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其优势主要是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生产协作便利</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铁矿资源丰富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劳动力成本低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环境承载力大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工业区内的汽车、造船等与钢铁厂存在生产联系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便于工厂之间的生产协作。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61711608"/>
              </p:ext>
            </p:extLst>
          </p:nvPr>
        </p:nvGraphicFramePr>
        <p:xfrm>
          <a:off x="1001115" y="2104392"/>
          <a:ext cx="7141770" cy="2253587"/>
        </p:xfrm>
        <a:graphic>
          <a:graphicData uri="http://schemas.openxmlformats.org/presentationml/2006/ole">
            <mc:AlternateContent xmlns:mc="http://schemas.openxmlformats.org/markup-compatibility/2006">
              <mc:Choice xmlns:v="urn:schemas-microsoft-com:vml" Requires="v">
                <p:oleObj spid="_x0000_s12292" name="文档" r:id="rId8" imgW="3839157" imgH="1210536" progId="Word.Document.12">
                  <p:embed/>
                </p:oleObj>
              </mc:Choice>
              <mc:Fallback>
                <p:oleObj name="文档" r:id="rId8" imgW="3839157" imgH="1210536" progId="Word.Document.12">
                  <p:embed/>
                  <p:pic>
                    <p:nvPicPr>
                      <p:cNvPr id="0" name=""/>
                      <p:cNvPicPr/>
                      <p:nvPr/>
                    </p:nvPicPr>
                    <p:blipFill>
                      <a:blip r:embed="rId9"/>
                      <a:stretch>
                        <a:fillRect/>
                      </a:stretch>
                    </p:blipFill>
                    <p:spPr>
                      <a:xfrm>
                        <a:off x="1001115" y="2104392"/>
                        <a:ext cx="7141770" cy="2253587"/>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388031"/>
            <a:ext cx="8128000" cy="456124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江苏南京学业水平考试模拟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b="1"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该公司个人电脑零部件生产厂遍布世界各地的主要原因是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为了占领世界各地的市场</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zh-CN" altLang="zh-CN" sz="2200" dirty="0" smtClean="0">
                <a:solidFill>
                  <a:srgbClr val="000000"/>
                </a:solidFill>
                <a:latin typeface="Times New Roman" panose="02020603050405020304" pitchFamily="18" charset="0"/>
                <a:cs typeface="Times New Roman" panose="02020603050405020304" pitchFamily="18" charset="0"/>
              </a:rPr>
              <a:t>充分利用各地的优势区位</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zh-CN" altLang="zh-CN" sz="2200" dirty="0" smtClean="0">
                <a:solidFill>
                  <a:srgbClr val="000000"/>
                </a:solidFill>
                <a:latin typeface="Times New Roman" panose="02020603050405020304" pitchFamily="18" charset="0"/>
                <a:cs typeface="Times New Roman" panose="02020603050405020304" pitchFamily="18" charset="0"/>
              </a:rPr>
              <a:t>充分利用各地的运输条件</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zh-CN" altLang="zh-CN" sz="2200" dirty="0" smtClean="0">
                <a:solidFill>
                  <a:srgbClr val="000000"/>
                </a:solidFill>
                <a:latin typeface="Times New Roman" panose="02020603050405020304" pitchFamily="18" charset="0"/>
                <a:cs typeface="Times New Roman" panose="02020603050405020304" pitchFamily="18" charset="0"/>
              </a:rPr>
              <a:t>有效利用各地的基础设施</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228357"/>
              </p:ext>
            </p:extLst>
          </p:nvPr>
        </p:nvGraphicFramePr>
        <p:xfrm>
          <a:off x="508000" y="2036103"/>
          <a:ext cx="8128000" cy="1579884"/>
        </p:xfrm>
        <a:graphic>
          <a:graphicData uri="http://schemas.openxmlformats.org/presentationml/2006/ole">
            <mc:AlternateContent xmlns:mc="http://schemas.openxmlformats.org/markup-compatibility/2006">
              <mc:Choice xmlns:v="urn:schemas-microsoft-com:vml" Requires="v">
                <p:oleObj spid="_x0000_s13316" name="文档" r:id="rId8" imgW="3839157" imgH="746773" progId="Word.Document.12">
                  <p:embed/>
                </p:oleObj>
              </mc:Choice>
              <mc:Fallback>
                <p:oleObj name="文档" r:id="rId8" imgW="3839157" imgH="746773" progId="Word.Document.12">
                  <p:embed/>
                  <p:pic>
                    <p:nvPicPr>
                      <p:cNvPr id="0" name=""/>
                      <p:cNvPicPr/>
                      <p:nvPr/>
                    </p:nvPicPr>
                    <p:blipFill>
                      <a:blip r:embed="rId9"/>
                      <a:stretch>
                        <a:fillRect/>
                      </a:stretch>
                    </p:blipFill>
                    <p:spPr>
                      <a:xfrm>
                        <a:off x="508000" y="2036103"/>
                        <a:ext cx="8128000" cy="1579884"/>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该公司计算机组装厂与零部件生产厂之间的地域联系方式有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邮电通信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商业贸易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交通运输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共用基础设施联系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地理信息技术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①④⑤</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②④⑤</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该公司个人电脑主要零部件生产厂遍布世界各地的主要原因是为了充分利用世界各地的优势区位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是工业分散的体现。该公司计算机组装厂与零部件生产厂因分散在世界各地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它们之间的地域联系方式多表现为邮电通信、商业贸易、交通运输等。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093368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01020068</a:t>
            </a:r>
            <a:r>
              <a:rPr lang="zh-CN" altLang="zh-CN" sz="2200" dirty="0">
                <a:solidFill>
                  <a:srgbClr val="000000"/>
                </a:solidFill>
                <a:latin typeface="Times New Roman" panose="02020603050405020304" pitchFamily="18" charset="0"/>
                <a:cs typeface="Times New Roman" panose="02020603050405020304" pitchFamily="18" charset="0"/>
              </a:rPr>
              <a:t>某地区森林、铁矿和水能资源丰富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在此基础上建立了该地区的工业体系。读该地区工业与资源联系示意图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根据上述信息并应用有关地理知识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85490126"/>
              </p:ext>
            </p:extLst>
          </p:nvPr>
        </p:nvGraphicFramePr>
        <p:xfrm>
          <a:off x="508000" y="2460238"/>
          <a:ext cx="8128000" cy="2282430"/>
        </p:xfrm>
        <a:graphic>
          <a:graphicData uri="http://schemas.openxmlformats.org/presentationml/2006/ole">
            <mc:AlternateContent xmlns:mc="http://schemas.openxmlformats.org/markup-compatibility/2006">
              <mc:Choice xmlns:v="urn:schemas-microsoft-com:vml" Requires="v">
                <p:oleObj spid="_x0000_s14339" name="文档" r:id="rId8" imgW="3839157" imgH="1077672" progId="Word.Document.12">
                  <p:embed/>
                </p:oleObj>
              </mc:Choice>
              <mc:Fallback>
                <p:oleObj name="文档" r:id="rId8" imgW="3839157" imgH="1077672" progId="Word.Document.12">
                  <p:embed/>
                  <p:pic>
                    <p:nvPicPr>
                      <p:cNvPr id="0" name=""/>
                      <p:cNvPicPr/>
                      <p:nvPr/>
                    </p:nvPicPr>
                    <p:blipFill>
                      <a:blip r:embed="rId9"/>
                      <a:stretch>
                        <a:fillRect/>
                      </a:stretch>
                    </p:blipFill>
                    <p:spPr>
                      <a:xfrm>
                        <a:off x="508000" y="2460238"/>
                        <a:ext cx="8128000" cy="2282430"/>
                      </a:xfrm>
                      <a:prstGeom prst="rect">
                        <a:avLst/>
                      </a:prstGeom>
                    </p:spPr>
                  </p:pic>
                </p:oleObj>
              </mc:Fallback>
            </mc:AlternateContent>
          </a:graphicData>
        </a:graphic>
      </p:graphicFrame>
      <p:sp>
        <p:nvSpPr>
          <p:cNvPr id="4" name="矩形 3"/>
          <p:cNvSpPr>
            <a:spLocks noChangeAspect="1"/>
          </p:cNvSpPr>
          <p:nvPr/>
        </p:nvSpPr>
        <p:spPr>
          <a:xfrm>
            <a:off x="508000" y="4725144"/>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请将该地区利用自然资源发展的工业部门的字母填入图中相应序号位置。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铁矿开采业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水电站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钢铁工业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机械工业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木材加工业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15498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一、工业集聚与工业地域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联系</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钢铁是怎样炼成的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生产工序上的联系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工厂之间存在着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产品</a:t>
            </a:r>
            <a:r>
              <a:rPr lang="zh-CN" altLang="zh-CN" sz="2200" dirty="0">
                <a:solidFill>
                  <a:srgbClr val="000000"/>
                </a:solidFill>
                <a:latin typeface="Times New Roman" panose="02020603050405020304" pitchFamily="18" charset="0"/>
                <a:cs typeface="Times New Roman" panose="02020603050405020304" pitchFamily="18" charset="0"/>
              </a:rPr>
              <a:t>与原料的联系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如上图钢铁工业生产过程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空间利用上的联系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基础设施</a:t>
            </a:r>
            <a:r>
              <a:rPr lang="zh-CN" altLang="zh-CN" sz="2200" dirty="0">
                <a:solidFill>
                  <a:srgbClr val="000000"/>
                </a:solidFill>
                <a:latin typeface="Times New Roman" panose="02020603050405020304" pitchFamily="18" charset="0"/>
                <a:cs typeface="Times New Roman" panose="02020603050405020304" pitchFamily="18" charset="0"/>
              </a:rPr>
              <a:t>以及其他生产、生活服务设施或共用当地廉价的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劳动力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22745123"/>
              </p:ext>
            </p:extLst>
          </p:nvPr>
        </p:nvGraphicFramePr>
        <p:xfrm>
          <a:off x="508000" y="2593778"/>
          <a:ext cx="8128000" cy="773135"/>
        </p:xfrm>
        <a:graphic>
          <a:graphicData uri="http://schemas.openxmlformats.org/presentationml/2006/ole">
            <mc:AlternateContent xmlns:mc="http://schemas.openxmlformats.org/markup-compatibility/2006">
              <mc:Choice xmlns:v="urn:schemas-microsoft-com:vml" Requires="v">
                <p:oleObj spid="_x0000_s2062" name="文档" r:id="rId6" imgW="3839157" imgH="365825" progId="Word.Document.12">
                  <p:embed/>
                </p:oleObj>
              </mc:Choice>
              <mc:Fallback>
                <p:oleObj name="文档" r:id="rId6" imgW="3839157" imgH="365825" progId="Word.Document.12">
                  <p:embed/>
                  <p:pic>
                    <p:nvPicPr>
                      <p:cNvPr id="0" name=""/>
                      <p:cNvPicPr/>
                      <p:nvPr/>
                    </p:nvPicPr>
                    <p:blipFill>
                      <a:blip r:embed="rId7"/>
                      <a:stretch>
                        <a:fillRect/>
                      </a:stretch>
                    </p:blipFill>
                    <p:spPr>
                      <a:xfrm>
                        <a:off x="508000" y="2593778"/>
                        <a:ext cx="8128000" cy="773135"/>
                      </a:xfrm>
                      <a:prstGeom prst="rect">
                        <a:avLst/>
                      </a:prstGeom>
                    </p:spPr>
                  </p:pic>
                </p:oleObj>
              </mc:Fallback>
            </mc:AlternateContent>
          </a:graphicData>
        </a:graphic>
      </p:graphicFrame>
      <p:sp>
        <p:nvSpPr>
          <p:cNvPr id="6" name="矩形 5"/>
          <p:cNvSpPr/>
          <p:nvPr/>
        </p:nvSpPr>
        <p:spPr>
          <a:xfrm>
            <a:off x="5457868" y="3979504"/>
            <a:ext cx="54810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6416" y="4786266"/>
            <a:ext cx="109164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1889" y="5219796"/>
            <a:ext cx="847070" cy="3132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在图中一系列工业部门中起主导作用的工业部门是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以它为中心而形成的工业地域的特点是面积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发育程度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下面四种工业中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与图中主导工业部门联系密切的是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机床厂和氮肥厂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焦化厂和烧结厂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造船厂和精密仪表厂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机械厂和造船厂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一些工厂在地理空间上联系在一起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有的是由于生产上的联系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有的则是为了共同利用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具有工业联系的一些工厂往往发生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。这样有利于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1836981"/>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本题主要考查工业联系、工业地域等知识。解题的关键是弄清图中</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所代表的工业部门。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是在丰富水能的基础上发展起来的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为水电站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利用铁矿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为铁矿开采业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③②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为钢铁工业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为机械工业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为木材加工业。钢铁工业为该地的主导工业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机械厂和造船厂需要大量钢铁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运输量较大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与钢铁厂联系密切。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钢铁工业　大　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基础服务设施　廉价劳动力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近距离集聚　工业地域　充分利用资源和公共设施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加强彼此间的信息交流和协作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降低运费和能耗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提高经济效益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20473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工业集聚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具有工业联系的工厂往往近距离地集聚起来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形成工业集聚现象。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加强企业间的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信息交流</a:t>
            </a:r>
            <a:r>
              <a:rPr lang="zh-CN" altLang="zh-CN" sz="2200" dirty="0">
                <a:solidFill>
                  <a:srgbClr val="000000"/>
                </a:solidFill>
                <a:latin typeface="Times New Roman" panose="02020603050405020304" pitchFamily="18" charset="0"/>
                <a:cs typeface="Times New Roman" panose="02020603050405020304" pitchFamily="18" charset="0"/>
              </a:rPr>
              <a:t>和技术协作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降低中间产品的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运输</a:t>
            </a:r>
            <a:r>
              <a:rPr lang="zh-CN" altLang="zh-CN" sz="2200" dirty="0">
                <a:solidFill>
                  <a:srgbClr val="000000"/>
                </a:solidFill>
                <a:latin typeface="Times New Roman" panose="02020603050405020304" pitchFamily="18" charset="0"/>
                <a:cs typeface="Times New Roman" panose="02020603050405020304" pitchFamily="18" charset="0"/>
              </a:rPr>
              <a:t>费用和能源消耗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提高生产效率和利润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规模</a:t>
            </a:r>
            <a:r>
              <a:rPr lang="zh-CN" altLang="zh-CN" sz="2200" dirty="0">
                <a:solidFill>
                  <a:srgbClr val="000000"/>
                </a:solidFill>
                <a:latin typeface="Times New Roman" panose="02020603050405020304" pitchFamily="18" charset="0"/>
                <a:cs typeface="Times New Roman" panose="02020603050405020304" pitchFamily="18" charset="0"/>
              </a:rPr>
              <a:t>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还可以共用基础设施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节约生产建设投资。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运量大的工业在港口和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铁路枢纽</a:t>
            </a:r>
            <a:r>
              <a:rPr lang="zh-CN" altLang="zh-CN" sz="2200" dirty="0">
                <a:solidFill>
                  <a:srgbClr val="000000"/>
                </a:solidFill>
                <a:latin typeface="Times New Roman" panose="02020603050405020304" pitchFamily="18" charset="0"/>
                <a:cs typeface="Times New Roman" panose="02020603050405020304" pitchFamily="18" charset="0"/>
              </a:rPr>
              <a:t>附近集聚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耗电量大的工业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如冶金工业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水电站</a:t>
            </a:r>
            <a:r>
              <a:rPr lang="zh-CN" altLang="zh-CN" sz="2200" dirty="0">
                <a:solidFill>
                  <a:srgbClr val="000000"/>
                </a:solidFill>
                <a:latin typeface="Times New Roman" panose="02020603050405020304" pitchFamily="18" charset="0"/>
                <a:cs typeface="Times New Roman" panose="02020603050405020304" pitchFamily="18" charset="0"/>
              </a:rPr>
              <a:t>或火电站附近集聚。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北京中关村科技园内的高科技企业之间大多没有生产上的联系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为什么会出现集聚现象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共同利用园内的基本设施以及其他生产、生活服务设施。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16666" y="2532246"/>
            <a:ext cx="1102556"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62950" y="2532246"/>
            <a:ext cx="55127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0335" y="2932522"/>
            <a:ext cx="55127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05721" y="2938953"/>
            <a:ext cx="55127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4902" y="3738804"/>
            <a:ext cx="109164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53779" y="4132900"/>
            <a:ext cx="799184"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90135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Effect transition="in" filter="wipe(down)">
                                      <p:cBhvr>
                                        <p:cTn id="3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47189"/>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集聚</a:t>
            </a:r>
            <a:r>
              <a:rPr lang="zh-CN" altLang="zh-CN" sz="2200" dirty="0">
                <a:solidFill>
                  <a:srgbClr val="000000"/>
                </a:solidFill>
                <a:latin typeface="Times New Roman" panose="02020603050405020304" pitchFamily="18" charset="0"/>
                <a:cs typeface="Times New Roman" panose="02020603050405020304" pitchFamily="18" charset="0"/>
              </a:rPr>
              <a:t>而形成的地域。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55710010"/>
              </p:ext>
            </p:extLst>
          </p:nvPr>
        </p:nvGraphicFramePr>
        <p:xfrm>
          <a:off x="508000" y="3320421"/>
          <a:ext cx="8128000" cy="1764763"/>
        </p:xfrm>
        <a:graphic>
          <a:graphicData uri="http://schemas.openxmlformats.org/presentationml/2006/ole">
            <mc:AlternateContent xmlns:mc="http://schemas.openxmlformats.org/markup-compatibility/2006">
              <mc:Choice xmlns:v="urn:schemas-microsoft-com:vml" Requires="v">
                <p:oleObj spid="_x0000_s3086" name="文档" r:id="rId6" imgW="3839157" imgH="833909" progId="Word.Document.12">
                  <p:embed/>
                </p:oleObj>
              </mc:Choice>
              <mc:Fallback>
                <p:oleObj name="文档" r:id="rId6" imgW="3839157" imgH="833909" progId="Word.Document.12">
                  <p:embed/>
                  <p:pic>
                    <p:nvPicPr>
                      <p:cNvPr id="0" name=""/>
                      <p:cNvPicPr/>
                      <p:nvPr/>
                    </p:nvPicPr>
                    <p:blipFill>
                      <a:blip r:embed="rId7"/>
                      <a:stretch>
                        <a:fillRect/>
                      </a:stretch>
                    </p:blipFill>
                    <p:spPr>
                      <a:xfrm>
                        <a:off x="508000" y="3320421"/>
                        <a:ext cx="8128000" cy="1764763"/>
                      </a:xfrm>
                      <a:prstGeom prst="rect">
                        <a:avLst/>
                      </a:prstGeom>
                    </p:spPr>
                  </p:pic>
                </p:oleObj>
              </mc:Fallback>
            </mc:AlternateContent>
          </a:graphicData>
        </a:graphic>
      </p:graphicFrame>
      <p:sp>
        <p:nvSpPr>
          <p:cNvPr id="6" name="矩形 5"/>
          <p:cNvSpPr/>
          <p:nvPr/>
        </p:nvSpPr>
        <p:spPr>
          <a:xfrm>
            <a:off x="2389988" y="2373939"/>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52658" y="3779971"/>
            <a:ext cx="1105146"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8250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二、工业分散与工业的地域联系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工业分散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为了充分发挥不同地方的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区位优势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有些生产企业所需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零件</a:t>
            </a:r>
            <a:r>
              <a:rPr lang="zh-CN" altLang="zh-CN" sz="2200" dirty="0">
                <a:solidFill>
                  <a:srgbClr val="000000"/>
                </a:solidFill>
                <a:latin typeface="Times New Roman" panose="02020603050405020304" pitchFamily="18" charset="0"/>
                <a:cs typeface="Times New Roman" panose="02020603050405020304" pitchFamily="18" charset="0"/>
              </a:rPr>
              <a:t>不可能在同一地区生产。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体积小、重量轻、价格昂贵的电子元器件生产企业与电子产品组装工厂之间的分散。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产品结构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复杂</a:t>
            </a:r>
            <a:r>
              <a:rPr lang="zh-CN" altLang="zh-CN" sz="2200" dirty="0">
                <a:solidFill>
                  <a:srgbClr val="000000"/>
                </a:solidFill>
                <a:latin typeface="Times New Roman" panose="02020603050405020304" pitchFamily="18" charset="0"/>
                <a:cs typeface="Times New Roman" panose="02020603050405020304" pitchFamily="18" charset="0"/>
              </a:rPr>
              <a:t>、零部件种类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繁多</a:t>
            </a:r>
            <a:r>
              <a:rPr lang="zh-CN" altLang="zh-CN" sz="2200" dirty="0">
                <a:solidFill>
                  <a:srgbClr val="000000"/>
                </a:solidFill>
                <a:latin typeface="Times New Roman" panose="02020603050405020304" pitchFamily="18" charset="0"/>
                <a:cs typeface="Times New Roman" panose="02020603050405020304" pitchFamily="18" charset="0"/>
              </a:rPr>
              <a:t>的复杂产品生产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其各种零部件生产厂家分布在许多地方。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引发工业的地域联系。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21185" y="2327108"/>
            <a:ext cx="110183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36158" y="2723327"/>
            <a:ext cx="53730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74436" y="4320615"/>
            <a:ext cx="537305" cy="3494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10715" y="4320615"/>
            <a:ext cx="542678" cy="3494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工业的地域联系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现代化的交通运输方式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现代化的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通信</a:t>
            </a:r>
            <a:r>
              <a:rPr lang="zh-CN" altLang="zh-CN" sz="2200" dirty="0">
                <a:solidFill>
                  <a:srgbClr val="000000"/>
                </a:solidFill>
                <a:latin typeface="Times New Roman" panose="02020603050405020304" pitchFamily="18" charset="0"/>
                <a:cs typeface="Times New Roman" panose="02020603050405020304" pitchFamily="18" charset="0"/>
              </a:rPr>
              <a:t>技术和手段。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促进地域之间人员、物质和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信息</a:t>
            </a:r>
            <a:r>
              <a:rPr lang="zh-CN" altLang="zh-CN" sz="2200" dirty="0">
                <a:solidFill>
                  <a:srgbClr val="000000"/>
                </a:solidFill>
                <a:latin typeface="Times New Roman" panose="02020603050405020304" pitchFamily="18" charset="0"/>
                <a:cs typeface="Times New Roman" panose="02020603050405020304" pitchFamily="18" charset="0"/>
              </a:rPr>
              <a:t>等的流动。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近年来美国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的一些电子企业纷纷到东南亚投资设厂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这是一种什么现象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这是工业分散现象。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的土地被占用殆尽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而东南亚土地价格低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劳动力价格低廉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的电子企业向东南亚分散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发挥该地的区位优势。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807022" y="2327108"/>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77577" y="2730692"/>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12734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328852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工业地域的形成</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山东信发铝电集团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坐落于茌平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始建于</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当初为一个小电厂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现在已经发展成为拥有企业及控股公司</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集发电、电解铝、氧化铝、碳素、氟化盐、铝深加工、供热等十大产业链条于一体的现代化大型企业集团。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经过多年的发展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已在茌平的北郊形成了面积</a:t>
            </a:r>
            <a:r>
              <a:rPr lang="en-US" altLang="zh-CN" sz="2200" dirty="0">
                <a:solidFill>
                  <a:srgbClr val="000000"/>
                </a:solidFill>
                <a:latin typeface="Times New Roman" panose="02020603050405020304" pitchFamily="18" charset="0"/>
                <a:cs typeface="Times New Roman" panose="02020603050405020304" pitchFamily="18" charset="0"/>
              </a:rPr>
              <a:t>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平方千米的茌平工业园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同时经山东省人民政府批准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设立了省级园区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茌平经济开发区。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18676285"/>
              </p:ext>
            </p:extLst>
          </p:nvPr>
        </p:nvGraphicFramePr>
        <p:xfrm>
          <a:off x="1036470" y="4130529"/>
          <a:ext cx="7071061" cy="2558801"/>
        </p:xfrm>
        <a:graphic>
          <a:graphicData uri="http://schemas.openxmlformats.org/presentationml/2006/ole">
            <mc:AlternateContent xmlns:mc="http://schemas.openxmlformats.org/markup-compatibility/2006">
              <mc:Choice xmlns:v="urn:schemas-microsoft-com:vml" Requires="v">
                <p:oleObj spid="_x0000_s4109" name="文档" r:id="rId8" imgW="3839157" imgH="1389128" progId="Word.Document.12">
                  <p:embed/>
                </p:oleObj>
              </mc:Choice>
              <mc:Fallback>
                <p:oleObj name="文档" r:id="rId8" imgW="3839157" imgH="1389128" progId="Word.Document.12">
                  <p:embed/>
                  <p:pic>
                    <p:nvPicPr>
                      <p:cNvPr id="0" name=""/>
                      <p:cNvPicPr/>
                      <p:nvPr/>
                    </p:nvPicPr>
                    <p:blipFill>
                      <a:blip r:embed="rId9"/>
                      <a:stretch>
                        <a:fillRect/>
                      </a:stretch>
                    </p:blipFill>
                    <p:spPr>
                      <a:xfrm>
                        <a:off x="1036470" y="4130529"/>
                        <a:ext cx="7071061" cy="2558801"/>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茌平信发铝电集团内的企业之间存在什么联系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简要说明工业联系、工业集聚和工业地域之间有何关系。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生产工序上的工业联系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。氧化铝厂的产品是铝深加工厂的原料。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工业联系导致工业集聚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工业集聚形成工业地域。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677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429</TotalTime>
  <Words>1771</Words>
  <Application>Microsoft Office PowerPoint</Application>
  <PresentationFormat>全屏显示(4:3)</PresentationFormat>
  <Paragraphs>256</Paragraphs>
  <Slides>31</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3"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工业地域的形成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2016-08-01T08:29:19Z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